
<file path=[Content_Types].xml><?xml version="1.0" encoding="utf-8"?>
<Types xmlns="http://schemas.openxmlformats.org/package/2006/content-types">
  <Default Extension="bin" ContentType="application/octet-stream"/>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4" r:id="rId4"/>
  </p:sldMasterIdLst>
  <p:notesMasterIdLst>
    <p:notesMasterId r:id="rId60"/>
  </p:notesMasterIdLst>
  <p:sldIdLst>
    <p:sldId id="259" r:id="rId5"/>
    <p:sldId id="3404" r:id="rId6"/>
    <p:sldId id="3405" r:id="rId7"/>
    <p:sldId id="277" r:id="rId8"/>
    <p:sldId id="260" r:id="rId9"/>
    <p:sldId id="256" r:id="rId10"/>
    <p:sldId id="3398" r:id="rId11"/>
    <p:sldId id="3455" r:id="rId12"/>
    <p:sldId id="3450" r:id="rId13"/>
    <p:sldId id="3402" r:id="rId14"/>
    <p:sldId id="3449" r:id="rId15"/>
    <p:sldId id="3456" r:id="rId16"/>
    <p:sldId id="276" r:id="rId17"/>
    <p:sldId id="3400" r:id="rId18"/>
    <p:sldId id="3403" r:id="rId19"/>
    <p:sldId id="3407" r:id="rId20"/>
    <p:sldId id="3409" r:id="rId21"/>
    <p:sldId id="3412" r:id="rId22"/>
    <p:sldId id="3414" r:id="rId23"/>
    <p:sldId id="3454" r:id="rId24"/>
    <p:sldId id="3446" r:id="rId25"/>
    <p:sldId id="3453" r:id="rId26"/>
    <p:sldId id="3448" r:id="rId27"/>
    <p:sldId id="3467" r:id="rId28"/>
    <p:sldId id="3423" r:id="rId29"/>
    <p:sldId id="3424" r:id="rId30"/>
    <p:sldId id="3426" r:id="rId31"/>
    <p:sldId id="3428" r:id="rId32"/>
    <p:sldId id="3410" r:id="rId33"/>
    <p:sldId id="3457" r:id="rId34"/>
    <p:sldId id="3458" r:id="rId35"/>
    <p:sldId id="278" r:id="rId36"/>
    <p:sldId id="3459" r:id="rId37"/>
    <p:sldId id="3460" r:id="rId38"/>
    <p:sldId id="322" r:id="rId39"/>
    <p:sldId id="3468" r:id="rId40"/>
    <p:sldId id="3461" r:id="rId41"/>
    <p:sldId id="3462" r:id="rId42"/>
    <p:sldId id="3463" r:id="rId43"/>
    <p:sldId id="3464" r:id="rId44"/>
    <p:sldId id="3408" r:id="rId45"/>
    <p:sldId id="3411" r:id="rId46"/>
    <p:sldId id="3413" r:id="rId47"/>
    <p:sldId id="3415" r:id="rId48"/>
    <p:sldId id="3418" r:id="rId49"/>
    <p:sldId id="3466" r:id="rId50"/>
    <p:sldId id="3470" r:id="rId51"/>
    <p:sldId id="3451" r:id="rId52"/>
    <p:sldId id="3469" r:id="rId53"/>
    <p:sldId id="3416" r:id="rId54"/>
    <p:sldId id="3419" r:id="rId55"/>
    <p:sldId id="3422" r:id="rId56"/>
    <p:sldId id="3421" r:id="rId57"/>
    <p:sldId id="3471" r:id="rId58"/>
    <p:sldId id="258" r:id="rId59"/>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A4BA70DB-32F9-4D40-B979-D8DAB07ABE99}">
          <p14:sldIdLst>
            <p14:sldId id="259"/>
            <p14:sldId id="3404"/>
            <p14:sldId id="3405"/>
            <p14:sldId id="277"/>
            <p14:sldId id="260"/>
            <p14:sldId id="256"/>
            <p14:sldId id="3398"/>
            <p14:sldId id="3455"/>
            <p14:sldId id="3450"/>
            <p14:sldId id="3402"/>
            <p14:sldId id="3449"/>
            <p14:sldId id="3456"/>
            <p14:sldId id="276"/>
            <p14:sldId id="3400"/>
            <p14:sldId id="3403"/>
            <p14:sldId id="3407"/>
            <p14:sldId id="3409"/>
            <p14:sldId id="3412"/>
            <p14:sldId id="3414"/>
            <p14:sldId id="3454"/>
            <p14:sldId id="3446"/>
            <p14:sldId id="3453"/>
            <p14:sldId id="3448"/>
            <p14:sldId id="3467"/>
            <p14:sldId id="3423"/>
            <p14:sldId id="3424"/>
            <p14:sldId id="3426"/>
            <p14:sldId id="3428"/>
            <p14:sldId id="3410"/>
            <p14:sldId id="3457"/>
            <p14:sldId id="3458"/>
            <p14:sldId id="278"/>
            <p14:sldId id="3459"/>
            <p14:sldId id="3460"/>
            <p14:sldId id="322"/>
            <p14:sldId id="3468"/>
            <p14:sldId id="3461"/>
            <p14:sldId id="3462"/>
            <p14:sldId id="3463"/>
            <p14:sldId id="3464"/>
            <p14:sldId id="3408"/>
            <p14:sldId id="3411"/>
            <p14:sldId id="3413"/>
            <p14:sldId id="3415"/>
            <p14:sldId id="3418"/>
            <p14:sldId id="3466"/>
            <p14:sldId id="3470"/>
            <p14:sldId id="3451"/>
            <p14:sldId id="3469"/>
            <p14:sldId id="3416"/>
            <p14:sldId id="3419"/>
            <p14:sldId id="3422"/>
            <p14:sldId id="3421"/>
            <p14:sldId id="3471"/>
          </p14:sldIdLst>
        </p14:section>
        <p14:section name="Section sans titre" id="{9FF8C139-81DA-4B05-BE70-D3D82F4A42F4}">
          <p14:sldIdLst>
            <p14:sldId id="258"/>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94496"/>
    <a:srgbClr val="F0F0F0"/>
    <a:srgbClr val="4472C4"/>
    <a:srgbClr val="005BAA"/>
    <a:srgbClr val="FFFFFF"/>
    <a:srgbClr val="0050A4"/>
    <a:srgbClr val="0C51A0"/>
    <a:srgbClr val="15313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D201E32-E728-43FA-8944-6961FC793A8B}" v="84" dt="2023-01-10T15:35:02.028"/>
    <p1510:client id="{3270A9F3-7E07-467D-A7FA-4DBE7B17F690}" v="4" dt="2023-01-10T13:02:11.469"/>
    <p1510:client id="{4B62824B-667F-026C-7261-9ADE7960CC2E}" v="1058" dt="2023-01-10T08:29:41.963"/>
    <p1510:client id="{62885F44-078F-4DAF-8C93-777797DAEC58}" v="48" dt="2023-01-09T19:02:16.550"/>
    <p1510:client id="{7E5DB8ED-6C01-4F08-9D78-FB7D70A2746C}" v="2007" dt="2023-01-10T13:45:00.616"/>
    <p1510:client id="{960637CE-F2CA-4C98-878C-DE8389E6F5F0}" v="1" dt="2023-01-10T13:50:22.697"/>
    <p1510:client id="{96F98326-B63A-4ED2-B62E-B422B7E20EEB}" v="5664" dt="2023-01-10T13:58:15.824"/>
    <p1510:client id="{99D33972-1731-4276-84DA-120180BF2BDA}" v="10" dt="2023-01-10T07:51:21.270"/>
    <p1510:client id="{BCFC7405-C5D3-6D09-BA31-999C8AC2429A}" v="2426" dt="2023-01-10T10:02:49.162"/>
    <p1510:client id="{E2F83863-0431-472B-9144-8AAC59AE756E}" v="326" dt="2023-01-10T10:54:23.56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3" d="100"/>
          <a:sy n="73" d="100"/>
        </p:scale>
        <p:origin x="381" y="39"/>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notesMaster" Target="notesMasters/notesMaster1.xml"/><Relationship Id="rId65"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2AA2826-27C6-4B31-AF0A-1021DFA027DD}" type="datetimeFigureOut">
              <a:rPr lang="fr-FR" smtClean="0"/>
              <a:t>12/01/2023</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4106C1-61C3-4929-9284-B6F202613D91}" type="slidenum">
              <a:rPr lang="fr-FR" smtClean="0"/>
              <a:t>‹N°›</a:t>
            </a:fld>
            <a:endParaRPr lang="fr-FR"/>
          </a:p>
        </p:txBody>
      </p:sp>
    </p:spTree>
    <p:extLst>
      <p:ext uri="{BB962C8B-B14F-4D97-AF65-F5344CB8AC3E}">
        <p14:creationId xmlns:p14="http://schemas.microsoft.com/office/powerpoint/2010/main" val="7552654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8E4106C1-61C3-4929-9284-B6F202613D91}" type="slidenum">
              <a:rPr lang="fr-FR" smtClean="0"/>
              <a:t>20</a:t>
            </a:fld>
            <a:endParaRPr lang="fr-FR"/>
          </a:p>
        </p:txBody>
      </p:sp>
    </p:spTree>
    <p:extLst>
      <p:ext uri="{BB962C8B-B14F-4D97-AF65-F5344CB8AC3E}">
        <p14:creationId xmlns:p14="http://schemas.microsoft.com/office/powerpoint/2010/main" val="34896783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a:t>Sur la partie B to C on s’adresse directement à des visiteurs potentiels via notre communication digitale.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a:p>
          <a:p>
            <a:pPr marL="0" marR="0" lvl="0" indent="0" algn="l" defTabSz="914400" rtl="0" eaLnBrk="1" fontAlgn="auto" latinLnBrk="0" hangingPunct="1">
              <a:lnSpc>
                <a:spcPct val="100000"/>
              </a:lnSpc>
              <a:spcBef>
                <a:spcPts val="0"/>
              </a:spcBef>
              <a:spcAft>
                <a:spcPts val="0"/>
              </a:spcAft>
              <a:buClrTx/>
              <a:buSzTx/>
              <a:buFontTx/>
              <a:buNone/>
              <a:tabLst/>
              <a:defRPr/>
            </a:pPr>
            <a:r>
              <a:rPr lang="fr-FR"/>
              <a:t>L’objectif c’est de donner envie à des anglais qui ne nous connaissent pas de venir découvrir la région en leur proposant des produits qui répondent à leurs besoins.</a:t>
            </a:r>
          </a:p>
          <a:p>
            <a:endParaRPr lang="fr-FR"/>
          </a:p>
          <a:p>
            <a:r>
              <a:rPr lang="fr-FR"/>
              <a:t>Pour cela, on utilise la démarche d’</a:t>
            </a:r>
            <a:r>
              <a:rPr lang="fr-FR" err="1"/>
              <a:t>inbound</a:t>
            </a:r>
            <a:r>
              <a:rPr lang="fr-FR"/>
              <a:t> marketing que vous connaissez peut-être déjà. </a:t>
            </a:r>
          </a:p>
          <a:p>
            <a:endParaRPr lang="fr-FR"/>
          </a:p>
          <a:p>
            <a:r>
              <a:rPr lang="fr-FR"/>
              <a:t>Pour être plus concret:</a:t>
            </a:r>
          </a:p>
          <a:p>
            <a:endParaRPr lang="fr-FR"/>
          </a:p>
          <a:p>
            <a:r>
              <a:rPr lang="fr-FR"/>
              <a:t>La première étape, c’est de piquer la curiosité de visiteurs potentiels qui ne nous connaisse pas encore, de leur donner une première image de la région. C’est ce que nous faisons à travers notre site portail qui présente des articles thématiques en lien avec les besoins identifiés de nos cibles prioritaires mais aussi à travers les réseaux sociaux.</a:t>
            </a:r>
          </a:p>
          <a:p>
            <a:r>
              <a:rPr lang="fr-FR"/>
              <a:t>En 2023, nous continuerons à enrichir ces dispositifs. </a:t>
            </a:r>
          </a:p>
          <a:p>
            <a:endParaRPr lang="fr-FR"/>
          </a:p>
          <a:p>
            <a:r>
              <a:rPr lang="fr-FR"/>
              <a:t>Ensuite, la deuxième étape, c’est de proposer des contenus type guide par cible pour ceux qui souhaitent en savoir plus sur la région. Ce sont des guides thématiques (par exemple sur les plages, sur les jardins, sur les grands espaces) que nous rendons accessibles en échange d’une adresse mail qui nous permets de garder le lien avec nos prospects qui sont identifiés Couple </a:t>
            </a:r>
            <a:r>
              <a:rPr lang="fr-FR" err="1"/>
              <a:t>empty</a:t>
            </a:r>
            <a:r>
              <a:rPr lang="fr-FR"/>
              <a:t> </a:t>
            </a:r>
            <a:r>
              <a:rPr lang="fr-FR" err="1"/>
              <a:t>nesters</a:t>
            </a:r>
            <a:r>
              <a:rPr lang="fr-FR"/>
              <a:t>/ famille/ nature green </a:t>
            </a:r>
            <a:r>
              <a:rPr lang="fr-FR" err="1"/>
              <a:t>seekers</a:t>
            </a:r>
            <a:r>
              <a:rPr lang="fr-FR"/>
              <a:t>. Cette année, nous sommes en train de travailler sur un guide sur les grands espaces pour notre cible nature green </a:t>
            </a:r>
            <a:r>
              <a:rPr lang="fr-FR" err="1"/>
              <a:t>seekers</a:t>
            </a:r>
            <a:r>
              <a:rPr lang="fr-FR"/>
              <a:t>.</a:t>
            </a:r>
          </a:p>
          <a:p>
            <a:endParaRPr lang="fr-FR"/>
          </a:p>
          <a:p>
            <a:r>
              <a:rPr lang="fr-FR"/>
              <a:t>Ensuite, la prochaine étape du parcours client c’est la « concrétisation », c’est-à-dire la réservation d’un séjour. </a:t>
            </a:r>
          </a:p>
          <a:p>
            <a:r>
              <a:rPr lang="fr-FR"/>
              <a:t>Je vous l’ai dit, c’est la belle réussite de l’année, c’est notre plateforme de vente de séjours qui a très bien fonctionné cette année. Nous allons continuer cette année à adapter des offres de séjours aux besoins de nos cibles sur le marché Britannique.</a:t>
            </a:r>
          </a:p>
          <a:p>
            <a:r>
              <a:rPr lang="fr-FR"/>
              <a:t>Notre idée à moyen terme, c’est que vous partenaires, vous puissiez </a:t>
            </a:r>
            <a:r>
              <a:rPr lang="fr-FR" err="1"/>
              <a:t>co</a:t>
            </a:r>
            <a:r>
              <a:rPr lang="fr-FR"/>
              <a:t>-créer des  d’offres de séjours segmentées avec nous sur vos territoires. L’idée c’est que nous vous donnions les clés de la segmentation marketing.</a:t>
            </a:r>
          </a:p>
          <a:p>
            <a:endParaRPr lang="fr-FR"/>
          </a:p>
          <a:p>
            <a:endParaRPr lang="fr-FR"/>
          </a:p>
          <a:p>
            <a:r>
              <a:rPr lang="fr-FR"/>
              <a:t>Nous gardons ensuite le contact avec nos prospects à travers l’envoi d’</a:t>
            </a:r>
            <a:r>
              <a:rPr lang="fr-FR" err="1"/>
              <a:t>eletter</a:t>
            </a:r>
            <a:r>
              <a:rPr lang="fr-FR"/>
              <a:t> régulières présentant les nouveautés de la région.</a:t>
            </a:r>
          </a:p>
          <a:p>
            <a:endParaRPr lang="fr-FR"/>
          </a:p>
          <a:p>
            <a:pPr marL="0" marR="0" lvl="0" indent="0" algn="l" defTabSz="914400" rtl="0" eaLnBrk="1" fontAlgn="auto" latinLnBrk="0" hangingPunct="1">
              <a:lnSpc>
                <a:spcPct val="100000"/>
              </a:lnSpc>
              <a:spcBef>
                <a:spcPts val="0"/>
              </a:spcBef>
              <a:spcAft>
                <a:spcPts val="0"/>
              </a:spcAft>
              <a:buClrTx/>
              <a:buSzTx/>
              <a:buFontTx/>
              <a:buNone/>
              <a:tabLst/>
              <a:defRPr/>
            </a:pPr>
            <a:r>
              <a:rPr lang="fr-FR"/>
              <a:t>Toutes ces étapes que je viens de détailler constituent un parcours client. Notre objectif  en 2023, c’est donc de l’’alimenter en contenu à chaque étape.</a:t>
            </a:r>
          </a:p>
          <a:p>
            <a:endParaRPr lang="fr-FR"/>
          </a:p>
          <a:p>
            <a:endParaRPr lang="fr-FR"/>
          </a:p>
          <a:p>
            <a:r>
              <a:rPr lang="fr-FR"/>
              <a:t>------------------------------------------------------------</a:t>
            </a:r>
          </a:p>
          <a:p>
            <a:endParaRPr lang="fr-FR"/>
          </a:p>
          <a:p>
            <a:r>
              <a:rPr lang="fr-FR"/>
              <a:t>En 2023, nous allons poursuivre sur cette lancée. L’objectif étant d’animer et de nourrir en contenus nos différents dispositifs qui constituent le parcours client que je viens de vous présenter.</a:t>
            </a:r>
          </a:p>
          <a:p>
            <a:endParaRPr lang="fr-FR"/>
          </a:p>
          <a:p>
            <a:r>
              <a:rPr lang="fr-FR"/>
              <a:t>La vision pour 2023 et au-delà, c’est de faire appel à vous, nos partenaires qui souhaitaient travailler sur le marché Britannique, pour que l’on puisse </a:t>
            </a:r>
            <a:r>
              <a:rPr lang="fr-FR" err="1"/>
              <a:t>co</a:t>
            </a:r>
            <a:r>
              <a:rPr lang="fr-FR"/>
              <a:t>-construire des produits et des contenus segmentés par cible que nous pourrons ensuite promouvoir à travers nos dispositifs (plateforme d’offres de séjours, réseaux sociaux).</a:t>
            </a:r>
          </a:p>
          <a:p>
            <a:endParaRPr lang="fr-FR"/>
          </a:p>
          <a:p>
            <a:r>
              <a:rPr lang="fr-FR"/>
              <a:t>Quand je parle de produit, je parle surtout des offres de séjours qui fort des excellentes performances de notre site FWB en 2022 vont devenir de plus en plus stratégiques pour nous.</a:t>
            </a:r>
          </a:p>
          <a:p>
            <a:endParaRPr lang="fr-FR"/>
          </a:p>
          <a:p>
            <a:r>
              <a:rPr lang="fr-FR"/>
              <a:t>Ce que l’on voudrait aussi c’est pouvoir progressivement  proposer aux partenaires qui le souhaitent de mener ensemble des actions de </a:t>
            </a:r>
            <a:r>
              <a:rPr lang="fr-FR" err="1"/>
              <a:t>co</a:t>
            </a:r>
            <a:r>
              <a:rPr lang="fr-FR"/>
              <a:t>-marketing</a:t>
            </a:r>
          </a:p>
          <a:p>
            <a:endParaRPr lang="fr-FR"/>
          </a:p>
          <a:p>
            <a:endParaRPr lang="fr-FR"/>
          </a:p>
        </p:txBody>
      </p:sp>
      <p:sp>
        <p:nvSpPr>
          <p:cNvPr id="4" name="Espace réservé du numéro de diapositive 3"/>
          <p:cNvSpPr>
            <a:spLocks noGrp="1"/>
          </p:cNvSpPr>
          <p:nvPr>
            <p:ph type="sldNum" sz="quarter" idx="5"/>
          </p:nvPr>
        </p:nvSpPr>
        <p:spPr/>
        <p:txBody>
          <a:bodyPr/>
          <a:lstStyle/>
          <a:p>
            <a:fld id="{8E4106C1-61C3-4929-9284-B6F202613D91}" type="slidenum">
              <a:rPr lang="fr-FR" smtClean="0"/>
              <a:t>38</a:t>
            </a:fld>
            <a:endParaRPr lang="fr-FR"/>
          </a:p>
        </p:txBody>
      </p:sp>
    </p:spTree>
    <p:extLst>
      <p:ext uri="{BB962C8B-B14F-4D97-AF65-F5344CB8AC3E}">
        <p14:creationId xmlns:p14="http://schemas.microsoft.com/office/powerpoint/2010/main" val="10193601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Sur la partie B to B, il faut préciser que les tours opérateurs britanniques ont beaucoup souffert durant le </a:t>
            </a:r>
            <a:r>
              <a:rPr lang="fr-FR" err="1"/>
              <a:t>covid</a:t>
            </a:r>
            <a:r>
              <a:rPr lang="fr-FR"/>
              <a:t> et que la distribution s’en est trouvé chamboulée.</a:t>
            </a:r>
          </a:p>
          <a:p>
            <a:r>
              <a:rPr lang="fr-FR"/>
              <a:t>Certains </a:t>
            </a:r>
            <a:r>
              <a:rPr lang="fr-FR" err="1"/>
              <a:t>TOs</a:t>
            </a:r>
            <a:r>
              <a:rPr lang="fr-FR"/>
              <a:t> notamment autocaristes qui se sont recentrés sur le marché domestique pendant le </a:t>
            </a:r>
            <a:r>
              <a:rPr lang="fr-FR" err="1"/>
              <a:t>covid</a:t>
            </a:r>
            <a:r>
              <a:rPr lang="fr-FR"/>
              <a:t> et qui ré-aborde tout juste leur programmation à l’</a:t>
            </a:r>
            <a:r>
              <a:rPr lang="fr-FR" err="1"/>
              <a:t>internationnal</a:t>
            </a:r>
            <a:r>
              <a:rPr lang="fr-FR"/>
              <a:t>.</a:t>
            </a:r>
          </a:p>
          <a:p>
            <a:br>
              <a:rPr lang="fr-FR"/>
            </a:br>
            <a:r>
              <a:rPr lang="fr-FR"/>
              <a:t>2022 et 2023 sont des années de reprise. </a:t>
            </a:r>
          </a:p>
          <a:p>
            <a:endParaRPr lang="fr-FR"/>
          </a:p>
          <a:p>
            <a:r>
              <a:rPr lang="fr-FR"/>
              <a:t>Notre objectif en 2022, ça a été de créer des contacts avec les </a:t>
            </a:r>
            <a:r>
              <a:rPr lang="fr-FR" err="1"/>
              <a:t>TOs</a:t>
            </a:r>
            <a:r>
              <a:rPr lang="fr-FR"/>
              <a:t> Britanniques; de se faire connaître et de nouer une relation de confiance avec eux car en réalité, nous ne travaillons la partie B to B au CRTC seulement depuis 2019.</a:t>
            </a:r>
          </a:p>
          <a:p>
            <a:endParaRPr lang="fr-FR"/>
          </a:p>
          <a:p>
            <a:r>
              <a:rPr lang="fr-FR"/>
              <a:t>L’enjeu pour nous au CRT c’est d’être identifiés par les Tours opérateurs comme étant leur </a:t>
            </a:r>
            <a:r>
              <a:rPr lang="fr-FR" b="1"/>
              <a:t>correspondant dans la région</a:t>
            </a:r>
            <a:r>
              <a:rPr lang="fr-FR"/>
              <a:t>, capable de les mettre en relation avec les partenaires sur le territoire et ainsi faire programmer la région</a:t>
            </a:r>
          </a:p>
          <a:p>
            <a:endParaRPr lang="fr-FR"/>
          </a:p>
          <a:p>
            <a:r>
              <a:rPr lang="fr-FR"/>
              <a:t>Côté partenaires, nous ambitionnons </a:t>
            </a:r>
            <a:r>
              <a:rPr lang="fr-FR" b="1"/>
              <a:t>d’être la porte d’entrée sur le marché </a:t>
            </a:r>
            <a:r>
              <a:rPr lang="fr-FR"/>
              <a:t>Britannique en aiguillant ceux qui souhaitent travailler ce marché et en les accompagnant du mieux possible.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a:p>
          <a:p>
            <a:pPr marL="0" marR="0" lvl="0" indent="0" algn="l" defTabSz="914400" rtl="0" eaLnBrk="1" fontAlgn="auto" latinLnBrk="0" hangingPunct="1">
              <a:lnSpc>
                <a:spcPct val="100000"/>
              </a:lnSpc>
              <a:spcBef>
                <a:spcPts val="0"/>
              </a:spcBef>
              <a:spcAft>
                <a:spcPts val="0"/>
              </a:spcAft>
              <a:buClrTx/>
              <a:buSzTx/>
              <a:buFontTx/>
              <a:buNone/>
              <a:tabLst/>
              <a:defRPr/>
            </a:pPr>
            <a:r>
              <a:rPr lang="fr-FR"/>
              <a:t>Donc notre objectif c’est d’être </a:t>
            </a:r>
            <a:r>
              <a:rPr lang="fr-FR" b="1"/>
              <a:t>le point de contact</a:t>
            </a:r>
            <a:r>
              <a:rPr lang="fr-FR"/>
              <a:t> pour les tours opérateurs Britanniques et pour les partenaires régionaux suivant travailler le marcher.</a:t>
            </a:r>
          </a:p>
          <a:p>
            <a:endParaRPr lang="fr-FR"/>
          </a:p>
          <a:p>
            <a:endParaRPr lang="fr-FR"/>
          </a:p>
          <a:p>
            <a:r>
              <a:rPr lang="fr-FR"/>
              <a:t>Je l’ai dit, notre travail sur le volet B to B est assez récent, ce étant, nous avons identifié quelques cibles prioritaires qui nous semblent intéressantes:</a:t>
            </a:r>
          </a:p>
          <a:p>
            <a:endParaRPr lang="fr-FR"/>
          </a:p>
          <a:p>
            <a:r>
              <a:rPr lang="fr-FR"/>
              <a:t>Il y a bien sûr les TO thématiques sur des thèmes comme la mémoire et le golf qui sont importants pour la région.</a:t>
            </a:r>
          </a:p>
          <a:p>
            <a:endParaRPr lang="fr-FR"/>
          </a:p>
          <a:p>
            <a:r>
              <a:rPr lang="fr-FR"/>
              <a:t>LES AUTOCARISTES </a:t>
            </a:r>
          </a:p>
          <a:p>
            <a:pPr marL="171450" indent="-171450">
              <a:buFontTx/>
              <a:buChar char="-"/>
            </a:pPr>
            <a:r>
              <a:rPr lang="fr-FR"/>
              <a:t>Par notre proximité, nous sommes une destination attractive pour eux. Notre objectif, c’est de faire connaître l’offre de la région auprès des autocaristes en leur proposant des produits qui pourront les inspirer dans la création de leurs circuits. </a:t>
            </a:r>
          </a:p>
          <a:p>
            <a:pPr marL="171450" indent="-171450">
              <a:buFontTx/>
              <a:buChar char="-"/>
            </a:pPr>
            <a:r>
              <a:rPr lang="fr-FR"/>
              <a:t>Nous sommes membre d’une association d’autocaristes, la </a:t>
            </a:r>
            <a:r>
              <a:rPr lang="fr-FR" b="1"/>
              <a:t>Coach </a:t>
            </a:r>
            <a:r>
              <a:rPr lang="fr-FR" b="1" err="1"/>
              <a:t>Tourism</a:t>
            </a:r>
            <a:r>
              <a:rPr lang="fr-FR" b="1"/>
              <a:t> Association </a:t>
            </a:r>
            <a:r>
              <a:rPr lang="fr-FR"/>
              <a:t>qui organise régulièrement des événements de networking. Nous avons organisé avec eux un </a:t>
            </a:r>
            <a:r>
              <a:rPr lang="fr-FR" err="1"/>
              <a:t>eductour</a:t>
            </a:r>
            <a:r>
              <a:rPr lang="fr-FR"/>
              <a:t> fin décembre à Lens et Arras. </a:t>
            </a:r>
          </a:p>
          <a:p>
            <a:pPr marL="171450" indent="-171450">
              <a:buFontTx/>
              <a:buChar char="-"/>
            </a:pPr>
            <a:r>
              <a:rPr lang="fr-FR"/>
              <a:t>En 2022, nous avons commencé à travailler sur une sorte de catalogue régional avec, par destination un circuit type. L’idée en 2023, c’est de mettre à jour ce document en </a:t>
            </a:r>
            <a:r>
              <a:rPr lang="fr-FR" err="1"/>
              <a:t>co</a:t>
            </a:r>
            <a:r>
              <a:rPr lang="fr-FR"/>
              <a:t>-construction avec chacun d’entre vous pour que nous puissions diffuser à nos partenaires un catalogue Hauts-de-France. Nous pensons que ce support commun nous permet d’être plus lisible pour eux.</a:t>
            </a:r>
          </a:p>
          <a:p>
            <a:pPr marL="171450" indent="-171450">
              <a:buFontTx/>
              <a:buChar char="-"/>
            </a:pPr>
            <a:r>
              <a:rPr lang="fr-FR"/>
              <a:t>Nous renouvellerons notre participation au salon GLT show en Octobre prochain à Milton Keynes. C’est un salon où exposent les autocaristes et où sont présents de nombreux organisateurs d’événement et responsables d’associations qui viennent chercher des idées. Nous étions à l’édition 2022 avec 7 partenaires de la région. Nous étions la seule destination française présente ce qui nous a permis un bonne visibilité. Sur 2023, nous repartons sur le même format et nous ouvrons à 7 partenaires avec demande de participation pour chaque partenaire à hauteur de 550€. N’hésitez pas à me faire savoir si vous êtes intéressés pour être à nos côté sur ce salon.</a:t>
            </a:r>
          </a:p>
          <a:p>
            <a:pPr marL="171450" indent="-171450">
              <a:buFontTx/>
              <a:buChar char="-"/>
            </a:pPr>
            <a:endParaRPr lang="fr-FR"/>
          </a:p>
          <a:p>
            <a:pPr marL="171450" indent="-171450">
              <a:buFontTx/>
              <a:buChar char="-"/>
            </a:pPr>
            <a:r>
              <a:rPr lang="fr-FR"/>
              <a:t>LES SCOLAIRES</a:t>
            </a:r>
          </a:p>
          <a:p>
            <a:pPr marL="171450" indent="-171450">
              <a:buFontTx/>
              <a:buChar char="-"/>
            </a:pPr>
            <a:r>
              <a:rPr lang="fr-FR"/>
              <a:t>Les scolaires pour lesquels la côte d’Opale notamment est déjà une destination bien programmé. Au salon WTM l’an dernier, j’ai rencontré l’un des gros TO scolaires au UK qui me disait que pour 2023, ils avaient 140 groupes programmés sur la côte d’Opale. Ces </a:t>
            </a:r>
            <a:r>
              <a:rPr lang="fr-FR" err="1"/>
              <a:t>TOs</a:t>
            </a:r>
            <a:r>
              <a:rPr lang="fr-FR"/>
              <a:t> scolaires sont en recherche de nouvelles attractions et de lieux où il pourront envoyer leurs groupes. Ils sont avant tout en recherche de visite pédagogiques. Tout ce qui à trait à la gastronomie française les intéresse particulièrement: visite de boulangeries, visites de fermes. Pour les aider, nous voudrions pouvoir leur proposer un catalogue qui compile l’offre scolaire sur les Hauts-de-France. C’est un travail que nous avons commencé en fin d’année dernière et que nous voulons poursuivre sur 2023. Pour cela, bien sûr, nous avons besoin de vous tous sur toutes vos bonnes recommandations sur l’offre scolaire de votre territoire. </a:t>
            </a:r>
          </a:p>
          <a:p>
            <a:endParaRPr lang="fr-FR"/>
          </a:p>
          <a:p>
            <a:endParaRPr lang="fr-F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a:t>En 2023, nous serons donc présents à </a:t>
            </a:r>
            <a:r>
              <a:rPr lang="fr-FR" b="1"/>
              <a:t>Rendez-vous en France </a:t>
            </a:r>
            <a:r>
              <a:rPr lang="fr-FR"/>
              <a:t>et au </a:t>
            </a:r>
            <a:r>
              <a:rPr lang="fr-FR" b="1"/>
              <a:t>WTM</a:t>
            </a:r>
            <a:r>
              <a:rPr lang="fr-FR"/>
              <a:t> en Novembre pour garder le lien avec les </a:t>
            </a:r>
            <a:r>
              <a:rPr lang="fr-FR" err="1"/>
              <a:t>TOs</a:t>
            </a:r>
            <a:r>
              <a:rPr lang="fr-FR"/>
              <a:t> et en rencontrer de nouveaux.</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a:t>Nous envisageons aussi </a:t>
            </a:r>
            <a:r>
              <a:rPr lang="fr-FR" b="1"/>
              <a:t>2 actions de prospections </a:t>
            </a:r>
            <a:r>
              <a:rPr lang="fr-FR"/>
              <a:t>au Royaume-Uni, une sur les </a:t>
            </a:r>
            <a:r>
              <a:rPr lang="fr-FR" err="1"/>
              <a:t>TOs</a:t>
            </a:r>
            <a:r>
              <a:rPr lang="fr-FR"/>
              <a:t> scolaires et une sur des </a:t>
            </a:r>
            <a:r>
              <a:rPr lang="fr-FR" err="1"/>
              <a:t>TOs</a:t>
            </a:r>
            <a:r>
              <a:rPr lang="fr-FR"/>
              <a:t> généraliste. Ces 2 actions seraient ouvertes à 2 partenaires chacune. L’idée c’est d’aller à la rencontre des </a:t>
            </a:r>
            <a:r>
              <a:rPr lang="fr-FR" err="1"/>
              <a:t>TOs</a:t>
            </a:r>
            <a:r>
              <a:rPr lang="fr-FR"/>
              <a:t> chez eux et d’écouter leur besoin, de leur présenter notre offre. Ca peut être l’occasion d’échanges un peu plus en </a:t>
            </a:r>
            <a:r>
              <a:rPr lang="fr-FR" err="1"/>
              <a:t>profonfeur</a:t>
            </a:r>
            <a:r>
              <a:rPr lang="fr-FR"/>
              <a:t> que sur des salons.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a:t>Outre la participation à des événements, il nous semble que le moyen le plus efficace pour déclencher une programmation, c’est d’accueillir les </a:t>
            </a:r>
            <a:r>
              <a:rPr lang="fr-FR" err="1"/>
              <a:t>TOs</a:t>
            </a:r>
            <a:r>
              <a:rPr lang="fr-FR"/>
              <a:t> en région pour un </a:t>
            </a:r>
            <a:r>
              <a:rPr lang="fr-FR" err="1"/>
              <a:t>eductour</a:t>
            </a:r>
            <a:r>
              <a:rPr lang="fr-FR"/>
              <a:t>.</a:t>
            </a:r>
          </a:p>
          <a:p>
            <a:endParaRPr lang="fr-FR"/>
          </a:p>
          <a:p>
            <a:r>
              <a:rPr lang="fr-FR"/>
              <a:t>Nous en avons déjà un programmé sur février 2023 avec le TO </a:t>
            </a:r>
            <a:r>
              <a:rPr lang="fr-FR" err="1"/>
              <a:t>Byway</a:t>
            </a:r>
            <a:r>
              <a:rPr lang="fr-FR"/>
              <a:t> spécialiste des voyages sans voiture.</a:t>
            </a:r>
          </a:p>
          <a:p>
            <a:endParaRPr lang="fr-FR"/>
          </a:p>
        </p:txBody>
      </p:sp>
      <p:sp>
        <p:nvSpPr>
          <p:cNvPr id="4" name="Espace réservé du numéro de diapositive 3"/>
          <p:cNvSpPr>
            <a:spLocks noGrp="1"/>
          </p:cNvSpPr>
          <p:nvPr>
            <p:ph type="sldNum" sz="quarter" idx="5"/>
          </p:nvPr>
        </p:nvSpPr>
        <p:spPr/>
        <p:txBody>
          <a:bodyPr/>
          <a:lstStyle/>
          <a:p>
            <a:fld id="{8E4106C1-61C3-4929-9284-B6F202613D91}" type="slidenum">
              <a:rPr lang="fr-FR" smtClean="0"/>
              <a:t>39</a:t>
            </a:fld>
            <a:endParaRPr lang="fr-FR"/>
          </a:p>
        </p:txBody>
      </p:sp>
    </p:spTree>
    <p:extLst>
      <p:ext uri="{BB962C8B-B14F-4D97-AF65-F5344CB8AC3E}">
        <p14:creationId xmlns:p14="http://schemas.microsoft.com/office/powerpoint/2010/main" val="41255949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Sur le volet presse, nous sommes accompagnés depuis 2021 par une agence RP qui nous aide avec nos relations presse.</a:t>
            </a:r>
          </a:p>
          <a:p>
            <a:endParaRPr lang="fr-FR"/>
          </a:p>
          <a:p>
            <a:r>
              <a:rPr lang="fr-FR"/>
              <a:t>Nicole Walsh et Sarah </a:t>
            </a:r>
            <a:r>
              <a:rPr lang="fr-FR" err="1"/>
              <a:t>Bolam</a:t>
            </a:r>
            <a:r>
              <a:rPr lang="fr-FR"/>
              <a:t> qui nous aident sur ce volet et qui ont en tête notre segmentation marketing et nos objectifs et grâce à leurs contacts, nous avons eu l’an dernier de nombreuses opportunités d’accueil presse pour des titres nationaux à la faveur de la réouverture des frontières ce qui nous a valu de nombreuses retombées presse dans des titres de presse nationaux.</a:t>
            </a:r>
          </a:p>
          <a:p>
            <a:endParaRPr lang="fr-FR"/>
          </a:p>
          <a:p>
            <a:r>
              <a:rPr lang="fr-FR"/>
              <a:t>L’enjeu pour nous c’est de faire vivre aux journalistes des expériences en lien avec les besoins identifiés sur de nos cibles et susciter des retombés dans la presse britannique qui renvoient soit sur nos dispositifs ou sur ceux de nos partenaires.</a:t>
            </a:r>
          </a:p>
          <a:p>
            <a:endParaRPr lang="fr-FR"/>
          </a:p>
          <a:p>
            <a:r>
              <a:rPr lang="fr-FR"/>
              <a:t>En 2023, comme en 2022, nous participerons au salon IMM en Mars qui nous permet de garder contact avec les journalistes sur le marché Britannique et de leur parler des nouveautés de la région.</a:t>
            </a:r>
          </a:p>
          <a:p>
            <a:r>
              <a:rPr lang="fr-FR"/>
              <a:t>Cette année, avec le label région Européenne de la gastronomie et la coupe du Monde de Rugby, nous aurons des accroches pour susciter l’intérêt des journalistes pour les Hauts-de-France. </a:t>
            </a:r>
          </a:p>
          <a:p>
            <a:endParaRPr lang="fr-FR"/>
          </a:p>
          <a:p>
            <a:r>
              <a:rPr lang="fr-FR"/>
              <a:t>Si vous avez des nouveautés sur vos territoires, n’hésitez pas à nous les faire remonter car vous le savez, les journalistes sont toujours à l’affut de nouveauté: nouvelles attractions, nouveaux hôtels, nouveaux restaurants. </a:t>
            </a:r>
          </a:p>
          <a:p>
            <a:endParaRPr lang="fr-FR"/>
          </a:p>
          <a:p>
            <a:r>
              <a:rPr lang="fr-FR"/>
              <a:t>Merci pour la fluidité de nos échanges </a:t>
            </a:r>
          </a:p>
        </p:txBody>
      </p:sp>
      <p:sp>
        <p:nvSpPr>
          <p:cNvPr id="4" name="Espace réservé du numéro de diapositive 3"/>
          <p:cNvSpPr>
            <a:spLocks noGrp="1"/>
          </p:cNvSpPr>
          <p:nvPr>
            <p:ph type="sldNum" sz="quarter" idx="5"/>
          </p:nvPr>
        </p:nvSpPr>
        <p:spPr/>
        <p:txBody>
          <a:bodyPr/>
          <a:lstStyle/>
          <a:p>
            <a:fld id="{8E4106C1-61C3-4929-9284-B6F202613D91}" type="slidenum">
              <a:rPr lang="fr-FR" smtClean="0"/>
              <a:t>40</a:t>
            </a:fld>
            <a:endParaRPr lang="fr-FR"/>
          </a:p>
        </p:txBody>
      </p:sp>
    </p:spTree>
    <p:extLst>
      <p:ext uri="{BB962C8B-B14F-4D97-AF65-F5344CB8AC3E}">
        <p14:creationId xmlns:p14="http://schemas.microsoft.com/office/powerpoint/2010/main" val="8775474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Vous le savez sans doute, Lille accueillera 5 matchs de la coupe du Monde de Rugby en Septembre et Octobre prochain dont 2 matchs de l’Angleterre et 1 match de l’écosse et Le Touquet sera camp de base de l’équipe d’Angleterre.</a:t>
            </a:r>
          </a:p>
          <a:p>
            <a:endParaRPr lang="fr-FR"/>
          </a:p>
          <a:p>
            <a:r>
              <a:rPr lang="fr-FR"/>
              <a:t>Beaucoup de fans Britanniques devraient donc faire le déplacement. Notre enjeu c’est qu’au delà du match à Lille, ils prolongent leur séjour dans la région.</a:t>
            </a:r>
          </a:p>
          <a:p>
            <a:endParaRPr lang="fr-FR"/>
          </a:p>
          <a:p>
            <a:r>
              <a:rPr lang="fr-FR"/>
              <a:t>Sur 2022, nous avons produit du contenu sur notre site à destinations des supporters détenteurs de billets.</a:t>
            </a:r>
          </a:p>
          <a:p>
            <a:endParaRPr lang="fr-FR"/>
          </a:p>
          <a:p>
            <a:r>
              <a:rPr lang="fr-FR"/>
              <a:t>Nous avons aussi tissé des liens avec les agences officielles anglaise pour leur faire découvrir la région et que potentiellement, ils la programment.</a:t>
            </a:r>
          </a:p>
          <a:p>
            <a:pPr marL="0" marR="0" lvl="0" indent="0" algn="l" defTabSz="914400" rtl="0" eaLnBrk="1" fontAlgn="auto" latinLnBrk="0" hangingPunct="1">
              <a:lnSpc>
                <a:spcPct val="100000"/>
              </a:lnSpc>
              <a:spcBef>
                <a:spcPts val="0"/>
              </a:spcBef>
              <a:spcAft>
                <a:spcPts val="0"/>
              </a:spcAft>
              <a:buClrTx/>
              <a:buSzTx/>
              <a:buFontTx/>
              <a:buNone/>
              <a:tabLst/>
              <a:defRPr/>
            </a:pPr>
            <a:r>
              <a:rPr lang="fr-FR"/>
              <a:t>Nous resterons en soutien des Tours Opérateurs s’ils ont besoin d’info sur la région. Agence officielle voulais venir en repérage</a:t>
            </a:r>
          </a:p>
          <a:p>
            <a:endParaRPr lang="fr-FR"/>
          </a:p>
          <a:p>
            <a:endParaRPr lang="fr-FR"/>
          </a:p>
          <a:p>
            <a:r>
              <a:rPr lang="fr-FR"/>
              <a:t>Nous avons accueilli de la presse pour communiquer autour de l’événement. On s’attend à de nouvelles opportunités d’accueils presse.</a:t>
            </a:r>
          </a:p>
          <a:p>
            <a:endParaRPr lang="fr-FR"/>
          </a:p>
          <a:p>
            <a:r>
              <a:rPr lang="fr-FR"/>
              <a:t>Pour communiquer sur l’</a:t>
            </a:r>
            <a:r>
              <a:rPr lang="fr-FR" err="1"/>
              <a:t>évenement</a:t>
            </a:r>
            <a:r>
              <a:rPr lang="fr-FR"/>
              <a:t>, en 2022, nous avions pris part à la campagne de communication d’Atout France sur le sujet. Une nouvelle campagne de communication est prévue cette année et nous devrions aussi y participer.</a:t>
            </a:r>
          </a:p>
          <a:p>
            <a:endParaRPr lang="fr-FR"/>
          </a:p>
          <a:p>
            <a:endParaRPr lang="fr-FR"/>
          </a:p>
          <a:p>
            <a:endParaRPr lang="fr-FR"/>
          </a:p>
        </p:txBody>
      </p:sp>
      <p:sp>
        <p:nvSpPr>
          <p:cNvPr id="4" name="Espace réservé du numéro de diapositive 3"/>
          <p:cNvSpPr>
            <a:spLocks noGrp="1"/>
          </p:cNvSpPr>
          <p:nvPr>
            <p:ph type="sldNum" sz="quarter" idx="5"/>
          </p:nvPr>
        </p:nvSpPr>
        <p:spPr/>
        <p:txBody>
          <a:bodyPr/>
          <a:lstStyle/>
          <a:p>
            <a:fld id="{8E4106C1-61C3-4929-9284-B6F202613D91}" type="slidenum">
              <a:rPr lang="fr-FR" smtClean="0"/>
              <a:t>41</a:t>
            </a:fld>
            <a:endParaRPr lang="fr-FR"/>
          </a:p>
        </p:txBody>
      </p:sp>
    </p:spTree>
    <p:extLst>
      <p:ext uri="{BB962C8B-B14F-4D97-AF65-F5344CB8AC3E}">
        <p14:creationId xmlns:p14="http://schemas.microsoft.com/office/powerpoint/2010/main" val="26718462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8E4106C1-61C3-4929-9284-B6F202613D91}" type="slidenum">
              <a:rPr lang="fr-FR" smtClean="0"/>
              <a:t>47</a:t>
            </a:fld>
            <a:endParaRPr lang="fr-FR"/>
          </a:p>
        </p:txBody>
      </p:sp>
    </p:spTree>
    <p:extLst>
      <p:ext uri="{BB962C8B-B14F-4D97-AF65-F5344CB8AC3E}">
        <p14:creationId xmlns:p14="http://schemas.microsoft.com/office/powerpoint/2010/main" val="9771235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B2C : envoi de 7 000 magazine Esprit Hauts de France avec magazine ciblé </a:t>
            </a:r>
            <a:r>
              <a:rPr lang="fr-FR" err="1"/>
              <a:t>coupl</a:t>
            </a:r>
            <a:r>
              <a:rPr lang="fr-FR"/>
              <a:t>/famille </a:t>
            </a:r>
            <a:r>
              <a:rPr lang="fr-FR" err="1"/>
              <a:t>Leven</a:t>
            </a:r>
            <a:r>
              <a:rPr lang="fr-FR"/>
              <a:t> in </a:t>
            </a:r>
            <a:r>
              <a:rPr lang="fr-FR" err="1"/>
              <a:t>Frankrijk</a:t>
            </a:r>
            <a:r>
              <a:rPr lang="fr-FR"/>
              <a:t> / Community management</a:t>
            </a:r>
          </a:p>
        </p:txBody>
      </p:sp>
      <p:sp>
        <p:nvSpPr>
          <p:cNvPr id="4" name="Espace réservé du numéro de diapositive 3"/>
          <p:cNvSpPr>
            <a:spLocks noGrp="1"/>
          </p:cNvSpPr>
          <p:nvPr>
            <p:ph type="sldNum" sz="quarter" idx="5"/>
          </p:nvPr>
        </p:nvSpPr>
        <p:spPr/>
        <p:txBody>
          <a:bodyPr/>
          <a:lstStyle/>
          <a:p>
            <a:fld id="{8E4106C1-61C3-4929-9284-B6F202613D91}" type="slidenum">
              <a:rPr lang="fr-FR" smtClean="0"/>
              <a:t>50</a:t>
            </a:fld>
            <a:endParaRPr lang="fr-FR"/>
          </a:p>
        </p:txBody>
      </p:sp>
    </p:spTree>
    <p:extLst>
      <p:ext uri="{BB962C8B-B14F-4D97-AF65-F5344CB8AC3E}">
        <p14:creationId xmlns:p14="http://schemas.microsoft.com/office/powerpoint/2010/main" val="30103065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B2B : Université Neckermann : 80 agents / </a:t>
            </a:r>
            <a:r>
              <a:rPr lang="fr-FR" err="1"/>
              <a:t>Eductour</a:t>
            </a:r>
            <a:r>
              <a:rPr lang="fr-FR"/>
              <a:t> en Mars 23</a:t>
            </a:r>
          </a:p>
          <a:p>
            <a:r>
              <a:rPr lang="fr-FR"/>
              <a:t>B2C : site portail NL / Community Management NL / Newsletter</a:t>
            </a:r>
          </a:p>
        </p:txBody>
      </p:sp>
      <p:sp>
        <p:nvSpPr>
          <p:cNvPr id="4" name="Espace réservé du numéro de diapositive 3"/>
          <p:cNvSpPr>
            <a:spLocks noGrp="1"/>
          </p:cNvSpPr>
          <p:nvPr>
            <p:ph type="sldNum" sz="quarter" idx="5"/>
          </p:nvPr>
        </p:nvSpPr>
        <p:spPr/>
        <p:txBody>
          <a:bodyPr/>
          <a:lstStyle/>
          <a:p>
            <a:fld id="{8E4106C1-61C3-4929-9284-B6F202613D91}" type="slidenum">
              <a:rPr lang="fr-FR" smtClean="0"/>
              <a:t>25</a:t>
            </a:fld>
            <a:endParaRPr lang="fr-FR"/>
          </a:p>
        </p:txBody>
      </p:sp>
    </p:spTree>
    <p:extLst>
      <p:ext uri="{BB962C8B-B14F-4D97-AF65-F5344CB8AC3E}">
        <p14:creationId xmlns:p14="http://schemas.microsoft.com/office/powerpoint/2010/main" val="16067301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2022, une année de reprise après 2 années presque blanche pour le tourisme des Britanniques à l’international avec le COVID.</a:t>
            </a:r>
          </a:p>
          <a:p>
            <a:endParaRPr lang="fr-FR"/>
          </a:p>
          <a:p>
            <a:r>
              <a:rPr lang="fr-FR"/>
              <a:t>Si les restrictions sanitaires liées au </a:t>
            </a:r>
            <a:r>
              <a:rPr lang="fr-FR" err="1"/>
              <a:t>covid</a:t>
            </a:r>
            <a:r>
              <a:rPr lang="fr-FR"/>
              <a:t> ont été levées en début d’année 2022, le contexte reste marqué par l’incertitude et l’instabilité au Royaume-Uni. </a:t>
            </a:r>
          </a:p>
          <a:p>
            <a:endParaRPr lang="fr-FR"/>
          </a:p>
          <a:p>
            <a:r>
              <a:rPr lang="fr-FR"/>
              <a:t>Instabilité politique post </a:t>
            </a:r>
            <a:r>
              <a:rPr lang="fr-FR" err="1"/>
              <a:t>brexit</a:t>
            </a:r>
            <a:r>
              <a:rPr lang="fr-FR"/>
              <a:t> et incertitude liée à l’inflation. </a:t>
            </a:r>
          </a:p>
          <a:p>
            <a:endParaRPr lang="fr-FR"/>
          </a:p>
          <a:p>
            <a:endParaRPr lang="fr-FR"/>
          </a:p>
          <a:p>
            <a:r>
              <a:rPr lang="fr-FR"/>
              <a:t>Dans ce contexte, les séjours à l’étranger ont repris mais pas dans les même proportions qu’en 2019 et la France et les Hauts-de-France n’ont pas retrouvé leur niveau de fréquentation pré-</a:t>
            </a:r>
            <a:r>
              <a:rPr lang="fr-FR" err="1"/>
              <a:t>covid</a:t>
            </a:r>
            <a:r>
              <a:rPr lang="fr-FR"/>
              <a:t>.</a:t>
            </a:r>
          </a:p>
          <a:p>
            <a:r>
              <a:rPr lang="fr-FR"/>
              <a:t> Après 2 ans de vacances domestiques, il semble que les Britanniques aient privilégié les destinations exotiques l’an dernier et le soleil.</a:t>
            </a:r>
          </a:p>
          <a:p>
            <a:endParaRPr lang="fr-FR"/>
          </a:p>
          <a:p>
            <a:r>
              <a:rPr lang="fr-FR"/>
              <a:t>Dans ce contexte, l’enjeu pour nous en 2023 il est simple, reconquérir la première clientèle touristique internationale de la région.</a:t>
            </a:r>
          </a:p>
          <a:p>
            <a:endParaRPr lang="fr-FR"/>
          </a:p>
          <a:p>
            <a:endParaRPr lang="fr-FR"/>
          </a:p>
        </p:txBody>
      </p:sp>
      <p:sp>
        <p:nvSpPr>
          <p:cNvPr id="4" name="Espace réservé du numéro de diapositive 3"/>
          <p:cNvSpPr>
            <a:spLocks noGrp="1"/>
          </p:cNvSpPr>
          <p:nvPr>
            <p:ph type="sldNum" sz="quarter" idx="5"/>
          </p:nvPr>
        </p:nvSpPr>
        <p:spPr/>
        <p:txBody>
          <a:bodyPr/>
          <a:lstStyle/>
          <a:p>
            <a:fld id="{8E4106C1-61C3-4929-9284-B6F202613D91}" type="slidenum">
              <a:rPr lang="fr-FR" smtClean="0"/>
              <a:t>30</a:t>
            </a:fld>
            <a:endParaRPr lang="fr-FR"/>
          </a:p>
        </p:txBody>
      </p:sp>
    </p:spTree>
    <p:extLst>
      <p:ext uri="{BB962C8B-B14F-4D97-AF65-F5344CB8AC3E}">
        <p14:creationId xmlns:p14="http://schemas.microsoft.com/office/powerpoint/2010/main" val="6133215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Avant de rentrer dans le plan d’action, je voulais vous présenter une analyse rapide du contexte et de l’</a:t>
            </a:r>
            <a:r>
              <a:rPr lang="fr-FR" err="1"/>
              <a:t>environement</a:t>
            </a:r>
            <a:r>
              <a:rPr lang="fr-FR"/>
              <a:t> du marché touristique au Royaume-Uni.</a:t>
            </a:r>
          </a:p>
          <a:p>
            <a:endParaRPr lang="fr-FR"/>
          </a:p>
          <a:p>
            <a:pPr marL="0" marR="0" lvl="0" indent="0" algn="l" defTabSz="914400" rtl="0" eaLnBrk="1" fontAlgn="auto" latinLnBrk="0" hangingPunct="1">
              <a:lnSpc>
                <a:spcPct val="100000"/>
              </a:lnSpc>
              <a:spcBef>
                <a:spcPts val="0"/>
              </a:spcBef>
              <a:spcAft>
                <a:spcPts val="0"/>
              </a:spcAft>
              <a:buClrTx/>
              <a:buSzTx/>
              <a:buFontTx/>
              <a:buNone/>
              <a:tabLst/>
              <a:defRPr/>
            </a:pPr>
            <a:r>
              <a:rPr lang="fr-FR"/>
              <a:t>Je ne vais pas commenter ce schéma en détail mais pour le résumer…</a:t>
            </a:r>
          </a:p>
          <a:p>
            <a:endParaRPr lang="fr-FR"/>
          </a:p>
          <a:p>
            <a:r>
              <a:rPr lang="fr-FR"/>
              <a:t>En 2023,  le prix du séjour va sans doute beaucoup compter pour les britanniques </a:t>
            </a:r>
          </a:p>
          <a:p>
            <a:r>
              <a:rPr lang="fr-FR"/>
              <a:t>dans un contexte où l’inflation a un fort impact sur leur pouvoir d’achat. </a:t>
            </a:r>
          </a:p>
          <a:p>
            <a:r>
              <a:rPr lang="fr-FR"/>
              <a:t>Dans une situation où  les consommateurs ont l’embarras du choix en termes d’offres de court séjour (</a:t>
            </a:r>
            <a:r>
              <a:rPr lang="fr-FR" err="1"/>
              <a:t>staycations</a:t>
            </a:r>
            <a:r>
              <a:rPr lang="fr-FR"/>
              <a:t>, courts séjours à l’étranger via compagnies aériennes </a:t>
            </a:r>
            <a:r>
              <a:rPr lang="fr-FR" err="1"/>
              <a:t>low</a:t>
            </a:r>
            <a:r>
              <a:rPr lang="fr-FR"/>
              <a:t> </a:t>
            </a:r>
            <a:r>
              <a:rPr lang="fr-FR" err="1"/>
              <a:t>cost</a:t>
            </a:r>
            <a:r>
              <a:rPr lang="fr-FR"/>
              <a:t>) le tout facilement comparable en ligne via les OTA comme </a:t>
            </a:r>
            <a:r>
              <a:rPr lang="fr-FR" err="1"/>
              <a:t>Booking</a:t>
            </a:r>
            <a:r>
              <a:rPr lang="fr-FR"/>
              <a:t>. </a:t>
            </a:r>
          </a:p>
          <a:p>
            <a:r>
              <a:rPr lang="fr-FR"/>
              <a:t>La concurrence sera rude. </a:t>
            </a:r>
          </a:p>
          <a:p>
            <a:endParaRPr lang="fr-FR"/>
          </a:p>
          <a:p>
            <a:r>
              <a:rPr lang="fr-FR"/>
              <a:t>Sur l’aspect prix, il nous sera difficile d’être compétitifs car la France reste une destination cher et nous sommes tributaires du taux de change. A défaut de pouvoir être compétitifs sur le prix des séjours vs d’autres destinations, il nous faudra proposer un offre touristique qui sorte du lot, qui émergent autrement que par le prix.</a:t>
            </a:r>
          </a:p>
          <a:p>
            <a:endParaRPr lang="fr-FR"/>
          </a:p>
          <a:p>
            <a:endParaRPr lang="fr-FR"/>
          </a:p>
          <a:p>
            <a:r>
              <a:rPr lang="fr-FR"/>
              <a:t>---------</a:t>
            </a:r>
          </a:p>
          <a:p>
            <a:pPr marL="171450" indent="-171450">
              <a:buFont typeface="Arial" panose="020B0604020202020204" pitchFamily="34" charset="0"/>
              <a:buChar char="•"/>
            </a:pPr>
            <a:r>
              <a:rPr lang="fr-FR"/>
              <a:t>L’inflation. On en parle beaucoup en France mais elle est encore plus marquée au Royaume-Uni avec 10,7% d’inflation en Novembre 2022  contre 6,2% en France.</a:t>
            </a:r>
          </a:p>
          <a:p>
            <a:r>
              <a:rPr lang="fr-FR"/>
              <a:t>Les prix de l’énergie qui ont presque doublé en un an ce qui a un impact marqué sur le pouvoir d’achat des ménages et qui pèsera sur leurs  consommation de courts séjours</a:t>
            </a:r>
          </a:p>
          <a:p>
            <a:endParaRPr lang="fr-F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a:t>Même si beaucoup de Britanniques voudront continuer à voyager, on peut craindre que le prix joue de plus en plus dans leurs choix de séjour. D’autant que la prise de pouvoir des </a:t>
            </a:r>
            <a:r>
              <a:rPr lang="fr-FR" err="1"/>
              <a:t>OTAs</a:t>
            </a:r>
            <a:r>
              <a:rPr lang="fr-FR"/>
              <a:t> comme </a:t>
            </a:r>
            <a:r>
              <a:rPr lang="fr-FR" err="1"/>
              <a:t>booking</a:t>
            </a:r>
            <a:r>
              <a:rPr lang="fr-FR"/>
              <a:t> par exemple a donné du pouvoir de négociation aux consommateurs qui peuvent facilement comparer plusieurs offres et être plus exigeants sur le prix, conditions d’annulations.</a:t>
            </a:r>
          </a:p>
          <a:p>
            <a:pPr marL="171450" indent="-171450">
              <a:buFont typeface="Arial" panose="020B0604020202020204" pitchFamily="34" charset="0"/>
              <a:buChar char="•"/>
            </a:pPr>
            <a:endParaRPr lang="fr-FR"/>
          </a:p>
          <a:p>
            <a:pPr marL="171450" indent="-171450">
              <a:buFont typeface="Arial" panose="020B0604020202020204" pitchFamily="34" charset="0"/>
              <a:buChar char="•"/>
            </a:pPr>
            <a:r>
              <a:rPr lang="fr-FR"/>
              <a:t>Les Britanniques sont traditionnellement de grands voyageurs et l’offre est pléthorique au moment de choisir un court séjour entre les offres </a:t>
            </a:r>
            <a:r>
              <a:rPr lang="fr-FR" err="1"/>
              <a:t>low</a:t>
            </a:r>
            <a:r>
              <a:rPr lang="fr-FR"/>
              <a:t> </a:t>
            </a:r>
            <a:r>
              <a:rPr lang="fr-FR" err="1"/>
              <a:t>cost</a:t>
            </a:r>
            <a:r>
              <a:rPr lang="fr-FR"/>
              <a:t> des compagnies aérienne, les offres packagées au soleil et l’essor des </a:t>
            </a:r>
            <a:r>
              <a:rPr lang="fr-FR" err="1"/>
              <a:t>staycations</a:t>
            </a:r>
            <a:r>
              <a:rPr lang="fr-FR"/>
              <a:t> pendant le </a:t>
            </a:r>
            <a:r>
              <a:rPr lang="fr-FR" err="1"/>
              <a:t>covid</a:t>
            </a:r>
            <a:r>
              <a:rPr lang="fr-FR"/>
              <a:t>, la concurrence est très rude. </a:t>
            </a:r>
          </a:p>
          <a:p>
            <a:endParaRPr lang="fr-FR"/>
          </a:p>
          <a:p>
            <a:endParaRPr lang="fr-FR"/>
          </a:p>
          <a:p>
            <a:endParaRPr lang="fr-FR"/>
          </a:p>
          <a:p>
            <a:endParaRPr lang="fr-FR"/>
          </a:p>
        </p:txBody>
      </p:sp>
      <p:sp>
        <p:nvSpPr>
          <p:cNvPr id="4" name="Espace réservé du numéro de diapositive 3"/>
          <p:cNvSpPr>
            <a:spLocks noGrp="1"/>
          </p:cNvSpPr>
          <p:nvPr>
            <p:ph type="sldNum" sz="quarter" idx="5"/>
          </p:nvPr>
        </p:nvSpPr>
        <p:spPr/>
        <p:txBody>
          <a:bodyPr/>
          <a:lstStyle/>
          <a:p>
            <a:fld id="{8E4106C1-61C3-4929-9284-B6F202613D91}" type="slidenum">
              <a:rPr lang="fr-FR" smtClean="0"/>
              <a:t>31</a:t>
            </a:fld>
            <a:endParaRPr lang="fr-FR"/>
          </a:p>
        </p:txBody>
      </p:sp>
    </p:spTree>
    <p:extLst>
      <p:ext uri="{BB962C8B-B14F-4D97-AF65-F5344CB8AC3E}">
        <p14:creationId xmlns:p14="http://schemas.microsoft.com/office/powerpoint/2010/main" val="9546225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Fort de ces réflexions sur le contexte économique, on a cherché à savoir quelles étaient les forces, faiblesse, opportunités et menaces des Hauts-de-France sur le marché.</a:t>
            </a:r>
          </a:p>
        </p:txBody>
      </p:sp>
      <p:sp>
        <p:nvSpPr>
          <p:cNvPr id="4" name="Espace réservé du numéro de diapositive 3"/>
          <p:cNvSpPr>
            <a:spLocks noGrp="1"/>
          </p:cNvSpPr>
          <p:nvPr>
            <p:ph type="sldNum" sz="quarter" idx="5"/>
          </p:nvPr>
        </p:nvSpPr>
        <p:spPr/>
        <p:txBody>
          <a:bodyPr/>
          <a:lstStyle/>
          <a:p>
            <a:fld id="{8E4106C1-61C3-4929-9284-B6F202613D91}" type="slidenum">
              <a:rPr lang="fr-FR" smtClean="0"/>
              <a:t>32</a:t>
            </a:fld>
            <a:endParaRPr lang="fr-FR"/>
          </a:p>
        </p:txBody>
      </p:sp>
    </p:spTree>
    <p:extLst>
      <p:ext uri="{BB962C8B-B14F-4D97-AF65-F5344CB8AC3E}">
        <p14:creationId xmlns:p14="http://schemas.microsoft.com/office/powerpoint/2010/main" val="1476121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Là non plus, je ne vais pas rentrer dans le détail de cette analyse. Je voulais simplement résumer les principales conclusions.</a:t>
            </a:r>
          </a:p>
          <a:p>
            <a:endParaRPr lang="fr-FR"/>
          </a:p>
          <a:p>
            <a:r>
              <a:rPr lang="fr-FR"/>
              <a:t>Sur l’aspect prix, il nous sera difficile d’être compétitifs et il faudrait émerger autrement que par le prix.</a:t>
            </a:r>
          </a:p>
          <a:p>
            <a:endParaRPr lang="fr-FR"/>
          </a:p>
          <a:p>
            <a:r>
              <a:rPr lang="fr-FR"/>
              <a:t>En point fort, nous avons en Hauts-de-France une offre touristique diversifiée en termes de gastronomie, de paysages, de patrimoine, le tout facilement accessible depuis le Royaume-Uni.</a:t>
            </a:r>
          </a:p>
          <a:p>
            <a:endParaRPr lang="fr-FR"/>
          </a:p>
          <a:p>
            <a:r>
              <a:rPr lang="fr-FR"/>
              <a:t>Si on met en regard cette offre avec les attentes et les besoins des britanniques en termes de courts séjours que nous avons identifié grâce à l’étude de segmentation menée par </a:t>
            </a:r>
            <a:r>
              <a:rPr lang="fr-FR" err="1"/>
              <a:t>Think</a:t>
            </a:r>
            <a:r>
              <a:rPr lang="fr-FR"/>
              <a:t> out en 2021, nous avons tous les ingrédients pour confectionner des  offres/</a:t>
            </a:r>
            <a:r>
              <a:rPr lang="fr-FR" err="1"/>
              <a:t>experiences</a:t>
            </a:r>
            <a:r>
              <a:rPr lang="fr-FR"/>
              <a:t> qui sortiront du lot car elles seront construites en partant des besoin de nos clients. </a:t>
            </a:r>
          </a:p>
          <a:p>
            <a:endParaRPr lang="fr-FR"/>
          </a:p>
          <a:p>
            <a:r>
              <a:rPr lang="fr-FR"/>
              <a:t>Nous avons la chance d’avoir une équipe et des dispositifs dédiés sur le marché Britannique qui vont nous permettre de créer et relayer les offres que l’on aura produite en partenariat avec les acteurs de la région qui voudront travailler le marché..</a:t>
            </a:r>
          </a:p>
          <a:p>
            <a:endParaRPr lang="fr-FR"/>
          </a:p>
          <a:p>
            <a:pPr marL="0" marR="0" lvl="0" indent="0" algn="l" defTabSz="914400" rtl="0" eaLnBrk="1" fontAlgn="auto" latinLnBrk="0" hangingPunct="1">
              <a:lnSpc>
                <a:spcPct val="100000"/>
              </a:lnSpc>
              <a:spcBef>
                <a:spcPts val="0"/>
              </a:spcBef>
              <a:spcAft>
                <a:spcPts val="0"/>
              </a:spcAft>
              <a:buClrTx/>
              <a:buSzTx/>
              <a:buFontTx/>
              <a:buNone/>
              <a:tabLst/>
              <a:defRPr/>
            </a:pPr>
            <a:r>
              <a:rPr lang="fr-FR"/>
              <a:t>On a donc toutes les cartes en main afin de créer des produits touristiques dans les Hauts-de-France, en lien avec les attentes de nos visiteurs et que l’on pourra relayer à travers notre communication digitale mais aussi sur la presse et auprès de nos tours </a:t>
            </a:r>
            <a:r>
              <a:rPr lang="fr-FR" err="1"/>
              <a:t>opérareurs</a:t>
            </a:r>
            <a:r>
              <a:rPr lang="fr-FR"/>
              <a:t>.</a:t>
            </a:r>
          </a:p>
          <a:p>
            <a:endParaRPr lang="fr-FR"/>
          </a:p>
          <a:p>
            <a:endParaRPr lang="fr-FR"/>
          </a:p>
          <a:p>
            <a:pPr marL="0" marR="0" lvl="0" indent="0" algn="l" defTabSz="914400" rtl="0" eaLnBrk="1" fontAlgn="auto" latinLnBrk="0" hangingPunct="1">
              <a:lnSpc>
                <a:spcPct val="100000"/>
              </a:lnSpc>
              <a:spcBef>
                <a:spcPts val="0"/>
              </a:spcBef>
              <a:spcAft>
                <a:spcPts val="0"/>
              </a:spcAft>
              <a:buClrTx/>
              <a:buSzTx/>
              <a:buFontTx/>
              <a:buNone/>
              <a:tabLst/>
              <a:defRPr/>
            </a:pPr>
            <a:endParaRPr lang="fr-FR"/>
          </a:p>
        </p:txBody>
      </p:sp>
      <p:sp>
        <p:nvSpPr>
          <p:cNvPr id="4" name="Espace réservé du numéro de diapositive 3"/>
          <p:cNvSpPr>
            <a:spLocks noGrp="1"/>
          </p:cNvSpPr>
          <p:nvPr>
            <p:ph type="sldNum" sz="quarter" idx="5"/>
          </p:nvPr>
        </p:nvSpPr>
        <p:spPr/>
        <p:txBody>
          <a:bodyPr/>
          <a:lstStyle/>
          <a:p>
            <a:fld id="{8E4106C1-61C3-4929-9284-B6F202613D91}" type="slidenum">
              <a:rPr lang="fr-FR" smtClean="0"/>
              <a:t>33</a:t>
            </a:fld>
            <a:endParaRPr lang="fr-FR"/>
          </a:p>
        </p:txBody>
      </p:sp>
    </p:spTree>
    <p:extLst>
      <p:ext uri="{BB962C8B-B14F-4D97-AF65-F5344CB8AC3E}">
        <p14:creationId xmlns:p14="http://schemas.microsoft.com/office/powerpoint/2010/main" val="25806445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J’en parlais à l’instant de notre étude de segmentation. Nous avons la chance de pouvoir nous appuyer sur une étude menée par le cabinet d’étude </a:t>
            </a:r>
            <a:r>
              <a:rPr lang="fr-FR" err="1"/>
              <a:t>Think</a:t>
            </a:r>
            <a:r>
              <a:rPr lang="fr-FR"/>
              <a:t> out, qui nous a permis d’identifier et de segmenter les besoins des britanniques en termes les cours séjours..</a:t>
            </a:r>
          </a:p>
          <a:p>
            <a:endParaRPr lang="fr-FR"/>
          </a:p>
          <a:p>
            <a:r>
              <a:rPr lang="fr-FR"/>
              <a:t>L’étude a mis en lumière 6 cibles et nous en avons sélectionné 3 qui nous semblent avoir plus de potentiel pour la région Hauts-de-France.  </a:t>
            </a:r>
          </a:p>
          <a:p>
            <a:endParaRPr lang="fr-FR"/>
          </a:p>
          <a:p>
            <a:r>
              <a:rPr lang="fr-FR"/>
              <a:t>Je ne vais pas rentrer dans trop de détails sur ces 3 segments que vous connaissez peut-être déjà. Si vous le souhaitez, je pendrai le temps de vous les présenter plus en profondeur à chacun.</a:t>
            </a:r>
          </a:p>
          <a:p>
            <a:endParaRPr lang="fr-FR"/>
          </a:p>
          <a:p>
            <a:r>
              <a:rPr lang="fr-FR"/>
              <a:t>------------------------------------------</a:t>
            </a:r>
          </a:p>
          <a:p>
            <a:endParaRPr lang="fr-FR"/>
          </a:p>
          <a:p>
            <a:r>
              <a:rPr lang="fr-FR"/>
              <a:t>Pour résumer nous avons une cible couple sans enfants, sensibles notamment à la gastronomie et au patrimoine. C’est une cible que nous avions déjà identifié avant l’étude.</a:t>
            </a:r>
          </a:p>
          <a:p>
            <a:endParaRPr lang="fr-FR"/>
          </a:p>
          <a:p>
            <a:r>
              <a:rPr lang="fr-FR"/>
              <a:t>On a ensuite une cible famille qui cherche à alterner des moments intenses de divertissement pour faire plaisir aux enfants mais aussi des moment de ralentissement permettant de se reposer et découvrir son lieu de séjour à travers des activités douces. Les Hauts-de-France ont toute l’offre pour parler à cette cible que ce soit en termes d’attractions ou </a:t>
            </a:r>
          </a:p>
          <a:p>
            <a:endParaRPr lang="fr-FR"/>
          </a:p>
          <a:p>
            <a:r>
              <a:rPr lang="fr-FR"/>
              <a:t>La troisième cible, les nature green </a:t>
            </a:r>
            <a:r>
              <a:rPr lang="fr-FR" err="1"/>
              <a:t>seekers</a:t>
            </a:r>
            <a:r>
              <a:rPr lang="fr-FR"/>
              <a:t> est une cible que nous n’avions pas identifié jusque là et à laquelle nous communiquions peu. Ils recherchent à s’immerger dans des grands espaces naturels où pratiquer une activité douce.</a:t>
            </a:r>
          </a:p>
        </p:txBody>
      </p:sp>
      <p:sp>
        <p:nvSpPr>
          <p:cNvPr id="4" name="Espace réservé du numéro de diapositive 3"/>
          <p:cNvSpPr>
            <a:spLocks noGrp="1"/>
          </p:cNvSpPr>
          <p:nvPr>
            <p:ph type="sldNum" sz="quarter" idx="5"/>
          </p:nvPr>
        </p:nvSpPr>
        <p:spPr/>
        <p:txBody>
          <a:bodyPr/>
          <a:lstStyle/>
          <a:p>
            <a:fld id="{8E4106C1-61C3-4929-9284-B6F202613D91}" type="slidenum">
              <a:rPr lang="fr-FR" smtClean="0"/>
              <a:t>34</a:t>
            </a:fld>
            <a:endParaRPr lang="fr-FR"/>
          </a:p>
        </p:txBody>
      </p:sp>
    </p:spTree>
    <p:extLst>
      <p:ext uri="{BB962C8B-B14F-4D97-AF65-F5344CB8AC3E}">
        <p14:creationId xmlns:p14="http://schemas.microsoft.com/office/powerpoint/2010/main" val="7047789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Si on résume cette étude de segmentation au maximum sur les attentes de nos touristes britanniques sans entrée dans les spécificités de chaque cible.</a:t>
            </a:r>
          </a:p>
          <a:p>
            <a:r>
              <a:rPr lang="fr-FR"/>
              <a:t>Un court-séjour en Hauts-de-France pour les Britanniques ce doit être l’occasion de </a:t>
            </a:r>
          </a:p>
          <a:p>
            <a:r>
              <a:rPr lang="fr-FR"/>
              <a:t>- Se dépayser sans aller trop loin</a:t>
            </a:r>
          </a:p>
          <a:p>
            <a:r>
              <a:rPr lang="fr-FR"/>
              <a:t>- Varier les activités sans se prendre la tête en termes d’</a:t>
            </a:r>
            <a:r>
              <a:rPr lang="fr-FR" err="1"/>
              <a:t>organiation</a:t>
            </a:r>
            <a:endParaRPr lang="fr-FR"/>
          </a:p>
          <a:p>
            <a:r>
              <a:rPr lang="fr-FR"/>
              <a:t>- Profiter d’un bon moment de convivialité</a:t>
            </a:r>
          </a:p>
          <a:p>
            <a:endParaRPr lang="fr-FR"/>
          </a:p>
          <a:p>
            <a:endParaRPr lang="fr-FR"/>
          </a:p>
          <a:p>
            <a:r>
              <a:rPr lang="fr-FR"/>
              <a:t>------------------------------------------------------------------------------------------------------------------</a:t>
            </a:r>
          </a:p>
          <a:p>
            <a:r>
              <a:rPr lang="fr-FR"/>
              <a:t>En bref, les attentes des anglais</a:t>
            </a:r>
          </a:p>
          <a:p>
            <a:endParaRPr lang="fr-FR"/>
          </a:p>
          <a:p>
            <a:r>
              <a:rPr lang="fr-FR"/>
              <a:t>SE DEPAYSER SANS ALLER TROP LOIN</a:t>
            </a:r>
          </a:p>
          <a:p>
            <a:pPr marL="171450" indent="-171450" algn="l">
              <a:lnSpc>
                <a:spcPct val="100000"/>
              </a:lnSpc>
              <a:buFont typeface="Arial" panose="020B0604020202020204" pitchFamily="34" charset="0"/>
              <a:buChar char="•"/>
              <a:defRPr sz="3000" cap="all" spc="-29"/>
            </a:pPr>
            <a:r>
              <a:rPr lang="fr-FR" sz="1200"/>
              <a:t>Révéler</a:t>
            </a:r>
            <a:r>
              <a:rPr lang="fr-FR" sz="1200">
                <a:solidFill>
                  <a:srgbClr val="83B1E2"/>
                </a:solidFill>
                <a:sym typeface="Kardinal Extra Bold"/>
              </a:rPr>
              <a:t> </a:t>
            </a:r>
            <a:r>
              <a:rPr lang="fr-FR" sz="1200" err="1">
                <a:solidFill>
                  <a:srgbClr val="83B1E2"/>
                </a:solidFill>
                <a:sym typeface="Kardinal Extra Bold"/>
              </a:rPr>
              <a:t>lES</a:t>
            </a:r>
            <a:r>
              <a:rPr lang="fr-FR" sz="1200">
                <a:solidFill>
                  <a:srgbClr val="83B1E2"/>
                </a:solidFill>
                <a:sym typeface="Kardinal Extra Bold"/>
              </a:rPr>
              <a:t> </a:t>
            </a:r>
            <a:r>
              <a:rPr lang="fr-FR" sz="1200" err="1">
                <a:solidFill>
                  <a:srgbClr val="83B1E2"/>
                </a:solidFill>
                <a:sym typeface="Kardinal Extra Bold"/>
              </a:rPr>
              <a:t>richesseS</a:t>
            </a:r>
            <a:r>
              <a:rPr lang="fr-FR" sz="1200"/>
              <a:t> ET LES </a:t>
            </a:r>
            <a:r>
              <a:rPr lang="fr-FR" sz="1200">
                <a:solidFill>
                  <a:srgbClr val="83B1E2"/>
                </a:solidFill>
                <a:sym typeface="Kardinal Extra Bold"/>
              </a:rPr>
              <a:t>SINGULARITÉS</a:t>
            </a:r>
            <a:r>
              <a:rPr lang="fr-FR" sz="1200"/>
              <a:t> de la </a:t>
            </a:r>
            <a:r>
              <a:rPr lang="fr-FR" sz="1200" err="1"/>
              <a:t>régioN</a:t>
            </a:r>
            <a:r>
              <a:rPr lang="fr-FR" sz="1200"/>
              <a:t> </a:t>
            </a:r>
          </a:p>
          <a:p>
            <a:pPr marL="171450" indent="-171450" algn="l">
              <a:lnSpc>
                <a:spcPct val="100000"/>
              </a:lnSpc>
              <a:buFont typeface="Arial" panose="020B0604020202020204" pitchFamily="34" charset="0"/>
              <a:buChar char="•"/>
              <a:defRPr sz="3000" cap="all" spc="-29"/>
            </a:pPr>
            <a:r>
              <a:rPr lang="fr-FR" sz="1200"/>
              <a:t>INSISTER SUR LA </a:t>
            </a:r>
            <a:r>
              <a:rPr lang="fr-FR" sz="1200">
                <a:solidFill>
                  <a:srgbClr val="83B1E2"/>
                </a:solidFill>
                <a:sym typeface="Kardinal Extra Bold"/>
              </a:rPr>
              <a:t>GASTRONOMIE</a:t>
            </a:r>
          </a:p>
          <a:p>
            <a:pPr marL="171450" indent="-171450" algn="l">
              <a:lnSpc>
                <a:spcPct val="100000"/>
              </a:lnSpc>
              <a:buFont typeface="Arial" panose="020B0604020202020204" pitchFamily="34" charset="0"/>
              <a:buChar char="•"/>
              <a:defRPr sz="3000" cap="all" spc="-29"/>
            </a:pPr>
            <a:r>
              <a:rPr lang="fr-FR" sz="1200"/>
              <a:t>PROPOSER DES OFFRES</a:t>
            </a:r>
            <a:r>
              <a:rPr lang="fr-FR" sz="1200">
                <a:solidFill>
                  <a:srgbClr val="83B1E2"/>
                </a:solidFill>
                <a:sym typeface="Kardinal Extra Bold"/>
              </a:rPr>
              <a:t> LAST MINUTE </a:t>
            </a:r>
            <a:r>
              <a:rPr lang="fr-FR" sz="1200"/>
              <a:t>EN FONCTION DE LA </a:t>
            </a:r>
            <a:r>
              <a:rPr lang="fr-FR" sz="1200">
                <a:solidFill>
                  <a:srgbClr val="83B1E2"/>
                </a:solidFill>
                <a:sym typeface="Kardinal Extra Bold"/>
              </a:rPr>
              <a:t>MÉTÉO</a:t>
            </a:r>
            <a:r>
              <a:rPr lang="fr-FR" sz="1200"/>
              <a:t> </a:t>
            </a:r>
          </a:p>
          <a:p>
            <a:pPr marL="171450" indent="-171450" algn="l">
              <a:lnSpc>
                <a:spcPct val="100000"/>
              </a:lnSpc>
              <a:buFont typeface="Arial" panose="020B0604020202020204" pitchFamily="34" charset="0"/>
              <a:buChar char="•"/>
              <a:defRPr sz="3000" cap="all" spc="-29"/>
            </a:pPr>
            <a:r>
              <a:rPr lang="fr-FR" sz="1200"/>
              <a:t>JOUER SUR LA </a:t>
            </a:r>
            <a:r>
              <a:rPr lang="fr-FR" sz="1200">
                <a:solidFill>
                  <a:srgbClr val="83B1E2"/>
                </a:solidFill>
                <a:sym typeface="Kardinal Extra Bold"/>
              </a:rPr>
              <a:t>PROXIMITÉ</a:t>
            </a:r>
            <a:r>
              <a:rPr lang="fr-FR" sz="1200"/>
              <a:t> ET DEVENIR UNE </a:t>
            </a:r>
            <a:r>
              <a:rPr lang="fr-FR" sz="1200">
                <a:solidFill>
                  <a:srgbClr val="83B1E2"/>
                </a:solidFill>
                <a:sym typeface="Kardinal Extra Bold"/>
              </a:rPr>
              <a:t>AIDE ADMINISTRATIVE</a:t>
            </a:r>
          </a:p>
          <a:p>
            <a:pPr marL="171450" indent="-171450" algn="l">
              <a:lnSpc>
                <a:spcPct val="100000"/>
              </a:lnSpc>
              <a:buFont typeface="Arial" panose="020B0604020202020204" pitchFamily="34" charset="0"/>
              <a:buChar char="•"/>
              <a:defRPr sz="3000" cap="all" spc="-29"/>
            </a:pPr>
            <a:endParaRPr lang="fr-FR" sz="1200">
              <a:solidFill>
                <a:srgbClr val="83B1E2"/>
              </a:solidFill>
              <a:sym typeface="Kardinal Extra Bold"/>
            </a:endParaRPr>
          </a:p>
          <a:p>
            <a:pPr marL="0" indent="0" algn="l">
              <a:lnSpc>
                <a:spcPct val="100000"/>
              </a:lnSpc>
              <a:buFont typeface="Arial" panose="020B0604020202020204" pitchFamily="34" charset="0"/>
              <a:buNone/>
              <a:defRPr sz="3000" cap="all" spc="-29"/>
            </a:pPr>
            <a:r>
              <a:rPr lang="fr-FR" sz="1200">
                <a:solidFill>
                  <a:srgbClr val="83B1E2"/>
                </a:solidFill>
                <a:sym typeface="Kardinal Extra Bold"/>
              </a:rPr>
              <a:t>VARIER LES ACTIVITES SANS SE PRENDRE LA TETE</a:t>
            </a:r>
          </a:p>
          <a:p>
            <a:pPr marL="171450" indent="-171450" algn="l">
              <a:lnSpc>
                <a:spcPct val="100000"/>
              </a:lnSpc>
              <a:buFont typeface="Arial" panose="020B0604020202020204" pitchFamily="34" charset="0"/>
              <a:buChar char="•"/>
              <a:defRPr sz="3000" cap="all" spc="-29"/>
            </a:pPr>
            <a:r>
              <a:rPr lang="fr-FR" sz="1200"/>
              <a:t>METTRE EN AVANT LA </a:t>
            </a:r>
            <a:r>
              <a:rPr lang="fr-FR" sz="1200">
                <a:solidFill>
                  <a:srgbClr val="E0A0B9"/>
                </a:solidFill>
                <a:sym typeface="Kardinal Extra Bold"/>
              </a:rPr>
              <a:t>DIVERSITÉ DES ACTIVITÉS</a:t>
            </a:r>
          </a:p>
          <a:p>
            <a:pPr marL="171450" indent="-171450" algn="l">
              <a:lnSpc>
                <a:spcPct val="100000"/>
              </a:lnSpc>
              <a:buFont typeface="Arial" panose="020B0604020202020204" pitchFamily="34" charset="0"/>
              <a:buChar char="•"/>
              <a:defRPr sz="3000" cap="all" spc="-29"/>
            </a:pPr>
            <a:r>
              <a:rPr lang="fr-FR" sz="1200"/>
              <a:t>NSISTER SUR les activités liées au </a:t>
            </a:r>
            <a:r>
              <a:rPr lang="fr-FR" sz="1200">
                <a:solidFill>
                  <a:srgbClr val="E0A0B9"/>
                </a:solidFill>
                <a:sym typeface="Kardinal Extra Bold"/>
              </a:rPr>
              <a:t>TOURISME HISTORIQUE</a:t>
            </a:r>
          </a:p>
          <a:p>
            <a:pPr marL="171450" indent="-171450" algn="l">
              <a:lnSpc>
                <a:spcPct val="100000"/>
              </a:lnSpc>
              <a:buFont typeface="Arial" panose="020B0604020202020204" pitchFamily="34" charset="0"/>
              <a:buChar char="•"/>
              <a:defRPr sz="3000" cap="all" spc="-29"/>
            </a:pPr>
            <a:r>
              <a:rPr lang="fr-FR" sz="1200"/>
              <a:t>PROPOSER </a:t>
            </a:r>
            <a:r>
              <a:rPr lang="fr-FR" sz="1200">
                <a:solidFill>
                  <a:srgbClr val="E0A0B9"/>
                </a:solidFill>
                <a:sym typeface="Kardinal Extra Bold"/>
              </a:rPr>
              <a:t>TO-DO LIST </a:t>
            </a:r>
            <a:r>
              <a:rPr lang="fr-FR" sz="1200"/>
              <a:t>PAR TERRITOIRE POUR MAXIMISER LA </a:t>
            </a:r>
            <a:r>
              <a:rPr lang="fr-FR" sz="1200">
                <a:solidFill>
                  <a:srgbClr val="E0A0B9"/>
                </a:solidFill>
                <a:sym typeface="Kardinal Extra Bold"/>
              </a:rPr>
              <a:t>LOGISTIQUE.</a:t>
            </a:r>
            <a:r>
              <a:rPr lang="fr-FR" sz="1200"/>
              <a:t> </a:t>
            </a:r>
          </a:p>
          <a:p>
            <a:pPr marL="171450" indent="-171450" algn="l">
              <a:lnSpc>
                <a:spcPct val="100000"/>
              </a:lnSpc>
              <a:buFont typeface="Arial" panose="020B0604020202020204" pitchFamily="34" charset="0"/>
              <a:buChar char="•"/>
              <a:defRPr sz="3000" cap="all" spc="-29"/>
            </a:pPr>
            <a:r>
              <a:rPr lang="fr-FR" sz="1200"/>
              <a:t>METTRE EN AVANT </a:t>
            </a:r>
            <a:r>
              <a:rPr lang="fr-FR" sz="1200" err="1"/>
              <a:t>LEs</a:t>
            </a:r>
            <a:r>
              <a:rPr lang="fr-FR" sz="1200"/>
              <a:t> </a:t>
            </a:r>
            <a:r>
              <a:rPr lang="fr-FR" sz="1200">
                <a:solidFill>
                  <a:srgbClr val="E0A0B9"/>
                </a:solidFill>
                <a:sym typeface="Kardinal Extra Bold"/>
              </a:rPr>
              <a:t>bons moments </a:t>
            </a:r>
            <a:r>
              <a:rPr lang="fr-FR" sz="1200"/>
              <a:t>passés avec ses proches</a:t>
            </a:r>
          </a:p>
          <a:p>
            <a:pPr marL="171450" indent="-171450" algn="l">
              <a:lnSpc>
                <a:spcPct val="100000"/>
              </a:lnSpc>
              <a:buFont typeface="Arial" panose="020B0604020202020204" pitchFamily="34" charset="0"/>
              <a:buChar char="•"/>
              <a:defRPr sz="3000" cap="all" spc="-29"/>
            </a:pPr>
            <a:r>
              <a:rPr lang="fr-FR" sz="1200"/>
              <a:t>FAIRE CONNAÎTRE LA </a:t>
            </a:r>
            <a:r>
              <a:rPr lang="fr-FR" sz="1200" cap="all">
                <a:solidFill>
                  <a:srgbClr val="E0A0B9"/>
                </a:solidFill>
                <a:sym typeface="Kardinal Extra Bold"/>
              </a:rPr>
              <a:t>CONVIVIALITÉ</a:t>
            </a:r>
            <a:r>
              <a:rPr lang="fr-FR" sz="1200"/>
              <a:t> DES </a:t>
            </a:r>
            <a:r>
              <a:rPr lang="fr-FR" sz="1200" cap="all">
                <a:solidFill>
                  <a:srgbClr val="E0A0B9"/>
                </a:solidFill>
                <a:sym typeface="Kardinal Extra Bold"/>
              </a:rPr>
              <a:t>GENS DU NORD</a:t>
            </a:r>
          </a:p>
          <a:p>
            <a:pPr marL="171450" indent="-171450" algn="l">
              <a:lnSpc>
                <a:spcPct val="100000"/>
              </a:lnSpc>
              <a:buFont typeface="Arial" panose="020B0604020202020204" pitchFamily="34" charset="0"/>
              <a:buChar char="•"/>
              <a:defRPr sz="3000" cap="all" spc="-29"/>
            </a:pPr>
            <a:endParaRPr lang="fr-FR" sz="1200">
              <a:solidFill>
                <a:srgbClr val="83B1E2"/>
              </a:solidFill>
              <a:sym typeface="Kardinal Extra Bold"/>
            </a:endParaRPr>
          </a:p>
          <a:p>
            <a:pPr marL="0" indent="0" algn="l">
              <a:lnSpc>
                <a:spcPct val="100000"/>
              </a:lnSpc>
              <a:buFont typeface="Arial" panose="020B0604020202020204" pitchFamily="34" charset="0"/>
              <a:buNone/>
              <a:defRPr sz="3000" cap="all" spc="-29"/>
            </a:pPr>
            <a:r>
              <a:rPr lang="fr-FR" sz="1200">
                <a:solidFill>
                  <a:srgbClr val="83B1E2"/>
                </a:solidFill>
                <a:sym typeface="Kardinal Extra Bold"/>
              </a:rPr>
              <a:t>PROFITER d’UN BON MOMENT DE CONVIVIALITE</a:t>
            </a:r>
          </a:p>
          <a:p>
            <a:pPr marL="171450" indent="-171450" algn="l">
              <a:lnSpc>
                <a:spcPct val="100000"/>
              </a:lnSpc>
              <a:buFont typeface="Arial" panose="020B0604020202020204" pitchFamily="34" charset="0"/>
              <a:buChar char="•"/>
              <a:defRPr sz="3000" cap="all" spc="-29"/>
            </a:pPr>
            <a:r>
              <a:rPr lang="fr-FR" sz="1200"/>
              <a:t>VALORISER LES HEBERGEMENTS </a:t>
            </a:r>
            <a:r>
              <a:rPr lang="fr-FR" sz="1200">
                <a:solidFill>
                  <a:srgbClr val="DEA97A"/>
                </a:solidFill>
                <a:sym typeface="Kardinal Extra Bold"/>
              </a:rPr>
              <a:t>BORD DE MER</a:t>
            </a:r>
            <a:r>
              <a:rPr lang="fr-FR" sz="1200"/>
              <a:t> ET </a:t>
            </a:r>
            <a:r>
              <a:rPr lang="fr-FR" sz="1200">
                <a:solidFill>
                  <a:srgbClr val="DEA97A"/>
                </a:solidFill>
                <a:sym typeface="Kardinal Extra Bold"/>
              </a:rPr>
              <a:t>CAMPAGNE</a:t>
            </a:r>
            <a:r>
              <a:rPr lang="fr-FR" sz="1200"/>
              <a:t> LEUR RAPPORT </a:t>
            </a:r>
            <a:r>
              <a:rPr lang="fr-FR" sz="1200">
                <a:solidFill>
                  <a:srgbClr val="DEA97A"/>
                </a:solidFill>
                <a:sym typeface="Kardinal Extra Bold"/>
              </a:rPr>
              <a:t>QUALITÉ PRIX</a:t>
            </a:r>
          </a:p>
          <a:p>
            <a:pPr marL="171450" indent="-171450" algn="l">
              <a:lnSpc>
                <a:spcPct val="100000"/>
              </a:lnSpc>
              <a:buFont typeface="Arial" panose="020B0604020202020204" pitchFamily="34" charset="0"/>
              <a:buChar char="•"/>
              <a:defRPr sz="3000" cap="all" spc="-29"/>
            </a:pPr>
            <a:r>
              <a:rPr lang="fr-FR" sz="1200"/>
              <a:t>INSISTER SUR LES </a:t>
            </a:r>
            <a:r>
              <a:rPr lang="fr-FR" sz="1200">
                <a:solidFill>
                  <a:srgbClr val="DEA97A"/>
                </a:solidFill>
                <a:sym typeface="Kardinal Extra Bold"/>
              </a:rPr>
              <a:t>PETITS À COTÉ</a:t>
            </a:r>
          </a:p>
          <a:p>
            <a:pPr marL="171450" indent="-171450" algn="l">
              <a:lnSpc>
                <a:spcPct val="100000"/>
              </a:lnSpc>
              <a:buFont typeface="Arial" panose="020B0604020202020204" pitchFamily="34" charset="0"/>
              <a:buChar char="•"/>
              <a:defRPr sz="3000" cap="all" spc="-29"/>
            </a:pPr>
            <a:r>
              <a:rPr lang="fr-FR" sz="1200"/>
              <a:t>METTRE EN AVANT LES </a:t>
            </a:r>
            <a:r>
              <a:rPr lang="fr-FR" sz="1200">
                <a:solidFill>
                  <a:srgbClr val="DEA97A"/>
                </a:solidFill>
                <a:sym typeface="Kardinal Extra Bold"/>
              </a:rPr>
              <a:t>EXPERIENCES INSOLITES </a:t>
            </a:r>
            <a:r>
              <a:rPr lang="fr-FR" sz="1200"/>
              <a:t>ET</a:t>
            </a:r>
            <a:r>
              <a:rPr lang="fr-FR" sz="1200">
                <a:solidFill>
                  <a:srgbClr val="DEA97A"/>
                </a:solidFill>
                <a:sym typeface="Kardinal Extra Bold"/>
              </a:rPr>
              <a:t> EXCEPTIONNELS </a:t>
            </a:r>
          </a:p>
          <a:p>
            <a:pPr marL="171450" indent="-171450" algn="l">
              <a:lnSpc>
                <a:spcPct val="100000"/>
              </a:lnSpc>
              <a:buFont typeface="Arial" panose="020B0604020202020204" pitchFamily="34" charset="0"/>
              <a:buChar char="•"/>
              <a:defRPr sz="3000" cap="all" spc="-29"/>
            </a:pPr>
            <a:r>
              <a:rPr lang="fr-FR" sz="1200">
                <a:solidFill>
                  <a:srgbClr val="DEA97A"/>
                </a:solidFill>
                <a:sym typeface="Kardinal Extra Bold"/>
              </a:rPr>
              <a:t>CREER DU</a:t>
            </a:r>
            <a:r>
              <a:rPr lang="fr-FR" sz="1200">
                <a:solidFill>
                  <a:srgbClr val="E0A0B9"/>
                </a:solidFill>
                <a:sym typeface="Kardinal Extra Bold"/>
              </a:rPr>
              <a:t> </a:t>
            </a:r>
            <a:r>
              <a:rPr lang="fr-FR" sz="1200">
                <a:solidFill>
                  <a:srgbClr val="DEA97A"/>
                </a:solidFill>
                <a:sym typeface="Kardinal Extra Bold"/>
              </a:rPr>
              <a:t>LIEN </a:t>
            </a:r>
            <a:r>
              <a:rPr lang="fr-FR" sz="1200"/>
              <a:t>AVEC LE TOURISTE</a:t>
            </a:r>
          </a:p>
          <a:p>
            <a:pPr marL="171450" indent="-171450" algn="l">
              <a:lnSpc>
                <a:spcPct val="100000"/>
              </a:lnSpc>
              <a:buFont typeface="Arial" panose="020B0604020202020204" pitchFamily="34" charset="0"/>
              <a:buChar char="•"/>
              <a:defRPr sz="3000" cap="all" spc="-29"/>
            </a:pPr>
            <a:r>
              <a:rPr lang="fr-FR" sz="1200"/>
              <a:t>DONNER DES </a:t>
            </a:r>
            <a:r>
              <a:rPr lang="fr-FR" sz="1200">
                <a:solidFill>
                  <a:srgbClr val="DEA97A"/>
                </a:solidFill>
                <a:sym typeface="Kardinal Extra Bold"/>
              </a:rPr>
              <a:t>TIPS LOCAUX</a:t>
            </a:r>
            <a:r>
              <a:rPr lang="fr-FR" sz="1200"/>
              <a:t> : BAR, RESTO, ACTIVITÉS</a:t>
            </a:r>
          </a:p>
          <a:p>
            <a:pPr marL="0" indent="0" algn="l">
              <a:lnSpc>
                <a:spcPct val="100000"/>
              </a:lnSpc>
              <a:buFont typeface="Arial" panose="020B0604020202020204" pitchFamily="34" charset="0"/>
              <a:buNone/>
              <a:defRPr sz="3000" cap="all" spc="-29"/>
            </a:pPr>
            <a:endParaRPr lang="fr-FR" sz="1200">
              <a:solidFill>
                <a:srgbClr val="83B1E2"/>
              </a:solidFill>
              <a:sym typeface="Kardinal Extra Bold"/>
            </a:endParaRPr>
          </a:p>
          <a:p>
            <a:endParaRPr lang="fr-FR"/>
          </a:p>
        </p:txBody>
      </p:sp>
      <p:sp>
        <p:nvSpPr>
          <p:cNvPr id="4" name="Espace réservé du numéro de diapositive 3"/>
          <p:cNvSpPr>
            <a:spLocks noGrp="1"/>
          </p:cNvSpPr>
          <p:nvPr>
            <p:ph type="sldNum" sz="quarter" idx="5"/>
          </p:nvPr>
        </p:nvSpPr>
        <p:spPr/>
        <p:txBody>
          <a:bodyPr/>
          <a:lstStyle/>
          <a:p>
            <a:fld id="{8E4106C1-61C3-4929-9284-B6F202613D91}" type="slidenum">
              <a:rPr lang="fr-FR" smtClean="0"/>
              <a:t>35</a:t>
            </a:fld>
            <a:endParaRPr lang="fr-FR"/>
          </a:p>
        </p:txBody>
      </p:sp>
    </p:spTree>
    <p:extLst>
      <p:ext uri="{BB962C8B-B14F-4D97-AF65-F5344CB8AC3E}">
        <p14:creationId xmlns:p14="http://schemas.microsoft.com/office/powerpoint/2010/main" val="33084743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Avant de se projeter sur la partie plan d’action 2023, voici un rapide bilan de 2022.</a:t>
            </a:r>
          </a:p>
          <a:p>
            <a:endParaRPr lang="fr-FR"/>
          </a:p>
          <a:p>
            <a:r>
              <a:rPr lang="fr-FR"/>
              <a:t>Je le disais en intro, 2022 était une année de reprise dans un contexte encore incertain. Malgré tout, nous avons eu quelques beaux succès et faits marquants. Je ne vais pas rentrer dans le détail mais je voulais cous en présenter 2:</a:t>
            </a:r>
          </a:p>
          <a:p>
            <a:endParaRPr lang="fr-FR"/>
          </a:p>
          <a:p>
            <a:r>
              <a:rPr lang="fr-FR"/>
              <a:t>Nous avons une plateforme de vente de séjours à destination des Britanniques depuis quelques années, French Weekend Breaks. En 2022, elle a connu une année record avec 510 demandes de pré-réservations contre une centaine sur les années précédentes. Cette très belle performance est à porter au crédit de Laëtitia qui travaille sur l’adaptation des offres de la plateforme de vente française pour les adapter aux besoins de nos cibles prioritaires selon la segmentation que je viens de vous présenter. C’est très encourageant ça ça montre que bâtir des offres segmentées , ça fonctionne.</a:t>
            </a:r>
          </a:p>
          <a:p>
            <a:endParaRPr lang="fr-FR"/>
          </a:p>
          <a:p>
            <a:endParaRPr lang="fr-FR"/>
          </a:p>
          <a:p>
            <a:r>
              <a:rPr lang="fr-FR"/>
              <a:t>Je voulais aussi dire un mot de nos relations presse. Grace au travail entamé en 2021 avec nos attachées presse, nous avons eu de nombreuses opportunités d’accueillir des journalistes dans la région en 2022 ce qui nous a valu quelques bonnes retombées dans des titres nationaux.</a:t>
            </a:r>
          </a:p>
          <a:p>
            <a:r>
              <a:rPr lang="fr-FR"/>
              <a:t>Là encore, c’est encourageant et motivant pour la suite. J’en profite pour remercier au passage tous ceux qui nous ont aidé sur ces accueils presse.</a:t>
            </a:r>
          </a:p>
          <a:p>
            <a:endParaRPr lang="fr-FR"/>
          </a:p>
          <a:p>
            <a:endParaRPr lang="fr-FR"/>
          </a:p>
        </p:txBody>
      </p:sp>
      <p:sp>
        <p:nvSpPr>
          <p:cNvPr id="4" name="Espace réservé du numéro de diapositive 3"/>
          <p:cNvSpPr>
            <a:spLocks noGrp="1"/>
          </p:cNvSpPr>
          <p:nvPr>
            <p:ph type="sldNum" sz="quarter" idx="5"/>
          </p:nvPr>
        </p:nvSpPr>
        <p:spPr/>
        <p:txBody>
          <a:bodyPr/>
          <a:lstStyle/>
          <a:p>
            <a:fld id="{8E4106C1-61C3-4929-9284-B6F202613D91}" type="slidenum">
              <a:rPr lang="fr-FR" smtClean="0"/>
              <a:t>37</a:t>
            </a:fld>
            <a:endParaRPr lang="fr-FR"/>
          </a:p>
        </p:txBody>
      </p:sp>
    </p:spTree>
    <p:extLst>
      <p:ext uri="{BB962C8B-B14F-4D97-AF65-F5344CB8AC3E}">
        <p14:creationId xmlns:p14="http://schemas.microsoft.com/office/powerpoint/2010/main" val="212668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8CFBAD8-97F8-DCD1-4686-C8FD729287F9}"/>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C022FF96-8E5E-9A2E-42EE-045CAA29028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09496DDB-B5F7-4B27-56AE-B6878769620F}"/>
              </a:ext>
            </a:extLst>
          </p:cNvPr>
          <p:cNvSpPr>
            <a:spLocks noGrp="1"/>
          </p:cNvSpPr>
          <p:nvPr>
            <p:ph type="dt" sz="half" idx="10"/>
          </p:nvPr>
        </p:nvSpPr>
        <p:spPr/>
        <p:txBody>
          <a:bodyPr/>
          <a:lstStyle/>
          <a:p>
            <a:fld id="{B4490909-8E01-4455-AED7-77E535A49C94}" type="datetimeFigureOut">
              <a:rPr lang="fr-FR" smtClean="0"/>
              <a:t>12/01/2023</a:t>
            </a:fld>
            <a:endParaRPr lang="fr-FR"/>
          </a:p>
        </p:txBody>
      </p:sp>
      <p:sp>
        <p:nvSpPr>
          <p:cNvPr id="5" name="Espace réservé du pied de page 4">
            <a:extLst>
              <a:ext uri="{FF2B5EF4-FFF2-40B4-BE49-F238E27FC236}">
                <a16:creationId xmlns:a16="http://schemas.microsoft.com/office/drawing/2014/main" id="{9A67476E-4693-F56C-73EC-08CBF0DD6FB1}"/>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CDFAB14F-E188-F8FA-3E0F-D03F5E196F2D}"/>
              </a:ext>
            </a:extLst>
          </p:cNvPr>
          <p:cNvSpPr>
            <a:spLocks noGrp="1"/>
          </p:cNvSpPr>
          <p:nvPr>
            <p:ph type="sldNum" sz="quarter" idx="12"/>
          </p:nvPr>
        </p:nvSpPr>
        <p:spPr/>
        <p:txBody>
          <a:bodyPr/>
          <a:lstStyle/>
          <a:p>
            <a:fld id="{10F0E1A5-8F24-4950-953A-E3FBD8A02687}" type="slidenum">
              <a:rPr lang="fr-FR" smtClean="0"/>
              <a:t>‹N°›</a:t>
            </a:fld>
            <a:endParaRPr lang="fr-FR"/>
          </a:p>
        </p:txBody>
      </p:sp>
    </p:spTree>
    <p:extLst>
      <p:ext uri="{BB962C8B-B14F-4D97-AF65-F5344CB8AC3E}">
        <p14:creationId xmlns:p14="http://schemas.microsoft.com/office/powerpoint/2010/main" val="4964001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C7D6577-DAF0-6BAB-D65B-1D92C854AD8F}"/>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7A379CF6-C23F-8FFB-D6A6-0EBDB80712C5}"/>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C468AFF6-DE81-25D1-4839-E32E72D3D7FE}"/>
              </a:ext>
            </a:extLst>
          </p:cNvPr>
          <p:cNvSpPr>
            <a:spLocks noGrp="1"/>
          </p:cNvSpPr>
          <p:nvPr>
            <p:ph type="dt" sz="half" idx="10"/>
          </p:nvPr>
        </p:nvSpPr>
        <p:spPr/>
        <p:txBody>
          <a:bodyPr/>
          <a:lstStyle/>
          <a:p>
            <a:fld id="{B4490909-8E01-4455-AED7-77E535A49C94}" type="datetimeFigureOut">
              <a:rPr lang="fr-FR" smtClean="0"/>
              <a:t>12/01/2023</a:t>
            </a:fld>
            <a:endParaRPr lang="fr-FR"/>
          </a:p>
        </p:txBody>
      </p:sp>
      <p:sp>
        <p:nvSpPr>
          <p:cNvPr id="5" name="Espace réservé du pied de page 4">
            <a:extLst>
              <a:ext uri="{FF2B5EF4-FFF2-40B4-BE49-F238E27FC236}">
                <a16:creationId xmlns:a16="http://schemas.microsoft.com/office/drawing/2014/main" id="{B4B03D23-18ED-81C5-A2B8-55AA9B8B2D9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E32910A9-05B6-7A62-FFCD-E011AA149037}"/>
              </a:ext>
            </a:extLst>
          </p:cNvPr>
          <p:cNvSpPr>
            <a:spLocks noGrp="1"/>
          </p:cNvSpPr>
          <p:nvPr>
            <p:ph type="sldNum" sz="quarter" idx="12"/>
          </p:nvPr>
        </p:nvSpPr>
        <p:spPr/>
        <p:txBody>
          <a:bodyPr/>
          <a:lstStyle/>
          <a:p>
            <a:fld id="{10F0E1A5-8F24-4950-953A-E3FBD8A02687}" type="slidenum">
              <a:rPr lang="fr-FR" smtClean="0"/>
              <a:t>‹N°›</a:t>
            </a:fld>
            <a:endParaRPr lang="fr-FR"/>
          </a:p>
        </p:txBody>
      </p:sp>
    </p:spTree>
    <p:extLst>
      <p:ext uri="{BB962C8B-B14F-4D97-AF65-F5344CB8AC3E}">
        <p14:creationId xmlns:p14="http://schemas.microsoft.com/office/powerpoint/2010/main" val="17477471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1967AA64-9373-2736-FF3D-53B0D813E697}"/>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AF298004-2813-E1F3-AEF9-340D3C8A0C32}"/>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2E41EC8C-9705-E3D7-D80F-6E0CD74A3485}"/>
              </a:ext>
            </a:extLst>
          </p:cNvPr>
          <p:cNvSpPr>
            <a:spLocks noGrp="1"/>
          </p:cNvSpPr>
          <p:nvPr>
            <p:ph type="dt" sz="half" idx="10"/>
          </p:nvPr>
        </p:nvSpPr>
        <p:spPr/>
        <p:txBody>
          <a:bodyPr/>
          <a:lstStyle/>
          <a:p>
            <a:fld id="{B4490909-8E01-4455-AED7-77E535A49C94}" type="datetimeFigureOut">
              <a:rPr lang="fr-FR" smtClean="0"/>
              <a:t>12/01/2023</a:t>
            </a:fld>
            <a:endParaRPr lang="fr-FR"/>
          </a:p>
        </p:txBody>
      </p:sp>
      <p:sp>
        <p:nvSpPr>
          <p:cNvPr id="5" name="Espace réservé du pied de page 4">
            <a:extLst>
              <a:ext uri="{FF2B5EF4-FFF2-40B4-BE49-F238E27FC236}">
                <a16:creationId xmlns:a16="http://schemas.microsoft.com/office/drawing/2014/main" id="{F43C79C7-1B8B-1DBD-73F1-CB2467A3F17A}"/>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44C8941D-D16F-F62E-C284-7218DC813D33}"/>
              </a:ext>
            </a:extLst>
          </p:cNvPr>
          <p:cNvSpPr>
            <a:spLocks noGrp="1"/>
          </p:cNvSpPr>
          <p:nvPr>
            <p:ph type="sldNum" sz="quarter" idx="12"/>
          </p:nvPr>
        </p:nvSpPr>
        <p:spPr/>
        <p:txBody>
          <a:bodyPr/>
          <a:lstStyle/>
          <a:p>
            <a:fld id="{10F0E1A5-8F24-4950-953A-E3FBD8A02687}" type="slidenum">
              <a:rPr lang="fr-FR" smtClean="0"/>
              <a:t>‹N°›</a:t>
            </a:fld>
            <a:endParaRPr lang="fr-FR"/>
          </a:p>
        </p:txBody>
      </p:sp>
    </p:spTree>
    <p:extLst>
      <p:ext uri="{BB962C8B-B14F-4D97-AF65-F5344CB8AC3E}">
        <p14:creationId xmlns:p14="http://schemas.microsoft.com/office/powerpoint/2010/main" val="18004857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Vierge">
    <p:spTree>
      <p:nvGrpSpPr>
        <p:cNvPr id="1" name=""/>
        <p:cNvGrpSpPr/>
        <p:nvPr/>
      </p:nvGrpSpPr>
      <p:grpSpPr>
        <a:xfrm>
          <a:off x="0" y="0"/>
          <a:ext cx="0" cy="0"/>
          <a:chOff x="0" y="0"/>
          <a:chExt cx="0" cy="0"/>
        </a:xfrm>
      </p:grpSpPr>
      <p:sp>
        <p:nvSpPr>
          <p:cNvPr id="142" name="Numéro de diapositive"/>
          <p:cNvSpPr txBox="1">
            <a:spLocks noGrp="1"/>
          </p:cNvSpPr>
          <p:nvPr>
            <p:ph type="sldNum" sz="quarter" idx="2"/>
          </p:nvPr>
        </p:nvSpPr>
        <p:spPr>
          <a:xfrm>
            <a:off x="6003480" y="6361430"/>
            <a:ext cx="188850" cy="203201"/>
          </a:xfrm>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3472951366"/>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D0BACA5-5629-536E-78C2-431D0339FFD0}"/>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172EDCBB-46B2-A508-D2CB-0C73427B9A30}"/>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7BB37BAB-0396-300B-A6DC-09A9FD2E94D6}"/>
              </a:ext>
            </a:extLst>
          </p:cNvPr>
          <p:cNvSpPr>
            <a:spLocks noGrp="1"/>
          </p:cNvSpPr>
          <p:nvPr>
            <p:ph type="dt" sz="half" idx="10"/>
          </p:nvPr>
        </p:nvSpPr>
        <p:spPr/>
        <p:txBody>
          <a:bodyPr/>
          <a:lstStyle/>
          <a:p>
            <a:fld id="{B4490909-8E01-4455-AED7-77E535A49C94}" type="datetimeFigureOut">
              <a:rPr lang="fr-FR" smtClean="0"/>
              <a:t>12/01/2023</a:t>
            </a:fld>
            <a:endParaRPr lang="fr-FR"/>
          </a:p>
        </p:txBody>
      </p:sp>
      <p:sp>
        <p:nvSpPr>
          <p:cNvPr id="5" name="Espace réservé du pied de page 4">
            <a:extLst>
              <a:ext uri="{FF2B5EF4-FFF2-40B4-BE49-F238E27FC236}">
                <a16:creationId xmlns:a16="http://schemas.microsoft.com/office/drawing/2014/main" id="{85C0FA57-2485-B310-7EDD-F8DE14F3B1C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818CC5AA-BE33-1581-4539-AF8A5AAF8203}"/>
              </a:ext>
            </a:extLst>
          </p:cNvPr>
          <p:cNvSpPr>
            <a:spLocks noGrp="1"/>
          </p:cNvSpPr>
          <p:nvPr>
            <p:ph type="sldNum" sz="quarter" idx="12"/>
          </p:nvPr>
        </p:nvSpPr>
        <p:spPr/>
        <p:txBody>
          <a:bodyPr/>
          <a:lstStyle/>
          <a:p>
            <a:fld id="{10F0E1A5-8F24-4950-953A-E3FBD8A02687}" type="slidenum">
              <a:rPr lang="fr-FR" smtClean="0"/>
              <a:t>‹N°›</a:t>
            </a:fld>
            <a:endParaRPr lang="fr-FR"/>
          </a:p>
        </p:txBody>
      </p:sp>
    </p:spTree>
    <p:extLst>
      <p:ext uri="{BB962C8B-B14F-4D97-AF65-F5344CB8AC3E}">
        <p14:creationId xmlns:p14="http://schemas.microsoft.com/office/powerpoint/2010/main" val="23475257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3CBAD8A-51A2-36B0-F491-4B227CE12F94}"/>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1DF68ED2-2124-E7A4-F8C7-E1BB09B2DBE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CE645DBE-965B-AE55-0134-8DC7116AA2CB}"/>
              </a:ext>
            </a:extLst>
          </p:cNvPr>
          <p:cNvSpPr>
            <a:spLocks noGrp="1"/>
          </p:cNvSpPr>
          <p:nvPr>
            <p:ph type="dt" sz="half" idx="10"/>
          </p:nvPr>
        </p:nvSpPr>
        <p:spPr/>
        <p:txBody>
          <a:bodyPr/>
          <a:lstStyle/>
          <a:p>
            <a:fld id="{B4490909-8E01-4455-AED7-77E535A49C94}" type="datetimeFigureOut">
              <a:rPr lang="fr-FR" smtClean="0"/>
              <a:t>12/01/2023</a:t>
            </a:fld>
            <a:endParaRPr lang="fr-FR"/>
          </a:p>
        </p:txBody>
      </p:sp>
      <p:sp>
        <p:nvSpPr>
          <p:cNvPr id="5" name="Espace réservé du pied de page 4">
            <a:extLst>
              <a:ext uri="{FF2B5EF4-FFF2-40B4-BE49-F238E27FC236}">
                <a16:creationId xmlns:a16="http://schemas.microsoft.com/office/drawing/2014/main" id="{C39C44C0-725F-55B0-BB4A-B021584B7E19}"/>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74461A71-B050-753B-490B-04A126625887}"/>
              </a:ext>
            </a:extLst>
          </p:cNvPr>
          <p:cNvSpPr>
            <a:spLocks noGrp="1"/>
          </p:cNvSpPr>
          <p:nvPr>
            <p:ph type="sldNum" sz="quarter" idx="12"/>
          </p:nvPr>
        </p:nvSpPr>
        <p:spPr/>
        <p:txBody>
          <a:bodyPr/>
          <a:lstStyle/>
          <a:p>
            <a:fld id="{10F0E1A5-8F24-4950-953A-E3FBD8A02687}" type="slidenum">
              <a:rPr lang="fr-FR" smtClean="0"/>
              <a:t>‹N°›</a:t>
            </a:fld>
            <a:endParaRPr lang="fr-FR"/>
          </a:p>
        </p:txBody>
      </p:sp>
    </p:spTree>
    <p:extLst>
      <p:ext uri="{BB962C8B-B14F-4D97-AF65-F5344CB8AC3E}">
        <p14:creationId xmlns:p14="http://schemas.microsoft.com/office/powerpoint/2010/main" val="29251498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77F0558-CC1B-DEB2-7441-2655908909CA}"/>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8975311A-8DE0-AB97-7708-E2EC65E90453}"/>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DCEEA5F1-CFD8-82D8-8EB1-FF58EE82B359}"/>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08957A24-3A17-5524-5AF0-4C8C93A414CD}"/>
              </a:ext>
            </a:extLst>
          </p:cNvPr>
          <p:cNvSpPr>
            <a:spLocks noGrp="1"/>
          </p:cNvSpPr>
          <p:nvPr>
            <p:ph type="dt" sz="half" idx="10"/>
          </p:nvPr>
        </p:nvSpPr>
        <p:spPr/>
        <p:txBody>
          <a:bodyPr/>
          <a:lstStyle/>
          <a:p>
            <a:fld id="{B4490909-8E01-4455-AED7-77E535A49C94}" type="datetimeFigureOut">
              <a:rPr lang="fr-FR" smtClean="0"/>
              <a:t>12/01/2023</a:t>
            </a:fld>
            <a:endParaRPr lang="fr-FR"/>
          </a:p>
        </p:txBody>
      </p:sp>
      <p:sp>
        <p:nvSpPr>
          <p:cNvPr id="6" name="Espace réservé du pied de page 5">
            <a:extLst>
              <a:ext uri="{FF2B5EF4-FFF2-40B4-BE49-F238E27FC236}">
                <a16:creationId xmlns:a16="http://schemas.microsoft.com/office/drawing/2014/main" id="{F9A70802-7566-C172-B356-81C3FDC678A3}"/>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2A5FA518-E1CC-ADED-C42D-93F4F89AD482}"/>
              </a:ext>
            </a:extLst>
          </p:cNvPr>
          <p:cNvSpPr>
            <a:spLocks noGrp="1"/>
          </p:cNvSpPr>
          <p:nvPr>
            <p:ph type="sldNum" sz="quarter" idx="12"/>
          </p:nvPr>
        </p:nvSpPr>
        <p:spPr/>
        <p:txBody>
          <a:bodyPr/>
          <a:lstStyle/>
          <a:p>
            <a:fld id="{10F0E1A5-8F24-4950-953A-E3FBD8A02687}" type="slidenum">
              <a:rPr lang="fr-FR" smtClean="0"/>
              <a:t>‹N°›</a:t>
            </a:fld>
            <a:endParaRPr lang="fr-FR"/>
          </a:p>
        </p:txBody>
      </p:sp>
    </p:spTree>
    <p:extLst>
      <p:ext uri="{BB962C8B-B14F-4D97-AF65-F5344CB8AC3E}">
        <p14:creationId xmlns:p14="http://schemas.microsoft.com/office/powerpoint/2010/main" val="31492293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086C80F-BED2-5985-8FCE-F3063032A620}"/>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488C734C-904C-DAC0-9D22-2E2946FDA8C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E67FC31B-720A-B043-5876-199962797166}"/>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48B8B23F-838A-94D3-99C2-CAAE0300473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D6C1861C-4A3B-118D-5613-5D6A27FB964E}"/>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ACCE7C0B-AF16-F166-B2C0-DB66FA933833}"/>
              </a:ext>
            </a:extLst>
          </p:cNvPr>
          <p:cNvSpPr>
            <a:spLocks noGrp="1"/>
          </p:cNvSpPr>
          <p:nvPr>
            <p:ph type="dt" sz="half" idx="10"/>
          </p:nvPr>
        </p:nvSpPr>
        <p:spPr/>
        <p:txBody>
          <a:bodyPr/>
          <a:lstStyle/>
          <a:p>
            <a:fld id="{B4490909-8E01-4455-AED7-77E535A49C94}" type="datetimeFigureOut">
              <a:rPr lang="fr-FR" smtClean="0"/>
              <a:t>12/01/2023</a:t>
            </a:fld>
            <a:endParaRPr lang="fr-FR"/>
          </a:p>
        </p:txBody>
      </p:sp>
      <p:sp>
        <p:nvSpPr>
          <p:cNvPr id="8" name="Espace réservé du pied de page 7">
            <a:extLst>
              <a:ext uri="{FF2B5EF4-FFF2-40B4-BE49-F238E27FC236}">
                <a16:creationId xmlns:a16="http://schemas.microsoft.com/office/drawing/2014/main" id="{DE7905D0-8B6A-2F19-76D6-9398DC08F8F4}"/>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689CE711-3179-54FE-63E2-251AA06C79C2}"/>
              </a:ext>
            </a:extLst>
          </p:cNvPr>
          <p:cNvSpPr>
            <a:spLocks noGrp="1"/>
          </p:cNvSpPr>
          <p:nvPr>
            <p:ph type="sldNum" sz="quarter" idx="12"/>
          </p:nvPr>
        </p:nvSpPr>
        <p:spPr/>
        <p:txBody>
          <a:bodyPr/>
          <a:lstStyle/>
          <a:p>
            <a:fld id="{10F0E1A5-8F24-4950-953A-E3FBD8A02687}" type="slidenum">
              <a:rPr lang="fr-FR" smtClean="0"/>
              <a:t>‹N°›</a:t>
            </a:fld>
            <a:endParaRPr lang="fr-FR"/>
          </a:p>
        </p:txBody>
      </p:sp>
    </p:spTree>
    <p:extLst>
      <p:ext uri="{BB962C8B-B14F-4D97-AF65-F5344CB8AC3E}">
        <p14:creationId xmlns:p14="http://schemas.microsoft.com/office/powerpoint/2010/main" val="20420576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7DCAB0D-B6C5-97C2-7606-E1208D6A361B}"/>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FB291CEE-5CDC-1BF2-DB62-E700F5C4ECC5}"/>
              </a:ext>
            </a:extLst>
          </p:cNvPr>
          <p:cNvSpPr>
            <a:spLocks noGrp="1"/>
          </p:cNvSpPr>
          <p:nvPr>
            <p:ph type="dt" sz="half" idx="10"/>
          </p:nvPr>
        </p:nvSpPr>
        <p:spPr/>
        <p:txBody>
          <a:bodyPr/>
          <a:lstStyle/>
          <a:p>
            <a:fld id="{B4490909-8E01-4455-AED7-77E535A49C94}" type="datetimeFigureOut">
              <a:rPr lang="fr-FR" smtClean="0"/>
              <a:t>12/01/2023</a:t>
            </a:fld>
            <a:endParaRPr lang="fr-FR"/>
          </a:p>
        </p:txBody>
      </p:sp>
      <p:sp>
        <p:nvSpPr>
          <p:cNvPr id="4" name="Espace réservé du pied de page 3">
            <a:extLst>
              <a:ext uri="{FF2B5EF4-FFF2-40B4-BE49-F238E27FC236}">
                <a16:creationId xmlns:a16="http://schemas.microsoft.com/office/drawing/2014/main" id="{1345DC82-DDDA-B9F8-BF2A-DCF81757F915}"/>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4551C309-7A6C-C5D2-7340-D43E7F858131}"/>
              </a:ext>
            </a:extLst>
          </p:cNvPr>
          <p:cNvSpPr>
            <a:spLocks noGrp="1"/>
          </p:cNvSpPr>
          <p:nvPr>
            <p:ph type="sldNum" sz="quarter" idx="12"/>
          </p:nvPr>
        </p:nvSpPr>
        <p:spPr/>
        <p:txBody>
          <a:bodyPr/>
          <a:lstStyle/>
          <a:p>
            <a:fld id="{10F0E1A5-8F24-4950-953A-E3FBD8A02687}" type="slidenum">
              <a:rPr lang="fr-FR" smtClean="0"/>
              <a:t>‹N°›</a:t>
            </a:fld>
            <a:endParaRPr lang="fr-FR"/>
          </a:p>
        </p:txBody>
      </p:sp>
    </p:spTree>
    <p:extLst>
      <p:ext uri="{BB962C8B-B14F-4D97-AF65-F5344CB8AC3E}">
        <p14:creationId xmlns:p14="http://schemas.microsoft.com/office/powerpoint/2010/main" val="8180894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4A393FA0-6C17-B877-EFC4-70F2367791F4}"/>
              </a:ext>
            </a:extLst>
          </p:cNvPr>
          <p:cNvSpPr>
            <a:spLocks noGrp="1"/>
          </p:cNvSpPr>
          <p:nvPr>
            <p:ph type="dt" sz="half" idx="10"/>
          </p:nvPr>
        </p:nvSpPr>
        <p:spPr/>
        <p:txBody>
          <a:bodyPr/>
          <a:lstStyle/>
          <a:p>
            <a:fld id="{B4490909-8E01-4455-AED7-77E535A49C94}" type="datetimeFigureOut">
              <a:rPr lang="fr-FR" smtClean="0"/>
              <a:t>12/01/2023</a:t>
            </a:fld>
            <a:endParaRPr lang="fr-FR"/>
          </a:p>
        </p:txBody>
      </p:sp>
      <p:sp>
        <p:nvSpPr>
          <p:cNvPr id="3" name="Espace réservé du pied de page 2">
            <a:extLst>
              <a:ext uri="{FF2B5EF4-FFF2-40B4-BE49-F238E27FC236}">
                <a16:creationId xmlns:a16="http://schemas.microsoft.com/office/drawing/2014/main" id="{17C4C0FB-38C2-19F5-280D-8176ADEDB198}"/>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F0DEECAF-496A-9035-483A-0BF4EB741536}"/>
              </a:ext>
            </a:extLst>
          </p:cNvPr>
          <p:cNvSpPr>
            <a:spLocks noGrp="1"/>
          </p:cNvSpPr>
          <p:nvPr>
            <p:ph type="sldNum" sz="quarter" idx="12"/>
          </p:nvPr>
        </p:nvSpPr>
        <p:spPr/>
        <p:txBody>
          <a:bodyPr/>
          <a:lstStyle/>
          <a:p>
            <a:fld id="{10F0E1A5-8F24-4950-953A-E3FBD8A02687}" type="slidenum">
              <a:rPr lang="fr-FR" smtClean="0"/>
              <a:t>‹N°›</a:t>
            </a:fld>
            <a:endParaRPr lang="fr-FR"/>
          </a:p>
        </p:txBody>
      </p:sp>
    </p:spTree>
    <p:extLst>
      <p:ext uri="{BB962C8B-B14F-4D97-AF65-F5344CB8AC3E}">
        <p14:creationId xmlns:p14="http://schemas.microsoft.com/office/powerpoint/2010/main" val="42025810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7B368CD-F977-4233-D76C-53769A772C44}"/>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23CAC6EE-B385-B2FA-442A-5D16007ADF9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DE1D0616-0F3E-A41E-BF80-69BD66EDE7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068401B4-B38A-3959-EF41-CCF6DD2E4158}"/>
              </a:ext>
            </a:extLst>
          </p:cNvPr>
          <p:cNvSpPr>
            <a:spLocks noGrp="1"/>
          </p:cNvSpPr>
          <p:nvPr>
            <p:ph type="dt" sz="half" idx="10"/>
          </p:nvPr>
        </p:nvSpPr>
        <p:spPr/>
        <p:txBody>
          <a:bodyPr/>
          <a:lstStyle/>
          <a:p>
            <a:fld id="{B4490909-8E01-4455-AED7-77E535A49C94}" type="datetimeFigureOut">
              <a:rPr lang="fr-FR" smtClean="0"/>
              <a:t>12/01/2023</a:t>
            </a:fld>
            <a:endParaRPr lang="fr-FR"/>
          </a:p>
        </p:txBody>
      </p:sp>
      <p:sp>
        <p:nvSpPr>
          <p:cNvPr id="6" name="Espace réservé du pied de page 5">
            <a:extLst>
              <a:ext uri="{FF2B5EF4-FFF2-40B4-BE49-F238E27FC236}">
                <a16:creationId xmlns:a16="http://schemas.microsoft.com/office/drawing/2014/main" id="{AF1AC5F3-2D5C-4D95-6498-0799B5B8F0C7}"/>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1127D8E8-5E80-87F9-D2BE-C02771D1FA1D}"/>
              </a:ext>
            </a:extLst>
          </p:cNvPr>
          <p:cNvSpPr>
            <a:spLocks noGrp="1"/>
          </p:cNvSpPr>
          <p:nvPr>
            <p:ph type="sldNum" sz="quarter" idx="12"/>
          </p:nvPr>
        </p:nvSpPr>
        <p:spPr/>
        <p:txBody>
          <a:bodyPr/>
          <a:lstStyle/>
          <a:p>
            <a:fld id="{10F0E1A5-8F24-4950-953A-E3FBD8A02687}" type="slidenum">
              <a:rPr lang="fr-FR" smtClean="0"/>
              <a:t>‹N°›</a:t>
            </a:fld>
            <a:endParaRPr lang="fr-FR"/>
          </a:p>
        </p:txBody>
      </p:sp>
    </p:spTree>
    <p:extLst>
      <p:ext uri="{BB962C8B-B14F-4D97-AF65-F5344CB8AC3E}">
        <p14:creationId xmlns:p14="http://schemas.microsoft.com/office/powerpoint/2010/main" val="3516838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1EF34C1-6988-2C2D-98A7-3545A23B923D}"/>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A7528907-494B-6110-501C-26EE6B71EC6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DE30EE88-FC67-358A-F73C-BA58911808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45A3209D-C882-35CD-8E24-008A7A92A4E9}"/>
              </a:ext>
            </a:extLst>
          </p:cNvPr>
          <p:cNvSpPr>
            <a:spLocks noGrp="1"/>
          </p:cNvSpPr>
          <p:nvPr>
            <p:ph type="dt" sz="half" idx="10"/>
          </p:nvPr>
        </p:nvSpPr>
        <p:spPr/>
        <p:txBody>
          <a:bodyPr/>
          <a:lstStyle/>
          <a:p>
            <a:fld id="{B4490909-8E01-4455-AED7-77E535A49C94}" type="datetimeFigureOut">
              <a:rPr lang="fr-FR" smtClean="0"/>
              <a:t>12/01/2023</a:t>
            </a:fld>
            <a:endParaRPr lang="fr-FR"/>
          </a:p>
        </p:txBody>
      </p:sp>
      <p:sp>
        <p:nvSpPr>
          <p:cNvPr id="6" name="Espace réservé du pied de page 5">
            <a:extLst>
              <a:ext uri="{FF2B5EF4-FFF2-40B4-BE49-F238E27FC236}">
                <a16:creationId xmlns:a16="http://schemas.microsoft.com/office/drawing/2014/main" id="{24364A03-73F7-8743-AAEC-37001F5DA7D9}"/>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508C8C9F-9079-4A53-549D-1813F8A2CA41}"/>
              </a:ext>
            </a:extLst>
          </p:cNvPr>
          <p:cNvSpPr>
            <a:spLocks noGrp="1"/>
          </p:cNvSpPr>
          <p:nvPr>
            <p:ph type="sldNum" sz="quarter" idx="12"/>
          </p:nvPr>
        </p:nvSpPr>
        <p:spPr/>
        <p:txBody>
          <a:bodyPr/>
          <a:lstStyle/>
          <a:p>
            <a:fld id="{10F0E1A5-8F24-4950-953A-E3FBD8A02687}" type="slidenum">
              <a:rPr lang="fr-FR" smtClean="0"/>
              <a:t>‹N°›</a:t>
            </a:fld>
            <a:endParaRPr lang="fr-FR"/>
          </a:p>
        </p:txBody>
      </p:sp>
    </p:spTree>
    <p:extLst>
      <p:ext uri="{BB962C8B-B14F-4D97-AF65-F5344CB8AC3E}">
        <p14:creationId xmlns:p14="http://schemas.microsoft.com/office/powerpoint/2010/main" val="40481776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48D0CFDD-35C6-ACBA-C9BD-0CD22369BFE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932E08E2-9889-985C-8E8A-E2ADB005B74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962357CE-17E3-59B8-24A1-9E152EB926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490909-8E01-4455-AED7-77E535A49C94}" type="datetimeFigureOut">
              <a:rPr lang="fr-FR" smtClean="0"/>
              <a:t>12/01/2023</a:t>
            </a:fld>
            <a:endParaRPr lang="fr-FR"/>
          </a:p>
        </p:txBody>
      </p:sp>
      <p:sp>
        <p:nvSpPr>
          <p:cNvPr id="5" name="Espace réservé du pied de page 4">
            <a:extLst>
              <a:ext uri="{FF2B5EF4-FFF2-40B4-BE49-F238E27FC236}">
                <a16:creationId xmlns:a16="http://schemas.microsoft.com/office/drawing/2014/main" id="{E3404BD8-2346-403E-39D3-0E33A2FF512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C596C210-6FB1-CC19-2749-52ED00CB5C9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F0E1A5-8F24-4950-953A-E3FBD8A02687}" type="slidenum">
              <a:rPr lang="fr-FR" smtClean="0"/>
              <a:t>‹N°›</a:t>
            </a:fld>
            <a:endParaRPr lang="fr-FR"/>
          </a:p>
        </p:txBody>
      </p:sp>
    </p:spTree>
    <p:extLst>
      <p:ext uri="{BB962C8B-B14F-4D97-AF65-F5344CB8AC3E}">
        <p14:creationId xmlns:p14="http://schemas.microsoft.com/office/powerpoint/2010/main" val="3552361749"/>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6.png"/><Relationship Id="rId7" Type="http://schemas.openxmlformats.org/officeDocument/2006/relationships/image" Target="../media/image25.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png"/><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6.png"/><Relationship Id="rId7" Type="http://schemas.openxmlformats.org/officeDocument/2006/relationships/image" Target="../media/image30.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jpeg"/><Relationship Id="rId10" Type="http://schemas.openxmlformats.org/officeDocument/2006/relationships/image" Target="../media/image33.png"/><Relationship Id="rId4" Type="http://schemas.openxmlformats.org/officeDocument/2006/relationships/image" Target="../media/image12.png"/><Relationship Id="rId9"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hyperlink" Target="http://www.nordfrankreich-erleben.com/" TargetMode="External"/><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4.png"/><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35.png"/><Relationship Id="rId4" Type="http://schemas.openxmlformats.org/officeDocument/2006/relationships/image" Target="../media/image36.jpeg"/></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37.pn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6.png"/><Relationship Id="rId7" Type="http://schemas.openxmlformats.org/officeDocument/2006/relationships/image" Target="../media/image19.bin"/><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35.png"/><Relationship Id="rId4" Type="http://schemas.openxmlformats.org/officeDocument/2006/relationships/image" Target="../media/image7.png"/><Relationship Id="rId9"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8.png"/><Relationship Id="rId1" Type="http://schemas.openxmlformats.org/officeDocument/2006/relationships/slideLayout" Target="../slideLayouts/slideLayout1.xml"/><Relationship Id="rId5" Type="http://schemas.openxmlformats.org/officeDocument/2006/relationships/image" Target="../media/image35.png"/><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39.png"/><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png"/><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25.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png"/><Relationship Id="rId18" Type="http://schemas.openxmlformats.org/officeDocument/2006/relationships/image" Target="../media/image52.png"/><Relationship Id="rId3" Type="http://schemas.openxmlformats.org/officeDocument/2006/relationships/image" Target="../media/image6.png"/><Relationship Id="rId7" Type="http://schemas.openxmlformats.org/officeDocument/2006/relationships/image" Target="../media/image41.png"/><Relationship Id="rId12" Type="http://schemas.openxmlformats.org/officeDocument/2006/relationships/image" Target="../media/image46.png"/><Relationship Id="rId17" Type="http://schemas.openxmlformats.org/officeDocument/2006/relationships/image" Target="../media/image51.png"/><Relationship Id="rId2" Type="http://schemas.openxmlformats.org/officeDocument/2006/relationships/notesSlide" Target="../notesSlides/notesSlide2.xml"/><Relationship Id="rId16" Type="http://schemas.openxmlformats.org/officeDocument/2006/relationships/image" Target="../media/image50.jpeg"/><Relationship Id="rId1" Type="http://schemas.openxmlformats.org/officeDocument/2006/relationships/slideLayout" Target="../slideLayouts/slideLayout1.xml"/><Relationship Id="rId6" Type="http://schemas.openxmlformats.org/officeDocument/2006/relationships/image" Target="../media/image40.png"/><Relationship Id="rId11" Type="http://schemas.openxmlformats.org/officeDocument/2006/relationships/image" Target="../media/image45.jpeg"/><Relationship Id="rId5" Type="http://schemas.openxmlformats.org/officeDocument/2006/relationships/image" Target="../media/image35.png"/><Relationship Id="rId15" Type="http://schemas.openxmlformats.org/officeDocument/2006/relationships/image" Target="../media/image49.png"/><Relationship Id="rId10" Type="http://schemas.openxmlformats.org/officeDocument/2006/relationships/image" Target="../media/image44.png"/><Relationship Id="rId19" Type="http://schemas.openxmlformats.org/officeDocument/2006/relationships/image" Target="../media/image53.jpeg"/><Relationship Id="rId4" Type="http://schemas.openxmlformats.org/officeDocument/2006/relationships/image" Target="../media/image7.png"/><Relationship Id="rId9" Type="http://schemas.openxmlformats.org/officeDocument/2006/relationships/image" Target="../media/image43.png"/><Relationship Id="rId14" Type="http://schemas.openxmlformats.org/officeDocument/2006/relationships/image" Target="../media/image48.png"/></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55.jpeg"/><Relationship Id="rId5" Type="http://schemas.openxmlformats.org/officeDocument/2006/relationships/image" Target="../media/image54.png"/><Relationship Id="rId4" Type="http://schemas.openxmlformats.org/officeDocument/2006/relationships/image" Target="../media/image7.png"/></Relationships>
</file>

<file path=ppt/slides/_rels/slide3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54.png"/><Relationship Id="rId5" Type="http://schemas.openxmlformats.org/officeDocument/2006/relationships/image" Target="../media/image7.png"/><Relationship Id="rId4" Type="http://schemas.openxmlformats.org/officeDocument/2006/relationships/image" Target="../media/image6.png"/></Relationships>
</file>

<file path=ppt/slides/_rels/slide32.xml.rels><?xml version="1.0" encoding="UTF-8" standalone="yes"?>
<Relationships xmlns="http://schemas.openxmlformats.org/package/2006/relationships"><Relationship Id="rId8" Type="http://schemas.openxmlformats.org/officeDocument/2006/relationships/image" Target="../media/image19.bin"/><Relationship Id="rId3" Type="http://schemas.openxmlformats.org/officeDocument/2006/relationships/image" Target="../media/image6.png"/><Relationship Id="rId7"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54.png"/><Relationship Id="rId10" Type="http://schemas.openxmlformats.org/officeDocument/2006/relationships/image" Target="../media/image21.png"/><Relationship Id="rId4" Type="http://schemas.openxmlformats.org/officeDocument/2006/relationships/image" Target="../media/image7.png"/><Relationship Id="rId9" Type="http://schemas.openxmlformats.org/officeDocument/2006/relationships/image" Target="../media/image20.png"/></Relationships>
</file>

<file path=ppt/slides/_rels/slide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54.png"/><Relationship Id="rId4" Type="http://schemas.openxmlformats.org/officeDocument/2006/relationships/image" Target="../media/image7.png"/></Relationships>
</file>

<file path=ppt/slides/_rels/slide3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7.png"/><Relationship Id="rId7"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6.png"/><Relationship Id="rId9" Type="http://schemas.openxmlformats.org/officeDocument/2006/relationships/image" Target="../media/image54.png"/></Relationships>
</file>

<file path=ppt/slides/_rels/slide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54.png"/></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png"/><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37.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7.png"/><Relationship Id="rId7" Type="http://schemas.openxmlformats.org/officeDocument/2006/relationships/image" Target="../media/image58.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4.png"/><Relationship Id="rId4" Type="http://schemas.openxmlformats.org/officeDocument/2006/relationships/image" Target="../media/image6.png"/><Relationship Id="rId9" Type="http://schemas.openxmlformats.org/officeDocument/2006/relationships/image" Target="../media/image60.png"/></Relationships>
</file>

<file path=ppt/slides/_rels/slide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6.png"/></Relationships>
</file>

<file path=ppt/slides/_rels/slide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4.png"/><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6.png"/></Relationships>
</file>

<file path=ppt/slides/_rels/slide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6.png"/></Relationships>
</file>

<file path=ppt/slides/_rels/slide4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61.jpeg"/><Relationship Id="rId5" Type="http://schemas.openxmlformats.org/officeDocument/2006/relationships/image" Target="../media/image4.png"/><Relationship Id="rId4" Type="http://schemas.openxmlformats.org/officeDocument/2006/relationships/image" Target="../media/image11.png"/></Relationships>
</file>

<file path=ppt/slides/_rels/slide4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61.jpeg"/><Relationship Id="rId4" Type="http://schemas.openxmlformats.org/officeDocument/2006/relationships/image" Target="../media/image62.png"/></Relationships>
</file>

<file path=ppt/slides/_rels/slide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63.png"/><Relationship Id="rId1" Type="http://schemas.openxmlformats.org/officeDocument/2006/relationships/slideLayout" Target="../slideLayouts/slideLayout1.xml"/><Relationship Id="rId5" Type="http://schemas.openxmlformats.org/officeDocument/2006/relationships/image" Target="../media/image61.jpeg"/><Relationship Id="rId4" Type="http://schemas.openxmlformats.org/officeDocument/2006/relationships/image" Target="../media/image7.png"/></Relationships>
</file>

<file path=ppt/slides/_rels/slide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64.png"/><Relationship Id="rId1" Type="http://schemas.openxmlformats.org/officeDocument/2006/relationships/slideLayout" Target="../slideLayouts/slideLayout1.xml"/><Relationship Id="rId5" Type="http://schemas.openxmlformats.org/officeDocument/2006/relationships/image" Target="../media/image61.jpeg"/><Relationship Id="rId4" Type="http://schemas.openxmlformats.org/officeDocument/2006/relationships/image" Target="../media/image7.png"/></Relationships>
</file>

<file path=ppt/slides/_rels/slide4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65.png"/><Relationship Id="rId4" Type="http://schemas.openxmlformats.org/officeDocument/2006/relationships/image" Target="../media/image61.jpeg"/></Relationships>
</file>

<file path=ppt/slides/_rels/slide4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6.png"/><Relationship Id="rId7" Type="http://schemas.openxmlformats.org/officeDocument/2006/relationships/image" Target="../media/image19.bin"/><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61.jpeg"/><Relationship Id="rId4" Type="http://schemas.openxmlformats.org/officeDocument/2006/relationships/image" Target="../media/image7.png"/><Relationship Id="rId9" Type="http://schemas.openxmlformats.org/officeDocument/2006/relationships/image" Target="../media/image21.png"/></Relationships>
</file>

<file path=ppt/slides/_rels/slide4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61.jpeg"/></Relationships>
</file>

<file path=ppt/slides/_rels/slide4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png"/><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png"/><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50.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3.png"/><Relationship Id="rId18" Type="http://schemas.openxmlformats.org/officeDocument/2006/relationships/image" Target="../media/image78.png"/><Relationship Id="rId3" Type="http://schemas.openxmlformats.org/officeDocument/2006/relationships/image" Target="../media/image66.jpeg"/><Relationship Id="rId7" Type="http://schemas.openxmlformats.org/officeDocument/2006/relationships/image" Target="../media/image67.jpeg"/><Relationship Id="rId12" Type="http://schemas.openxmlformats.org/officeDocument/2006/relationships/image" Target="../media/image72.png"/><Relationship Id="rId17" Type="http://schemas.openxmlformats.org/officeDocument/2006/relationships/image" Target="../media/image77.png"/><Relationship Id="rId2" Type="http://schemas.openxmlformats.org/officeDocument/2006/relationships/notesSlide" Target="../notesSlides/notesSlide15.xml"/><Relationship Id="rId16" Type="http://schemas.openxmlformats.org/officeDocument/2006/relationships/image" Target="../media/image76.png"/><Relationship Id="rId20" Type="http://schemas.openxmlformats.org/officeDocument/2006/relationships/image" Target="../media/image53.jpeg"/><Relationship Id="rId1" Type="http://schemas.openxmlformats.org/officeDocument/2006/relationships/slideLayout" Target="../slideLayouts/slideLayout1.xml"/><Relationship Id="rId6" Type="http://schemas.openxmlformats.org/officeDocument/2006/relationships/image" Target="../media/image61.jpeg"/><Relationship Id="rId11" Type="http://schemas.openxmlformats.org/officeDocument/2006/relationships/image" Target="../media/image71.png"/><Relationship Id="rId5" Type="http://schemas.openxmlformats.org/officeDocument/2006/relationships/image" Target="../media/image7.png"/><Relationship Id="rId15" Type="http://schemas.openxmlformats.org/officeDocument/2006/relationships/image" Target="../media/image75.png"/><Relationship Id="rId10" Type="http://schemas.openxmlformats.org/officeDocument/2006/relationships/image" Target="../media/image70.jpeg"/><Relationship Id="rId19" Type="http://schemas.openxmlformats.org/officeDocument/2006/relationships/image" Target="../media/image79.jpeg"/><Relationship Id="rId4" Type="http://schemas.openxmlformats.org/officeDocument/2006/relationships/image" Target="../media/image6.png"/><Relationship Id="rId9" Type="http://schemas.openxmlformats.org/officeDocument/2006/relationships/image" Target="../media/image69.png"/><Relationship Id="rId14" Type="http://schemas.openxmlformats.org/officeDocument/2006/relationships/image" Target="../media/image74.png"/></Relationships>
</file>

<file path=ppt/slides/_rels/slide5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61.jpeg"/></Relationships>
</file>

<file path=ppt/slides/_rels/slide5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61.jpeg"/></Relationships>
</file>

<file path=ppt/slides/_rels/slide5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61.jpeg"/></Relationships>
</file>

<file path=ppt/slides/_rels/slide54.xml.rels><?xml version="1.0" encoding="UTF-8" standalone="yes"?>
<Relationships xmlns="http://schemas.openxmlformats.org/package/2006/relationships"><Relationship Id="rId8" Type="http://schemas.openxmlformats.org/officeDocument/2006/relationships/hyperlink" Target="mailto:jasmin.dubos@hautsdefrancetourisme.com" TargetMode="External"/><Relationship Id="rId3" Type="http://schemas.openxmlformats.org/officeDocument/2006/relationships/image" Target="../media/image7.png"/><Relationship Id="rId7" Type="http://schemas.openxmlformats.org/officeDocument/2006/relationships/hyperlink" Target="mailto:myriam.maes@hautsdefrancetourisme.com" TargetMode="External"/><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82.jpeg"/><Relationship Id="rId5" Type="http://schemas.openxmlformats.org/officeDocument/2006/relationships/image" Target="../media/image81.jpeg"/><Relationship Id="rId10" Type="http://schemas.openxmlformats.org/officeDocument/2006/relationships/image" Target="../media/image83.tiff"/><Relationship Id="rId4" Type="http://schemas.openxmlformats.org/officeDocument/2006/relationships/image" Target="../media/image80.jpeg"/><Relationship Id="rId9" Type="http://schemas.openxmlformats.org/officeDocument/2006/relationships/hyperlink" Target="mailto:benoit.guilleux@hautsdefrancetourisme.com" TargetMode="External"/></Relationships>
</file>

<file path=ppt/slides/_rels/slide55.xml.rels><?xml version="1.0" encoding="UTF-8" standalone="yes"?>
<Relationships xmlns="http://schemas.openxmlformats.org/package/2006/relationships"><Relationship Id="rId8" Type="http://schemas.openxmlformats.org/officeDocument/2006/relationships/image" Target="../media/image89.svg"/><Relationship Id="rId3" Type="http://schemas.openxmlformats.org/officeDocument/2006/relationships/image" Target="../media/image85.svg"/><Relationship Id="rId7" Type="http://schemas.openxmlformats.org/officeDocument/2006/relationships/image" Target="../media/image88.png"/><Relationship Id="rId2" Type="http://schemas.openxmlformats.org/officeDocument/2006/relationships/image" Target="../media/image84.png"/><Relationship Id="rId1" Type="http://schemas.openxmlformats.org/officeDocument/2006/relationships/slideLayout" Target="../slideLayouts/slideLayout1.xml"/><Relationship Id="rId6" Type="http://schemas.openxmlformats.org/officeDocument/2006/relationships/image" Target="../media/image87.svg"/><Relationship Id="rId5" Type="http://schemas.openxmlformats.org/officeDocument/2006/relationships/image" Target="../media/image86.png"/><Relationship Id="rId10" Type="http://schemas.openxmlformats.org/officeDocument/2006/relationships/image" Target="../media/image91.png"/><Relationship Id="rId4" Type="http://schemas.openxmlformats.org/officeDocument/2006/relationships/image" Target="../media/image4.png"/><Relationship Id="rId9" Type="http://schemas.openxmlformats.org/officeDocument/2006/relationships/image" Target="../media/image90.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7.png"/><Relationship Id="rId7" Type="http://schemas.openxmlformats.org/officeDocument/2006/relationships/image" Target="../media/image20.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9.bin"/><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descr="Une image contenant herbe, nature, extérieur, montagne&#10;&#10;Description générée automatiquement">
            <a:extLst>
              <a:ext uri="{FF2B5EF4-FFF2-40B4-BE49-F238E27FC236}">
                <a16:creationId xmlns:a16="http://schemas.microsoft.com/office/drawing/2014/main" id="{4352208B-E7EE-7475-AF0A-1622D6181D8C}"/>
              </a:ext>
            </a:extLst>
          </p:cNvPr>
          <p:cNvPicPr>
            <a:picLocks noChangeAspect="1"/>
          </p:cNvPicPr>
          <p:nvPr/>
        </p:nvPicPr>
        <p:blipFill rotWithShape="1">
          <a:blip r:embed="rId2">
            <a:extLst>
              <a:ext uri="{28A0092B-C50C-407E-A947-70E740481C1C}">
                <a14:useLocalDpi xmlns:a14="http://schemas.microsoft.com/office/drawing/2010/main" val="0"/>
              </a:ext>
            </a:extLst>
          </a:blip>
          <a:srcRect t="1208" b="14355"/>
          <a:stretch/>
        </p:blipFill>
        <p:spPr>
          <a:xfrm>
            <a:off x="0" y="-3"/>
            <a:ext cx="12192000" cy="6858003"/>
          </a:xfrm>
          <a:prstGeom prst="rect">
            <a:avLst/>
          </a:prstGeom>
        </p:spPr>
      </p:pic>
      <p:sp>
        <p:nvSpPr>
          <p:cNvPr id="2" name="Rectangle 1">
            <a:extLst>
              <a:ext uri="{FF2B5EF4-FFF2-40B4-BE49-F238E27FC236}">
                <a16:creationId xmlns:a16="http://schemas.microsoft.com/office/drawing/2014/main" id="{CBBEAD00-D383-60F1-E6F6-E4938E4777C9}"/>
              </a:ext>
            </a:extLst>
          </p:cNvPr>
          <p:cNvSpPr/>
          <p:nvPr/>
        </p:nvSpPr>
        <p:spPr>
          <a:xfrm>
            <a:off x="6651810" y="-2"/>
            <a:ext cx="4739341" cy="6858001"/>
          </a:xfrm>
          <a:prstGeom prst="rect">
            <a:avLst/>
          </a:prstGeom>
          <a:solidFill>
            <a:srgbClr val="0050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age 2" descr="Une image contenant texte&#10;&#10;Description générée automatiquement">
            <a:extLst>
              <a:ext uri="{FF2B5EF4-FFF2-40B4-BE49-F238E27FC236}">
                <a16:creationId xmlns:a16="http://schemas.microsoft.com/office/drawing/2014/main" id="{D7CFB8F7-817C-4034-CE4E-87DC892243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3938" y="416057"/>
            <a:ext cx="2958147" cy="915334"/>
          </a:xfrm>
          <a:prstGeom prst="rect">
            <a:avLst/>
          </a:prstGeom>
        </p:spPr>
      </p:pic>
      <p:sp>
        <p:nvSpPr>
          <p:cNvPr id="4" name="ZoneTexte 3">
            <a:extLst>
              <a:ext uri="{FF2B5EF4-FFF2-40B4-BE49-F238E27FC236}">
                <a16:creationId xmlns:a16="http://schemas.microsoft.com/office/drawing/2014/main" id="{7EAE9F9B-D7A6-F1BC-0858-5D07C37B9BAC}"/>
              </a:ext>
            </a:extLst>
          </p:cNvPr>
          <p:cNvSpPr txBox="1"/>
          <p:nvPr/>
        </p:nvSpPr>
        <p:spPr>
          <a:xfrm>
            <a:off x="7106230" y="2208554"/>
            <a:ext cx="3597629" cy="1754326"/>
          </a:xfrm>
          <a:prstGeom prst="rect">
            <a:avLst/>
          </a:prstGeom>
          <a:noFill/>
        </p:spPr>
        <p:txBody>
          <a:bodyPr wrap="square" rtlCol="0">
            <a:spAutoFit/>
          </a:bodyPr>
          <a:lstStyle/>
          <a:p>
            <a:r>
              <a:rPr lang="fr-FR" sz="3600" b="1">
                <a:solidFill>
                  <a:schemeClr val="bg1"/>
                </a:solidFill>
                <a:latin typeface="Avenir Next LT Pro Light" panose="020B0304020202020204" pitchFamily="34" charset="0"/>
                <a:cs typeface="Arial" panose="020B0604020202020204" pitchFamily="34" charset="0"/>
              </a:rPr>
              <a:t>Club marché</a:t>
            </a:r>
          </a:p>
          <a:p>
            <a:r>
              <a:rPr lang="fr-FR" sz="3600" b="1">
                <a:solidFill>
                  <a:schemeClr val="bg1"/>
                </a:solidFill>
                <a:latin typeface="Avenir Next LT Pro Light" panose="020B0304020202020204" pitchFamily="34" charset="0"/>
                <a:cs typeface="Arial" panose="020B0604020202020204" pitchFamily="34" charset="0"/>
              </a:rPr>
              <a:t>Europe</a:t>
            </a:r>
          </a:p>
          <a:p>
            <a:r>
              <a:rPr lang="fr-FR" sz="3600" b="1">
                <a:solidFill>
                  <a:schemeClr val="bg1"/>
                </a:solidFill>
                <a:latin typeface="Avenir Next LT Pro Light" panose="020B0304020202020204" pitchFamily="34" charset="0"/>
                <a:cs typeface="Arial" panose="020B0604020202020204" pitchFamily="34" charset="0"/>
              </a:rPr>
              <a:t>2023</a:t>
            </a:r>
          </a:p>
        </p:txBody>
      </p:sp>
      <p:sp>
        <p:nvSpPr>
          <p:cNvPr id="6" name="ZoneTexte 5">
            <a:extLst>
              <a:ext uri="{FF2B5EF4-FFF2-40B4-BE49-F238E27FC236}">
                <a16:creationId xmlns:a16="http://schemas.microsoft.com/office/drawing/2014/main" id="{0D8F9806-8185-28F3-2507-84EC81BCD1E8}"/>
              </a:ext>
            </a:extLst>
          </p:cNvPr>
          <p:cNvSpPr txBox="1"/>
          <p:nvPr/>
        </p:nvSpPr>
        <p:spPr>
          <a:xfrm>
            <a:off x="7153938" y="3962880"/>
            <a:ext cx="2862729" cy="369332"/>
          </a:xfrm>
          <a:prstGeom prst="rect">
            <a:avLst/>
          </a:prstGeom>
          <a:noFill/>
        </p:spPr>
        <p:txBody>
          <a:bodyPr wrap="square">
            <a:sp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lang="fr-FR" sz="1800">
                <a:solidFill>
                  <a:schemeClr val="bg1"/>
                </a:solidFill>
                <a:latin typeface="AvenirNext LT Pro Bold" panose="020B0804020202020204" pitchFamily="34" charset="0"/>
              </a:rPr>
              <a:t>Arras, le 11 Janvier 2023</a:t>
            </a:r>
            <a:endParaRPr kumimoji="0" lang="fr-FR" sz="1800" i="0" u="none" strike="noStrike" kern="1200" cap="none" spc="0" normalizeH="0" baseline="0" noProof="0">
              <a:ln>
                <a:noFill/>
              </a:ln>
              <a:solidFill>
                <a:schemeClr val="bg1"/>
              </a:solidFill>
              <a:effectLst/>
              <a:uLnTx/>
              <a:uFillTx/>
              <a:latin typeface="AvenirNext LT Pro Bold" panose="020B0804020202020204" pitchFamily="34" charset="0"/>
              <a:ea typeface="+mj-ea"/>
              <a:cs typeface="+mj-cs"/>
            </a:endParaRPr>
          </a:p>
        </p:txBody>
      </p:sp>
      <p:pic>
        <p:nvPicPr>
          <p:cNvPr id="7" name="Image 6" descr="Une image contenant texte&#10;&#10;Description générée automatiquement">
            <a:extLst>
              <a:ext uri="{FF2B5EF4-FFF2-40B4-BE49-F238E27FC236}">
                <a16:creationId xmlns:a16="http://schemas.microsoft.com/office/drawing/2014/main" id="{1E7E9002-3A1F-56EE-38C5-3653A6F79E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92130" y="6316548"/>
            <a:ext cx="2571036" cy="349842"/>
          </a:xfrm>
          <a:prstGeom prst="rect">
            <a:avLst/>
          </a:prstGeom>
        </p:spPr>
      </p:pic>
      <p:pic>
        <p:nvPicPr>
          <p:cNvPr id="12" name="Image 11">
            <a:extLst>
              <a:ext uri="{FF2B5EF4-FFF2-40B4-BE49-F238E27FC236}">
                <a16:creationId xmlns:a16="http://schemas.microsoft.com/office/drawing/2014/main" id="{9E4E7D4C-3E00-67CB-C1B9-7F0D307EFD9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31674" y="6096835"/>
            <a:ext cx="644527" cy="594445"/>
          </a:xfrm>
          <a:prstGeom prst="rect">
            <a:avLst/>
          </a:prstGeom>
        </p:spPr>
      </p:pic>
      <p:pic>
        <p:nvPicPr>
          <p:cNvPr id="13" name="Image 12">
            <a:extLst>
              <a:ext uri="{FF2B5EF4-FFF2-40B4-BE49-F238E27FC236}">
                <a16:creationId xmlns:a16="http://schemas.microsoft.com/office/drawing/2014/main" id="{AB3713F1-E5A9-9270-57F7-182DBB18D02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7849" y="5913409"/>
            <a:ext cx="748875" cy="748875"/>
          </a:xfrm>
          <a:prstGeom prst="rect">
            <a:avLst/>
          </a:prstGeom>
        </p:spPr>
      </p:pic>
    </p:spTree>
    <p:extLst>
      <p:ext uri="{BB962C8B-B14F-4D97-AF65-F5344CB8AC3E}">
        <p14:creationId xmlns:p14="http://schemas.microsoft.com/office/powerpoint/2010/main" val="1187878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ject 2">
            <a:extLst>
              <a:ext uri="{FF2B5EF4-FFF2-40B4-BE49-F238E27FC236}">
                <a16:creationId xmlns:a16="http://schemas.microsoft.com/office/drawing/2014/main" id="{465C5F8F-1462-6669-FD48-E41CFB31A41C}"/>
              </a:ext>
            </a:extLst>
          </p:cNvPr>
          <p:cNvSpPr txBox="1">
            <a:spLocks/>
          </p:cNvSpPr>
          <p:nvPr/>
        </p:nvSpPr>
        <p:spPr>
          <a:xfrm>
            <a:off x="568210" y="326002"/>
            <a:ext cx="7157720" cy="397545"/>
          </a:xfrm>
          <a:prstGeom prst="rect">
            <a:avLst/>
          </a:prstGeom>
        </p:spPr>
        <p:txBody>
          <a:bodyPr vert="horz" wrap="square" lIns="0" tIns="12700" rIns="0" bIns="0" rtlCol="0">
            <a:spAutoFit/>
          </a:bodyPr>
          <a:lstStyle>
            <a:lvl1pPr>
              <a:defRPr sz="2500" b="1" i="0">
                <a:solidFill>
                  <a:srgbClr val="005BAA"/>
                </a:solidFill>
                <a:latin typeface="Etelka Text Pro"/>
                <a:ea typeface="+mj-ea"/>
                <a:cs typeface="Etelka Text Pro"/>
              </a:defRPr>
            </a:lvl1pPr>
          </a:lstStyle>
          <a:p>
            <a:pPr marL="12700" marR="0" lvl="0" indent="0" defTabSz="914400" eaLnBrk="1" fontAlgn="auto" latinLnBrk="0" hangingPunct="1">
              <a:lnSpc>
                <a:spcPct val="100000"/>
              </a:lnSpc>
              <a:spcBef>
                <a:spcPts val="100"/>
              </a:spcBef>
              <a:spcAft>
                <a:spcPts val="0"/>
              </a:spcAft>
              <a:buClrTx/>
              <a:buSzTx/>
              <a:buFontTx/>
              <a:buNone/>
              <a:tabLst/>
              <a:defRPr/>
            </a:pPr>
            <a:r>
              <a:rPr kumimoji="0" lang="fr-FR" sz="2500" b="1" i="0" u="none" strike="noStrike" kern="0" cap="none" spc="-10" normalizeH="0" baseline="0" noProof="0">
                <a:ln>
                  <a:noFill/>
                </a:ln>
                <a:solidFill>
                  <a:srgbClr val="0050A4"/>
                </a:solidFill>
                <a:effectLst/>
                <a:uLnTx/>
                <a:uFillTx/>
                <a:latin typeface="Avenir Next LT Pro" panose="020B0504020202020204" pitchFamily="34" charset="0"/>
              </a:rPr>
              <a:t>LA SEGMENTATION DU MARCHE ALLEMAND</a:t>
            </a:r>
          </a:p>
        </p:txBody>
      </p:sp>
      <p:pic>
        <p:nvPicPr>
          <p:cNvPr id="13" name="Image 12">
            <a:extLst>
              <a:ext uri="{FF2B5EF4-FFF2-40B4-BE49-F238E27FC236}">
                <a16:creationId xmlns:a16="http://schemas.microsoft.com/office/drawing/2014/main" id="{09D5BACC-AD3E-EABF-0887-F5B38F6DDD4B}"/>
              </a:ext>
            </a:extLst>
          </p:cNvPr>
          <p:cNvPicPr>
            <a:picLocks noChangeAspect="1"/>
          </p:cNvPicPr>
          <p:nvPr/>
        </p:nvPicPr>
        <p:blipFill rotWithShape="1">
          <a:blip r:embed="rId2"/>
          <a:srcRect r="21138" b="30180"/>
          <a:stretch/>
        </p:blipFill>
        <p:spPr>
          <a:xfrm>
            <a:off x="0" y="0"/>
            <a:ext cx="252412" cy="1287624"/>
          </a:xfrm>
          <a:prstGeom prst="rect">
            <a:avLst/>
          </a:prstGeom>
        </p:spPr>
      </p:pic>
      <p:sp>
        <p:nvSpPr>
          <p:cNvPr id="16" name="Rectangle 15">
            <a:extLst>
              <a:ext uri="{FF2B5EF4-FFF2-40B4-BE49-F238E27FC236}">
                <a16:creationId xmlns:a16="http://schemas.microsoft.com/office/drawing/2014/main" id="{09CC5781-6732-F4D2-38FB-089001564A57}"/>
              </a:ext>
            </a:extLst>
          </p:cNvPr>
          <p:cNvSpPr/>
          <p:nvPr/>
        </p:nvSpPr>
        <p:spPr>
          <a:xfrm>
            <a:off x="0" y="6448612"/>
            <a:ext cx="12192000" cy="409387"/>
          </a:xfrm>
          <a:prstGeom prst="rect">
            <a:avLst/>
          </a:prstGeom>
          <a:solidFill>
            <a:srgbClr val="0050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Espace réservé du numéro de diapositive 27">
            <a:extLst>
              <a:ext uri="{FF2B5EF4-FFF2-40B4-BE49-F238E27FC236}">
                <a16:creationId xmlns:a16="http://schemas.microsoft.com/office/drawing/2014/main" id="{B0D5E286-110A-DD2F-135F-EAFF4FDB6638}"/>
              </a:ext>
            </a:extLst>
          </p:cNvPr>
          <p:cNvSpPr txBox="1">
            <a:spLocks/>
          </p:cNvSpPr>
          <p:nvPr/>
        </p:nvSpPr>
        <p:spPr>
          <a:xfrm>
            <a:off x="11527902" y="6491196"/>
            <a:ext cx="664098" cy="278717"/>
          </a:xfrm>
          <a:prstGeom prst="rect">
            <a:avLst/>
          </a:prstGeom>
        </p:spPr>
        <p:txBody>
          <a:bodyPr anchor="ct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8AC7C10-199F-484E-9772-D20B8002819D}" type="slidenum">
              <a:rPr lang="fr-FR" sz="1000" smtClean="0">
                <a:solidFill>
                  <a:schemeClr val="bg1"/>
                </a:solidFill>
                <a:latin typeface="Avenir Next LT Pro Light" panose="020B0304020202020204" pitchFamily="34" charset="0"/>
              </a:rPr>
              <a:pPr algn="r"/>
              <a:t>10</a:t>
            </a:fld>
            <a:endParaRPr lang="fr-FR" sz="1000">
              <a:solidFill>
                <a:schemeClr val="bg1"/>
              </a:solidFill>
              <a:latin typeface="Avenir Next LT Pro Light" panose="020B0304020202020204" pitchFamily="34" charset="0"/>
            </a:endParaRPr>
          </a:p>
        </p:txBody>
      </p:sp>
      <p:pic>
        <p:nvPicPr>
          <p:cNvPr id="18" name="Image 17" descr="Une image contenant texte&#10;&#10;Description générée automatiquement">
            <a:extLst>
              <a:ext uri="{FF2B5EF4-FFF2-40B4-BE49-F238E27FC236}">
                <a16:creationId xmlns:a16="http://schemas.microsoft.com/office/drawing/2014/main" id="{5F3F8DFC-8BA7-38FE-9BFC-69C9E3A695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219" y="6508623"/>
            <a:ext cx="1189318" cy="289365"/>
          </a:xfrm>
          <a:prstGeom prst="rect">
            <a:avLst/>
          </a:prstGeom>
        </p:spPr>
      </p:pic>
      <p:sp>
        <p:nvSpPr>
          <p:cNvPr id="3" name="Rectangle : coins arrondis 2">
            <a:extLst>
              <a:ext uri="{FF2B5EF4-FFF2-40B4-BE49-F238E27FC236}">
                <a16:creationId xmlns:a16="http://schemas.microsoft.com/office/drawing/2014/main" id="{CC061BFE-18AA-2CDD-3A3F-14C1EA147D1A}"/>
              </a:ext>
            </a:extLst>
          </p:cNvPr>
          <p:cNvSpPr/>
          <p:nvPr/>
        </p:nvSpPr>
        <p:spPr>
          <a:xfrm>
            <a:off x="81929" y="2274346"/>
            <a:ext cx="2915272" cy="4136210"/>
          </a:xfrm>
          <a:prstGeom prst="roundRect">
            <a:avLst/>
          </a:prstGeom>
          <a:noFill/>
          <a:ln w="1905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just" defTabSz="914400" rtl="0" eaLnBrk="1" fontAlgn="auto" latinLnBrk="0" hangingPunct="1">
              <a:lnSpc>
                <a:spcPct val="100000"/>
              </a:lnSpc>
              <a:spcBef>
                <a:spcPts val="0"/>
              </a:spcBef>
              <a:spcAft>
                <a:spcPts val="800"/>
              </a:spcAft>
              <a:buClrTx/>
              <a:buSzTx/>
              <a:buFontTx/>
              <a:buNone/>
              <a:tabLst/>
              <a:defRPr/>
            </a:pPr>
            <a:endParaRPr kumimoji="0" lang="fr-FR" sz="1100" b="0" i="0" u="none" strike="noStrike" kern="1200" cap="none" spc="0" normalizeH="0" baseline="0" noProof="0">
              <a:ln>
                <a:noFill/>
              </a:ln>
              <a:solidFill>
                <a:schemeClr val="tx1"/>
              </a:solidFill>
              <a:effectLst/>
              <a:uLnTx/>
              <a:uFillTx/>
              <a:latin typeface="Century Gothic"/>
              <a:cs typeface="Calibri"/>
            </a:endParaRPr>
          </a:p>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fr-FR" sz="1100" b="0" i="0" u="none" strike="noStrike" kern="1200" cap="none" spc="0" normalizeH="0" baseline="0" noProof="0">
                <a:ln>
                  <a:noFill/>
                </a:ln>
                <a:solidFill>
                  <a:schemeClr val="tx1"/>
                </a:solidFill>
                <a:effectLst/>
                <a:uLnTx/>
                <a:uFillTx/>
                <a:latin typeface="Century Gothic"/>
                <a:cs typeface="Calibri"/>
              </a:rPr>
              <a:t>Plutôt des </a:t>
            </a:r>
            <a:r>
              <a:rPr kumimoji="0" lang="fr-FR" sz="1100" b="1" i="0" u="none" strike="noStrike" kern="1200" cap="none" spc="0" normalizeH="0" baseline="0" noProof="0">
                <a:ln>
                  <a:noFill/>
                </a:ln>
                <a:solidFill>
                  <a:srgbClr val="FF0000"/>
                </a:solidFill>
                <a:effectLst/>
                <a:uLnTx/>
                <a:uFillTx/>
                <a:latin typeface="Century Gothic"/>
                <a:cs typeface="Calibri"/>
              </a:rPr>
              <a:t>couples matures</a:t>
            </a:r>
            <a:r>
              <a:rPr kumimoji="0" lang="fr-FR" sz="1100" b="0" i="0" u="none" strike="noStrike" kern="1200" cap="none" spc="0" normalizeH="0" baseline="0" noProof="0">
                <a:ln>
                  <a:noFill/>
                </a:ln>
                <a:solidFill>
                  <a:schemeClr val="tx1"/>
                </a:solidFill>
                <a:effectLst/>
                <a:uLnTx/>
                <a:uFillTx/>
                <a:latin typeface="Century Gothic"/>
                <a:cs typeface="Calibri"/>
              </a:rPr>
              <a:t>, </a:t>
            </a:r>
            <a:r>
              <a:rPr kumimoji="0" lang="fr-FR" sz="1100" b="1" i="0" u="none" strike="noStrike" kern="1200" cap="none" spc="0" normalizeH="0" baseline="0" noProof="0">
                <a:ln>
                  <a:noFill/>
                </a:ln>
                <a:solidFill>
                  <a:schemeClr val="tx1"/>
                </a:solidFill>
                <a:effectLst/>
                <a:uLnTx/>
                <a:uFillTx/>
                <a:latin typeface="Century Gothic"/>
                <a:cs typeface="Calibri"/>
              </a:rPr>
              <a:t>sans enfant à charge</a:t>
            </a:r>
            <a:endParaRPr lang="fr-FR" sz="1100" b="1" i="0" u="none" strike="noStrike" kern="1200" cap="none" spc="0" normalizeH="0" baseline="0" noProof="0">
              <a:ln>
                <a:noFill/>
              </a:ln>
              <a:solidFill>
                <a:schemeClr val="tx1"/>
              </a:solidFill>
              <a:effectLst/>
              <a:uLnTx/>
              <a:uFillTx/>
              <a:latin typeface="Century Gothic"/>
              <a:cs typeface="Calibri"/>
            </a:endParaRPr>
          </a:p>
          <a:p>
            <a:pPr algn="just">
              <a:spcAft>
                <a:spcPts val="800"/>
              </a:spcAft>
              <a:defRPr/>
            </a:pPr>
            <a:r>
              <a:rPr kumimoji="0" lang="fr-FR" sz="1100" i="0" u="none" strike="noStrike" kern="1200" cap="none" spc="0" normalizeH="0" baseline="0" noProof="0">
                <a:ln>
                  <a:noFill/>
                </a:ln>
                <a:solidFill>
                  <a:schemeClr val="tx1"/>
                </a:solidFill>
                <a:effectLst/>
                <a:uLnTx/>
                <a:uFillTx/>
                <a:latin typeface="Century Gothic"/>
                <a:cs typeface="Calibri"/>
              </a:rPr>
              <a:t>45 ans et plus</a:t>
            </a:r>
            <a:r>
              <a:rPr lang="fr-FR" sz="1100">
                <a:solidFill>
                  <a:schemeClr val="tx1"/>
                </a:solidFill>
                <a:latin typeface="Century Gothic"/>
                <a:cs typeface="Calibri"/>
              </a:rPr>
              <a:t> / </a:t>
            </a:r>
            <a:r>
              <a:rPr kumimoji="0" lang="fr-FR" sz="1100" i="0" u="none" strike="noStrike" kern="1200" cap="none" spc="0" normalizeH="0" baseline="0" noProof="0">
                <a:ln>
                  <a:noFill/>
                </a:ln>
                <a:solidFill>
                  <a:schemeClr val="tx1"/>
                </a:solidFill>
                <a:effectLst/>
                <a:uLnTx/>
                <a:uFillTx/>
                <a:latin typeface="Century Gothic"/>
                <a:cs typeface="Calibri"/>
              </a:rPr>
              <a:t>CSP+</a:t>
            </a:r>
            <a:endParaRPr lang="fr-FR" sz="1100" i="0" u="none" strike="noStrike" kern="1200" cap="none" spc="0" normalizeH="0" baseline="0" noProof="0">
              <a:ln>
                <a:noFill/>
              </a:ln>
              <a:solidFill>
                <a:schemeClr val="tx1"/>
              </a:solidFill>
              <a:effectLst/>
              <a:uLnTx/>
              <a:uFillTx/>
              <a:latin typeface="Century Gothic"/>
              <a:cs typeface="Calibri"/>
            </a:endParaRPr>
          </a:p>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fr-FR" sz="1100" b="1" i="0" u="none" strike="noStrike" kern="1200" cap="none" spc="0" normalizeH="0" baseline="0" noProof="0">
                <a:ln>
                  <a:noFill/>
                </a:ln>
                <a:solidFill>
                  <a:schemeClr val="tx1"/>
                </a:solidFill>
                <a:effectLst/>
                <a:uLnTx/>
                <a:uFillTx/>
                <a:latin typeface="Century Gothic"/>
                <a:cs typeface="Calibri"/>
              </a:rPr>
              <a:t>Se </a:t>
            </a:r>
            <a:r>
              <a:rPr kumimoji="0" lang="fr-FR" sz="1100" b="1" i="0" u="none" strike="noStrike" kern="1200" cap="none" spc="0" normalizeH="0" baseline="0" noProof="0">
                <a:ln>
                  <a:noFill/>
                </a:ln>
                <a:solidFill>
                  <a:srgbClr val="FF0000"/>
                </a:solidFill>
                <a:effectLst/>
                <a:uLnTx/>
                <a:uFillTx/>
                <a:latin typeface="Century Gothic"/>
                <a:cs typeface="Calibri"/>
              </a:rPr>
              <a:t>promener dans la nature</a:t>
            </a:r>
            <a:r>
              <a:rPr kumimoji="0" lang="fr-FR" sz="1100" b="1" i="0" u="none" strike="noStrike" kern="1200" cap="none" spc="0" normalizeH="0" baseline="0" noProof="0">
                <a:ln>
                  <a:noFill/>
                </a:ln>
                <a:solidFill>
                  <a:schemeClr val="tx1"/>
                </a:solidFill>
                <a:effectLst/>
                <a:uLnTx/>
                <a:uFillTx/>
                <a:latin typeface="Century Gothic"/>
                <a:cs typeface="Calibri"/>
              </a:rPr>
              <a:t>, profiter des grands espaces, </a:t>
            </a:r>
            <a:r>
              <a:rPr kumimoji="0" lang="fr-FR" sz="1100" b="0" i="0" u="none" strike="noStrike" kern="1200" cap="none" spc="0" normalizeH="0" baseline="0" noProof="0">
                <a:ln>
                  <a:noFill/>
                </a:ln>
                <a:solidFill>
                  <a:schemeClr val="tx1"/>
                </a:solidFill>
                <a:effectLst/>
                <a:uLnTx/>
                <a:uFillTx/>
                <a:latin typeface="Century Gothic"/>
                <a:cs typeface="Calibri"/>
              </a:rPr>
              <a:t>faire des </a:t>
            </a:r>
            <a:r>
              <a:rPr kumimoji="0" lang="fr-FR" sz="1100" b="1" i="0" u="none" strike="noStrike" kern="1200" cap="none" spc="0" normalizeH="0" baseline="0" noProof="0">
                <a:ln>
                  <a:noFill/>
                </a:ln>
                <a:solidFill>
                  <a:schemeClr val="tx1"/>
                </a:solidFill>
                <a:effectLst/>
                <a:uLnTx/>
                <a:uFillTx/>
                <a:latin typeface="Century Gothic"/>
                <a:cs typeface="Calibri"/>
              </a:rPr>
              <a:t>activités douces </a:t>
            </a:r>
            <a:r>
              <a:rPr kumimoji="0" lang="fr-FR" sz="1100" b="0" i="0" u="none" strike="noStrike" kern="1200" cap="none" spc="0" normalizeH="0" baseline="0" noProof="0">
                <a:ln>
                  <a:noFill/>
                </a:ln>
                <a:solidFill>
                  <a:schemeClr val="tx1"/>
                </a:solidFill>
                <a:effectLst/>
                <a:uLnTx/>
                <a:uFillTx/>
                <a:latin typeface="Century Gothic"/>
                <a:cs typeface="Calibri"/>
              </a:rPr>
              <a:t>(marche, vélo…)</a:t>
            </a:r>
            <a:endParaRPr lang="fr-FR" sz="1100" b="0" i="0" u="none" strike="noStrike" kern="1200" cap="none" spc="0" normalizeH="0" baseline="0" noProof="0">
              <a:ln>
                <a:noFill/>
              </a:ln>
              <a:solidFill>
                <a:schemeClr val="tx1"/>
              </a:solidFill>
              <a:effectLst/>
              <a:uLnTx/>
              <a:uFillTx/>
              <a:latin typeface="Century Gothic"/>
              <a:cs typeface="Calibri"/>
            </a:endParaRPr>
          </a:p>
          <a:p>
            <a:pPr algn="just">
              <a:defRPr/>
            </a:pPr>
            <a:r>
              <a:rPr kumimoji="0" lang="fr-FR" sz="1100" b="0" i="0" u="none" strike="noStrike" kern="1200" cap="none" spc="0" normalizeH="0" baseline="0" noProof="0">
                <a:ln>
                  <a:noFill/>
                </a:ln>
                <a:solidFill>
                  <a:schemeClr val="tx1"/>
                </a:solidFill>
                <a:effectLst/>
                <a:uLnTx/>
                <a:uFillTx/>
                <a:latin typeface="Century Gothic"/>
                <a:cs typeface="Calibri"/>
              </a:rPr>
              <a:t>Intérêt pour </a:t>
            </a:r>
            <a:endParaRPr lang="fr-FR" sz="1200">
              <a:solidFill>
                <a:schemeClr val="tx1"/>
              </a:solidFill>
              <a:latin typeface="Century Gothic"/>
              <a:cs typeface="Calibri"/>
            </a:endParaRPr>
          </a:p>
          <a:p>
            <a:pPr marL="171450" indent="-171450" algn="just">
              <a:spcAft>
                <a:spcPts val="600"/>
              </a:spcAft>
              <a:buFont typeface="Arial"/>
              <a:buChar char="•"/>
              <a:defRPr/>
            </a:pPr>
            <a:r>
              <a:rPr kumimoji="0" lang="fr-FR" sz="1100" b="1" i="0" u="none" strike="noStrike" kern="1200" cap="none" spc="0" normalizeH="0" baseline="0" noProof="0">
                <a:ln>
                  <a:noFill/>
                </a:ln>
                <a:solidFill>
                  <a:schemeClr val="tx1"/>
                </a:solidFill>
                <a:effectLst/>
                <a:uLnTx/>
                <a:uFillTx/>
                <a:latin typeface="Century Gothic"/>
                <a:cs typeface="Calibri"/>
              </a:rPr>
              <a:t>le littoral, </a:t>
            </a:r>
            <a:endParaRPr lang="fr-FR" sz="1200">
              <a:solidFill>
                <a:schemeClr val="tx1"/>
              </a:solidFill>
              <a:latin typeface="Century Gothic"/>
              <a:cs typeface="Calibri"/>
            </a:endParaRPr>
          </a:p>
          <a:p>
            <a:pPr marL="171450" indent="-171450" algn="just">
              <a:spcAft>
                <a:spcPts val="600"/>
              </a:spcAft>
              <a:buFont typeface="Arial"/>
              <a:buChar char="•"/>
              <a:defRPr/>
            </a:pPr>
            <a:r>
              <a:rPr kumimoji="0" lang="fr-FR" sz="1100" b="1" i="0" u="none" strike="noStrike" kern="1200" cap="none" spc="0" normalizeH="0" baseline="0" noProof="0">
                <a:ln>
                  <a:noFill/>
                </a:ln>
                <a:solidFill>
                  <a:schemeClr val="tx1"/>
                </a:solidFill>
                <a:effectLst/>
                <a:uLnTx/>
                <a:uFillTx/>
                <a:latin typeface="Century Gothic"/>
                <a:cs typeface="Calibri"/>
              </a:rPr>
              <a:t>les activités en pleine nature </a:t>
            </a:r>
            <a:r>
              <a:rPr kumimoji="0" lang="fr-FR" sz="1100" b="0" i="0" u="none" strike="noStrike" kern="1200" cap="none" spc="0" normalizeH="0" baseline="0" noProof="0">
                <a:ln>
                  <a:noFill/>
                </a:ln>
                <a:solidFill>
                  <a:schemeClr val="tx1"/>
                </a:solidFill>
                <a:effectLst/>
                <a:uLnTx/>
                <a:uFillTx/>
                <a:latin typeface="Century Gothic"/>
                <a:cs typeface="Calibri"/>
              </a:rPr>
              <a:t>(vélo, canoë, randonnée), </a:t>
            </a:r>
            <a:endParaRPr lang="fr-FR" sz="1200">
              <a:solidFill>
                <a:schemeClr val="tx1"/>
              </a:solidFill>
              <a:latin typeface="Century Gothic"/>
              <a:cs typeface="Calibri"/>
            </a:endParaRPr>
          </a:p>
          <a:p>
            <a:pPr marL="171450" indent="-171450" algn="just">
              <a:spcAft>
                <a:spcPts val="600"/>
              </a:spcAft>
              <a:buFont typeface="Arial"/>
              <a:buChar char="•"/>
              <a:defRPr/>
            </a:pPr>
            <a:r>
              <a:rPr kumimoji="0" lang="fr-FR" sz="1100" b="1" i="0" u="none" strike="noStrike" kern="1200" cap="none" spc="0" normalizeH="0" baseline="0" noProof="0">
                <a:ln>
                  <a:noFill/>
                </a:ln>
                <a:solidFill>
                  <a:schemeClr val="tx1"/>
                </a:solidFill>
                <a:effectLst/>
                <a:uLnTx/>
                <a:uFillTx/>
                <a:latin typeface="Century Gothic"/>
                <a:cs typeface="Calibri"/>
              </a:rPr>
              <a:t>les musées/lieux de mémoire</a:t>
            </a:r>
          </a:p>
          <a:p>
            <a:pPr marL="171450" indent="-171450" algn="just">
              <a:spcAft>
                <a:spcPts val="600"/>
              </a:spcAft>
              <a:buFont typeface="Arial"/>
              <a:buChar char="•"/>
              <a:defRPr/>
            </a:pPr>
            <a:r>
              <a:rPr kumimoji="0" lang="fr-FR" sz="1100" b="0" i="0" u="none" strike="noStrike" kern="1200" cap="none" spc="0" normalizeH="0" baseline="0" noProof="0">
                <a:ln>
                  <a:noFill/>
                </a:ln>
                <a:solidFill>
                  <a:schemeClr val="tx1"/>
                </a:solidFill>
                <a:effectLst/>
                <a:uLnTx/>
                <a:uFillTx/>
                <a:latin typeface="Century Gothic"/>
                <a:cs typeface="Calibri"/>
              </a:rPr>
              <a:t>faire des </a:t>
            </a:r>
            <a:r>
              <a:rPr kumimoji="0" lang="fr-FR" sz="1100" b="1" i="0" u="none" strike="noStrike" kern="1200" cap="none" spc="0" normalizeH="0" baseline="0" noProof="0">
                <a:ln>
                  <a:noFill/>
                </a:ln>
                <a:solidFill>
                  <a:schemeClr val="tx1"/>
                </a:solidFill>
                <a:effectLst/>
                <a:uLnTx/>
                <a:uFillTx/>
                <a:latin typeface="Century Gothic"/>
                <a:cs typeface="Calibri"/>
              </a:rPr>
              <a:t>activités douces</a:t>
            </a:r>
          </a:p>
          <a:p>
            <a:pPr marR="0" lvl="0" algn="just" defTabSz="914400">
              <a:spcBef>
                <a:spcPts val="0"/>
              </a:spcBef>
              <a:buClrTx/>
              <a:buSzTx/>
              <a:tabLst/>
              <a:defRPr/>
            </a:pPr>
            <a:endParaRPr lang="fr-FR" sz="1100" b="1">
              <a:solidFill>
                <a:schemeClr val="tx1"/>
              </a:solidFill>
              <a:latin typeface="Century Gothic"/>
              <a:cs typeface="Calibri"/>
            </a:endParaRPr>
          </a:p>
          <a:p>
            <a:pPr algn="just">
              <a:defRPr/>
            </a:pPr>
            <a:r>
              <a:rPr kumimoji="0" lang="fr-FR" sz="1100" b="0" i="0" u="none" strike="noStrike" kern="1200" cap="none" spc="0" normalizeH="0" baseline="0" noProof="0">
                <a:ln>
                  <a:noFill/>
                </a:ln>
                <a:solidFill>
                  <a:schemeClr val="tx1"/>
                </a:solidFill>
                <a:effectLst/>
                <a:uLnTx/>
                <a:uFillTx/>
                <a:latin typeface="Century Gothic"/>
                <a:cs typeface="Calibri"/>
              </a:rPr>
              <a:t>Connaissent peu la région</a:t>
            </a:r>
            <a:endParaRPr lang="fr-FR" sz="1100" b="0" i="0" u="none" strike="noStrike" kern="1200" cap="none" spc="0" normalizeH="0" baseline="0" noProof="0">
              <a:ln>
                <a:noFill/>
              </a:ln>
              <a:solidFill>
                <a:schemeClr val="tx1"/>
              </a:solidFill>
              <a:effectLst/>
              <a:uLnTx/>
              <a:uFillTx/>
              <a:latin typeface="Century Gothic"/>
              <a:cs typeface="Calibri"/>
            </a:endParaRPr>
          </a:p>
        </p:txBody>
      </p:sp>
      <p:sp>
        <p:nvSpPr>
          <p:cNvPr id="4" name="Rectangle 3">
            <a:extLst>
              <a:ext uri="{FF2B5EF4-FFF2-40B4-BE49-F238E27FC236}">
                <a16:creationId xmlns:a16="http://schemas.microsoft.com/office/drawing/2014/main" id="{E9060CD9-774D-15E5-4CCC-FF7C7E3FCA9A}"/>
              </a:ext>
            </a:extLst>
          </p:cNvPr>
          <p:cNvSpPr>
            <a:spLocks noChangeArrowheads="1"/>
          </p:cNvSpPr>
          <p:nvPr/>
        </p:nvSpPr>
        <p:spPr bwMode="auto">
          <a:xfrm>
            <a:off x="81929" y="1334590"/>
            <a:ext cx="2915272" cy="586957"/>
          </a:xfrm>
          <a:prstGeom prst="rect">
            <a:avLst/>
          </a:prstGeom>
          <a:solidFill>
            <a:schemeClr val="accent6">
              <a:lumMod val="60000"/>
              <a:lumOff val="40000"/>
            </a:schemeClr>
          </a:solidFill>
          <a:ln>
            <a:noFill/>
          </a:ln>
        </p:spPr>
        <p:txBody>
          <a:bodyPr wrap="square" lIns="90000" tIns="46800" rIns="90000" bIns="4680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a:ln>
                  <a:noFill/>
                </a:ln>
                <a:solidFill>
                  <a:prstClr val="white"/>
                </a:solidFill>
                <a:effectLst/>
                <a:uLnTx/>
                <a:uFillTx/>
                <a:latin typeface="Century Gothic" panose="020B0502020202020204" pitchFamily="34" charset="0"/>
                <a:ea typeface="+mn-ea"/>
                <a:cs typeface="Calibri" pitchFamily="34" charset="0"/>
              </a:rPr>
              <a:t>LES NATURE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a:ln>
                  <a:noFill/>
                </a:ln>
                <a:solidFill>
                  <a:prstClr val="white"/>
                </a:solidFill>
                <a:effectLst/>
                <a:uLnTx/>
                <a:uFillTx/>
                <a:latin typeface="Century Gothic" panose="020B0502020202020204" pitchFamily="34" charset="0"/>
                <a:ea typeface="+mn-ea"/>
                <a:cs typeface="Calibri" pitchFamily="34" charset="0"/>
              </a:rPr>
              <a:t>LOVERS</a:t>
            </a:r>
          </a:p>
        </p:txBody>
      </p:sp>
      <p:grpSp>
        <p:nvGrpSpPr>
          <p:cNvPr id="5" name="Groupe 4">
            <a:extLst>
              <a:ext uri="{FF2B5EF4-FFF2-40B4-BE49-F238E27FC236}">
                <a16:creationId xmlns:a16="http://schemas.microsoft.com/office/drawing/2014/main" id="{5DB5EF97-3E3D-E49D-5A57-C192C349D1A3}"/>
              </a:ext>
            </a:extLst>
          </p:cNvPr>
          <p:cNvGrpSpPr/>
          <p:nvPr/>
        </p:nvGrpSpPr>
        <p:grpSpPr>
          <a:xfrm>
            <a:off x="2050607" y="1533959"/>
            <a:ext cx="915278" cy="817580"/>
            <a:chOff x="10729948" y="259733"/>
            <a:chExt cx="1010023" cy="949654"/>
          </a:xfrm>
        </p:grpSpPr>
        <p:pic>
          <p:nvPicPr>
            <p:cNvPr id="6" name="Image 5">
              <a:extLst>
                <a:ext uri="{FF2B5EF4-FFF2-40B4-BE49-F238E27FC236}">
                  <a16:creationId xmlns:a16="http://schemas.microsoft.com/office/drawing/2014/main" id="{D032E502-B263-EECD-1847-FD871F0ED2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90317" y="259733"/>
              <a:ext cx="949654" cy="949654"/>
            </a:xfrm>
            <a:prstGeom prst="rect">
              <a:avLst/>
            </a:prstGeom>
          </p:spPr>
        </p:pic>
        <p:pic>
          <p:nvPicPr>
            <p:cNvPr id="7" name="Image 6" descr="Une image contenant jouet&#10;&#10;Description générée automatiquement">
              <a:extLst>
                <a:ext uri="{FF2B5EF4-FFF2-40B4-BE49-F238E27FC236}">
                  <a16:creationId xmlns:a16="http://schemas.microsoft.com/office/drawing/2014/main" id="{898F32B2-5D84-7FDB-0377-1D38CD2BA1E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29948" y="396275"/>
              <a:ext cx="813112" cy="813112"/>
            </a:xfrm>
            <a:prstGeom prst="rect">
              <a:avLst/>
            </a:prstGeom>
          </p:spPr>
        </p:pic>
      </p:grpSp>
      <p:sp>
        <p:nvSpPr>
          <p:cNvPr id="8" name="Rectangle 7">
            <a:extLst>
              <a:ext uri="{FF2B5EF4-FFF2-40B4-BE49-F238E27FC236}">
                <a16:creationId xmlns:a16="http://schemas.microsoft.com/office/drawing/2014/main" id="{205A6582-5772-BC11-4084-F8CA6DE0E859}"/>
              </a:ext>
            </a:extLst>
          </p:cNvPr>
          <p:cNvSpPr>
            <a:spLocks noChangeArrowheads="1"/>
          </p:cNvSpPr>
          <p:nvPr/>
        </p:nvSpPr>
        <p:spPr bwMode="auto">
          <a:xfrm>
            <a:off x="3109114" y="1325413"/>
            <a:ext cx="2915272" cy="586957"/>
          </a:xfrm>
          <a:prstGeom prst="rect">
            <a:avLst/>
          </a:prstGeom>
          <a:solidFill>
            <a:srgbClr val="2B8080"/>
          </a:solidFill>
          <a:ln>
            <a:noFill/>
          </a:ln>
        </p:spPr>
        <p:txBody>
          <a:bodyPr wrap="square" lIns="90000" tIns="46800" rIns="90000" bIns="4680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a:ln>
                  <a:noFill/>
                </a:ln>
                <a:solidFill>
                  <a:prstClr val="white"/>
                </a:solidFill>
                <a:effectLst/>
                <a:uLnTx/>
                <a:uFillTx/>
                <a:latin typeface="Century Gothic" panose="020B0502020202020204" pitchFamily="34" charset="0"/>
                <a:ea typeface="+mn-ea"/>
                <a:cs typeface="Calibri" pitchFamily="34" charset="0"/>
              </a:rPr>
              <a:t>LES VISITEURS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a:ln>
                  <a:noFill/>
                </a:ln>
                <a:solidFill>
                  <a:prstClr val="white"/>
                </a:solidFill>
                <a:effectLst/>
                <a:uLnTx/>
                <a:uFillTx/>
                <a:latin typeface="Century Gothic" panose="020B0502020202020204" pitchFamily="34" charset="0"/>
                <a:ea typeface="+mn-ea"/>
                <a:cs typeface="Calibri" pitchFamily="34" charset="0"/>
              </a:rPr>
              <a:t>GUIDÉS</a:t>
            </a:r>
          </a:p>
        </p:txBody>
      </p:sp>
      <p:sp>
        <p:nvSpPr>
          <p:cNvPr id="9" name="Rectangle : coins arrondis 8">
            <a:extLst>
              <a:ext uri="{FF2B5EF4-FFF2-40B4-BE49-F238E27FC236}">
                <a16:creationId xmlns:a16="http://schemas.microsoft.com/office/drawing/2014/main" id="{DB733275-3D64-8E5C-0366-17738CD72A1C}"/>
              </a:ext>
            </a:extLst>
          </p:cNvPr>
          <p:cNvSpPr/>
          <p:nvPr/>
        </p:nvSpPr>
        <p:spPr>
          <a:xfrm>
            <a:off x="3095427" y="2256150"/>
            <a:ext cx="2915272" cy="4136210"/>
          </a:xfrm>
          <a:prstGeom prst="roundRect">
            <a:avLst/>
          </a:prstGeom>
          <a:noFill/>
          <a:ln w="19050">
            <a:solidFill>
              <a:srgbClr val="2B808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fr-FR" sz="1100" b="1" i="0" u="none" strike="noStrike" kern="1200" cap="none" spc="0" normalizeH="0" baseline="0" noProof="0">
              <a:ln>
                <a:noFill/>
              </a:ln>
              <a:solidFill>
                <a:srgbClr val="FF0000"/>
              </a:solidFill>
              <a:effectLst/>
              <a:uLnTx/>
              <a:uFillTx/>
              <a:latin typeface="Century Gothic" panose="020B0502020202020204" pitchFamily="34" charset="0"/>
              <a:ea typeface="+mn-ea"/>
              <a:cs typeface="Calibri" pitchFamily="34" charset="0"/>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fr-FR" sz="1100" b="1" i="0" u="none" strike="noStrike" kern="1200" cap="none" spc="0" normalizeH="0" baseline="0" noProof="0">
                <a:ln>
                  <a:noFill/>
                </a:ln>
                <a:solidFill>
                  <a:srgbClr val="FF0000"/>
                </a:solidFill>
                <a:effectLst/>
                <a:uLnTx/>
                <a:uFillTx/>
                <a:latin typeface="Century Gothic" panose="020B0502020202020204" pitchFamily="34" charset="0"/>
                <a:ea typeface="+mn-ea"/>
                <a:cs typeface="Calibri" pitchFamily="34" charset="0"/>
              </a:rPr>
              <a:t>Couple</a:t>
            </a:r>
            <a:r>
              <a:rPr kumimoji="0" lang="fr-FR" sz="1100" b="1" i="0" u="none" strike="noStrike" kern="1200" cap="none" spc="0" normalizeH="0" baseline="0" noProof="0">
                <a:ln>
                  <a:noFill/>
                </a:ln>
                <a:solidFill>
                  <a:prstClr val="black"/>
                </a:solidFill>
                <a:effectLst/>
                <a:uLnTx/>
                <a:uFillTx/>
                <a:latin typeface="Century Gothic" panose="020B0502020202020204" pitchFamily="34" charset="0"/>
                <a:ea typeface="+mn-ea"/>
                <a:cs typeface="Calibri" pitchFamily="34" charset="0"/>
              </a:rPr>
              <a:t> avec 2 enfants</a:t>
            </a:r>
            <a:r>
              <a:rPr lang="fr-FR" sz="1100" b="1">
                <a:solidFill>
                  <a:prstClr val="black"/>
                </a:solidFill>
                <a:latin typeface="Century Gothic" panose="020B0502020202020204" pitchFamily="34" charset="0"/>
                <a:cs typeface="Calibri" pitchFamily="34" charset="0"/>
              </a:rPr>
              <a:t> </a:t>
            </a:r>
            <a:r>
              <a:rPr kumimoji="0" lang="fr-FR" sz="1100" i="0" u="none" strike="noStrike" kern="1200" cap="none" spc="0" normalizeH="0" baseline="0" noProof="0">
                <a:ln>
                  <a:noFill/>
                </a:ln>
                <a:solidFill>
                  <a:prstClr val="black"/>
                </a:solidFill>
                <a:effectLst/>
                <a:uLnTx/>
                <a:uFillTx/>
                <a:latin typeface="Century Gothic" panose="020B0502020202020204" pitchFamily="34" charset="0"/>
                <a:ea typeface="+mn-ea"/>
                <a:cs typeface="Calibri" pitchFamily="34" charset="0"/>
              </a:rPr>
              <a:t>plutôt </a:t>
            </a:r>
            <a:r>
              <a:rPr kumimoji="0" lang="fr-FR" sz="1100" b="1" i="0" u="none" strike="noStrike" kern="1200" cap="none" spc="0" normalizeH="0" baseline="0" noProof="0">
                <a:ln>
                  <a:noFill/>
                </a:ln>
                <a:solidFill>
                  <a:srgbClr val="FF0000"/>
                </a:solidFill>
                <a:effectLst/>
                <a:uLnTx/>
                <a:uFillTx/>
                <a:latin typeface="Century Gothic" panose="020B0502020202020204" pitchFamily="34" charset="0"/>
                <a:ea typeface="+mn-ea"/>
                <a:cs typeface="Calibri" pitchFamily="34" charset="0"/>
              </a:rPr>
              <a:t>jeune</a:t>
            </a:r>
          </a:p>
          <a:p>
            <a:pPr marL="0" marR="0" lvl="0" indent="0" algn="l" defTabSz="914400" rtl="0" eaLnBrk="1" fontAlgn="auto" latinLnBrk="0" hangingPunct="1">
              <a:lnSpc>
                <a:spcPct val="100000"/>
              </a:lnSpc>
              <a:spcBef>
                <a:spcPts val="0"/>
              </a:spcBef>
              <a:buClrTx/>
              <a:buSzTx/>
              <a:buFontTx/>
              <a:buNone/>
              <a:tabLst/>
              <a:defRPr/>
            </a:pPr>
            <a:r>
              <a:rPr kumimoji="0" lang="fr-FR" sz="1100" b="0" i="0" u="none" strike="noStrike" kern="1200" cap="none" spc="0" normalizeH="0" baseline="0" noProof="0">
                <a:ln>
                  <a:noFill/>
                </a:ln>
                <a:solidFill>
                  <a:prstClr val="black"/>
                </a:solidFill>
                <a:effectLst/>
                <a:uLnTx/>
                <a:uFillTx/>
                <a:latin typeface="Century Gothic" panose="020B0502020202020204" pitchFamily="34" charset="0"/>
                <a:ea typeface="+mn-ea"/>
                <a:cs typeface="Calibri" pitchFamily="34" charset="0"/>
              </a:rPr>
              <a:t>Aiment </a:t>
            </a:r>
            <a:r>
              <a:rPr kumimoji="0" lang="fr-FR" sz="1100" b="1" i="0" u="none" strike="noStrike" kern="1200" cap="none" spc="0" normalizeH="0" baseline="0" noProof="0">
                <a:ln>
                  <a:noFill/>
                </a:ln>
                <a:solidFill>
                  <a:schemeClr val="tx1"/>
                </a:solidFill>
                <a:effectLst/>
                <a:uLnTx/>
                <a:uFillTx/>
                <a:latin typeface="Century Gothic" panose="020B0502020202020204" pitchFamily="34" charset="0"/>
                <a:ea typeface="+mn-ea"/>
                <a:cs typeface="Calibri" pitchFamily="34" charset="0"/>
              </a:rPr>
              <a:t>découvrir et explorer</a:t>
            </a:r>
          </a:p>
          <a:p>
            <a:pPr marL="0" marR="0" lvl="0" indent="0" algn="l" defTabSz="914400" rtl="0" eaLnBrk="1" fontAlgn="auto" latinLnBrk="0" hangingPunct="1">
              <a:lnSpc>
                <a:spcPct val="100000"/>
              </a:lnSpc>
              <a:spcBef>
                <a:spcPts val="0"/>
              </a:spcBef>
              <a:buClrTx/>
              <a:buSzTx/>
              <a:buFontTx/>
              <a:buNone/>
              <a:tabLst/>
              <a:defRPr/>
            </a:pPr>
            <a:endParaRPr kumimoji="0" lang="fr-FR" sz="1100" b="1" i="0" u="none" strike="noStrike" kern="1200" cap="none" spc="0" normalizeH="0" baseline="0" noProof="0">
              <a:ln>
                <a:noFill/>
              </a:ln>
              <a:solidFill>
                <a:srgbClr val="FF0000"/>
              </a:solidFill>
              <a:effectLst/>
              <a:uLnTx/>
              <a:uFillTx/>
              <a:latin typeface="Century Gothic" panose="020B0502020202020204" pitchFamily="34" charset="0"/>
              <a:ea typeface="+mn-ea"/>
              <a:cs typeface="Calibri" pitchFamily="34" charset="0"/>
            </a:endParaRP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fr-FR" sz="1100" b="0" i="0" u="none" strike="noStrike" kern="1200" cap="none" spc="0" normalizeH="0" baseline="0" noProof="0">
                <a:ln>
                  <a:noFill/>
                </a:ln>
                <a:solidFill>
                  <a:prstClr val="black"/>
                </a:solidFill>
                <a:effectLst/>
                <a:uLnTx/>
                <a:uFillTx/>
                <a:latin typeface="Century Gothic" panose="020B0502020202020204" pitchFamily="34" charset="0"/>
                <a:ea typeface="+mn-ea"/>
                <a:cs typeface="Calibri" pitchFamily="34" charset="0"/>
              </a:rPr>
              <a:t>Visiter le </a:t>
            </a:r>
            <a:r>
              <a:rPr kumimoji="0" lang="fr-FR" sz="1100" b="1" i="0" u="none" strike="noStrike" kern="1200" cap="none" spc="0" normalizeH="0" baseline="0" noProof="0">
                <a:ln>
                  <a:noFill/>
                </a:ln>
                <a:solidFill>
                  <a:prstClr val="black"/>
                </a:solidFill>
                <a:effectLst/>
                <a:uLnTx/>
                <a:uFillTx/>
                <a:latin typeface="Century Gothic" panose="020B0502020202020204" pitchFamily="34" charset="0"/>
                <a:ea typeface="+mn-ea"/>
                <a:cs typeface="Calibri" pitchFamily="34" charset="0"/>
              </a:rPr>
              <a:t>patrimoine</a:t>
            </a:r>
            <a:r>
              <a:rPr kumimoji="0" lang="fr-FR" sz="1100" b="1" i="0" u="none" strike="noStrike" kern="1200" cap="none" spc="0" normalizeH="0" baseline="0" noProof="0">
                <a:ln>
                  <a:noFill/>
                </a:ln>
                <a:solidFill>
                  <a:schemeClr val="tx1"/>
                </a:solidFill>
                <a:effectLst/>
                <a:uLnTx/>
                <a:uFillTx/>
                <a:latin typeface="Century Gothic" panose="020B0502020202020204" pitchFamily="34" charset="0"/>
                <a:ea typeface="+mn-ea"/>
                <a:cs typeface="Calibri" pitchFamily="34" charset="0"/>
              </a:rPr>
              <a:t> culturel </a:t>
            </a:r>
            <a:r>
              <a:rPr kumimoji="0" lang="fr-FR" sz="1100" b="0" i="0" u="none" strike="noStrike" kern="1200" cap="none" spc="0" normalizeH="0" baseline="0" noProof="0">
                <a:ln>
                  <a:noFill/>
                </a:ln>
                <a:solidFill>
                  <a:prstClr val="black"/>
                </a:solidFill>
                <a:effectLst/>
                <a:uLnTx/>
                <a:uFillTx/>
                <a:latin typeface="Century Gothic" panose="020B0502020202020204" pitchFamily="34" charset="0"/>
                <a:ea typeface="+mn-ea"/>
                <a:cs typeface="Calibri" pitchFamily="34" charset="0"/>
              </a:rPr>
              <a:t>(musées, monuments), </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fr-FR" sz="1100" b="0" i="0" u="none" strike="noStrike" kern="1200" cap="none" spc="0" normalizeH="0" baseline="0" noProof="0">
                <a:ln>
                  <a:noFill/>
                </a:ln>
                <a:solidFill>
                  <a:prstClr val="black"/>
                </a:solidFill>
                <a:effectLst/>
                <a:uLnTx/>
                <a:uFillTx/>
                <a:latin typeface="Century Gothic" panose="020B0502020202020204" pitchFamily="34" charset="0"/>
                <a:ea typeface="+mn-ea"/>
                <a:cs typeface="Calibri" pitchFamily="34" charset="0"/>
              </a:rPr>
              <a:t>Pratiquer </a:t>
            </a:r>
            <a:r>
              <a:rPr kumimoji="0" lang="fr-FR" sz="1100" b="1" i="0" u="none" strike="noStrike" kern="1200" cap="none" spc="0" normalizeH="0" baseline="0" noProof="0">
                <a:ln>
                  <a:noFill/>
                </a:ln>
                <a:solidFill>
                  <a:prstClr val="black"/>
                </a:solidFill>
                <a:effectLst/>
                <a:uLnTx/>
                <a:uFillTx/>
                <a:latin typeface="Century Gothic" panose="020B0502020202020204" pitchFamily="34" charset="0"/>
                <a:ea typeface="+mn-ea"/>
                <a:cs typeface="Calibri" pitchFamily="34" charset="0"/>
              </a:rPr>
              <a:t>des </a:t>
            </a:r>
            <a:r>
              <a:rPr kumimoji="0" lang="fr-FR" sz="1100" b="1" i="0" u="none" strike="noStrike" kern="1200" cap="none" spc="0" normalizeH="0" baseline="0" noProof="0">
                <a:ln>
                  <a:noFill/>
                </a:ln>
                <a:solidFill>
                  <a:schemeClr val="tx1"/>
                </a:solidFill>
                <a:effectLst/>
                <a:uLnTx/>
                <a:uFillTx/>
                <a:latin typeface="Century Gothic" panose="020B0502020202020204" pitchFamily="34" charset="0"/>
                <a:ea typeface="+mn-ea"/>
                <a:cs typeface="Calibri" pitchFamily="34" charset="0"/>
              </a:rPr>
              <a:t>activités</a:t>
            </a:r>
            <a:r>
              <a:rPr kumimoji="0" lang="fr-FR" sz="1100" b="1" i="0" u="none" strike="noStrike" kern="1200" cap="none" spc="0" normalizeH="0" baseline="0" noProof="0">
                <a:ln>
                  <a:noFill/>
                </a:ln>
                <a:solidFill>
                  <a:prstClr val="black"/>
                </a:solidFill>
                <a:effectLst/>
                <a:uLnTx/>
                <a:uFillTx/>
                <a:latin typeface="Century Gothic" panose="020B0502020202020204" pitchFamily="34" charset="0"/>
                <a:ea typeface="+mn-ea"/>
                <a:cs typeface="Calibri" pitchFamily="34" charset="0"/>
              </a:rPr>
              <a:t> physiques intense </a:t>
            </a:r>
            <a:r>
              <a:rPr kumimoji="0" lang="fr-FR" sz="1100" b="0" i="0" u="none" strike="noStrike" kern="1200" cap="none" spc="0" normalizeH="0" baseline="0" noProof="0">
                <a:ln>
                  <a:noFill/>
                </a:ln>
                <a:solidFill>
                  <a:prstClr val="black"/>
                </a:solidFill>
                <a:effectLst/>
                <a:uLnTx/>
                <a:uFillTx/>
                <a:latin typeface="Century Gothic" panose="020B0502020202020204" pitchFamily="34" charset="0"/>
                <a:ea typeface="+mn-ea"/>
                <a:cs typeface="Calibri" pitchFamily="34" charset="0"/>
              </a:rPr>
              <a:t>(VTT, Kayak, kite surf)</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fr-FR" sz="1100" b="0" i="0" u="none" strike="noStrike" kern="1200" cap="none" spc="0" normalizeH="0" baseline="0" noProof="0">
                <a:ln>
                  <a:noFill/>
                </a:ln>
                <a:solidFill>
                  <a:prstClr val="black"/>
                </a:solidFill>
                <a:effectLst/>
                <a:uLnTx/>
                <a:uFillTx/>
                <a:latin typeface="Century Gothic" panose="020B0502020202020204" pitchFamily="34" charset="0"/>
                <a:ea typeface="+mn-ea"/>
                <a:cs typeface="Calibri" pitchFamily="34" charset="0"/>
              </a:rPr>
              <a:t>Apprécient des </a:t>
            </a:r>
            <a:r>
              <a:rPr kumimoji="0" lang="fr-FR" sz="1100" b="1" i="0" u="none" strike="noStrike" kern="1200" cap="none" spc="0" normalizeH="0" baseline="0" noProof="0">
                <a:ln>
                  <a:noFill/>
                </a:ln>
                <a:solidFill>
                  <a:srgbClr val="FF0000"/>
                </a:solidFill>
                <a:effectLst/>
                <a:uLnTx/>
                <a:uFillTx/>
                <a:latin typeface="Century Gothic" panose="020B0502020202020204" pitchFamily="34" charset="0"/>
                <a:ea typeface="+mn-ea"/>
                <a:cs typeface="Calibri" pitchFamily="34" charset="0"/>
              </a:rPr>
              <a:t>visites</a:t>
            </a:r>
            <a:r>
              <a:rPr kumimoji="0" lang="fr-FR" sz="1100" b="1" i="0" u="none" strike="noStrike" kern="1200" cap="none" spc="0" normalizeH="0" baseline="0" noProof="0">
                <a:ln>
                  <a:noFill/>
                </a:ln>
                <a:solidFill>
                  <a:prstClr val="black"/>
                </a:solidFill>
                <a:effectLst/>
                <a:uLnTx/>
                <a:uFillTx/>
                <a:latin typeface="Century Gothic" panose="020B0502020202020204" pitchFamily="34" charset="0"/>
                <a:ea typeface="+mn-ea"/>
                <a:cs typeface="Calibri" pitchFamily="34" charset="0"/>
              </a:rPr>
              <a:t> </a:t>
            </a:r>
            <a:r>
              <a:rPr kumimoji="0" lang="fr-FR" sz="1100" b="1" i="0" u="none" strike="noStrike" kern="1200" cap="none" spc="0" normalizeH="0" baseline="0" noProof="0">
                <a:ln>
                  <a:noFill/>
                </a:ln>
                <a:solidFill>
                  <a:srgbClr val="FF0000"/>
                </a:solidFill>
                <a:effectLst/>
                <a:uLnTx/>
                <a:uFillTx/>
                <a:latin typeface="Century Gothic" panose="020B0502020202020204" pitchFamily="34" charset="0"/>
                <a:ea typeface="+mn-ea"/>
                <a:cs typeface="Calibri" pitchFamily="34" charset="0"/>
              </a:rPr>
              <a:t>guidées</a:t>
            </a: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fr-FR" sz="1100" b="0" i="0" u="none" strike="noStrike" kern="1200" cap="none" spc="0" normalizeH="0" baseline="0" noProof="0">
              <a:ln>
                <a:noFill/>
              </a:ln>
              <a:solidFill>
                <a:prstClr val="black"/>
              </a:solidFill>
              <a:effectLst/>
              <a:uLnTx/>
              <a:uFillTx/>
              <a:latin typeface="Century Gothic" panose="020B0502020202020204" pitchFamily="34" charset="0"/>
              <a:ea typeface="+mn-ea"/>
              <a:cs typeface="Calibri" pitchFamily="34" charset="0"/>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fr-FR" sz="1100" b="0" i="0" u="none" strike="noStrike" kern="1200" cap="none" spc="0" normalizeH="0" baseline="0" noProof="0">
                <a:ln>
                  <a:noFill/>
                </a:ln>
                <a:solidFill>
                  <a:prstClr val="black"/>
                </a:solidFill>
                <a:effectLst/>
                <a:uLnTx/>
                <a:uFillTx/>
                <a:latin typeface="Century Gothic" panose="020B0502020202020204" pitchFamily="34" charset="0"/>
                <a:ea typeface="+mn-ea"/>
                <a:cs typeface="Calibri" pitchFamily="34" charset="0"/>
              </a:rPr>
              <a:t>Connaissent peu la région, intérêt pour </a:t>
            </a:r>
            <a:r>
              <a:rPr kumimoji="0" lang="fr-FR" sz="1100" b="0" i="0" u="none" strike="noStrike" kern="1200" cap="none" spc="0" normalizeH="0" baseline="0" noProof="0" err="1">
                <a:ln>
                  <a:noFill/>
                </a:ln>
                <a:solidFill>
                  <a:prstClr val="black"/>
                </a:solidFill>
                <a:effectLst/>
                <a:uLnTx/>
                <a:uFillTx/>
                <a:latin typeface="Century Gothic" panose="020B0502020202020204" pitchFamily="34" charset="0"/>
                <a:ea typeface="+mn-ea"/>
                <a:cs typeface="Calibri" pitchFamily="34" charset="0"/>
              </a:rPr>
              <a:t>HdF</a:t>
            </a:r>
            <a:r>
              <a:rPr kumimoji="0" lang="fr-FR" sz="1100" b="0" i="0" u="none" strike="noStrike" kern="1200" cap="none" spc="0" normalizeH="0" baseline="0" noProof="0">
                <a:ln>
                  <a:noFill/>
                </a:ln>
                <a:solidFill>
                  <a:prstClr val="black"/>
                </a:solidFill>
                <a:effectLst/>
                <a:uLnTx/>
                <a:uFillTx/>
                <a:latin typeface="Century Gothic" panose="020B0502020202020204" pitchFamily="34" charset="0"/>
                <a:ea typeface="+mn-ea"/>
                <a:cs typeface="Calibri" pitchFamily="34" charset="0"/>
              </a:rPr>
              <a:t> en tant que </a:t>
            </a:r>
            <a:r>
              <a:rPr kumimoji="0" lang="fr-FR" sz="1100" b="1" i="0" u="none" strike="noStrike" kern="1200" cap="none" spc="0" normalizeH="0" baseline="0" noProof="0">
                <a:ln>
                  <a:noFill/>
                </a:ln>
                <a:solidFill>
                  <a:prstClr val="black"/>
                </a:solidFill>
                <a:effectLst/>
                <a:uLnTx/>
                <a:uFillTx/>
                <a:latin typeface="Century Gothic" panose="020B0502020202020204" pitchFamily="34" charset="0"/>
                <a:ea typeface="+mn-ea"/>
                <a:cs typeface="Calibri" pitchFamily="34" charset="0"/>
              </a:rPr>
              <a:t>destination moins fréquentée</a:t>
            </a:r>
          </a:p>
        </p:txBody>
      </p:sp>
      <p:pic>
        <p:nvPicPr>
          <p:cNvPr id="12" name="Image 11">
            <a:extLst>
              <a:ext uri="{FF2B5EF4-FFF2-40B4-BE49-F238E27FC236}">
                <a16:creationId xmlns:a16="http://schemas.microsoft.com/office/drawing/2014/main" id="{F805CE24-33A5-AFD2-A0E0-3E0F83B67A3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81435" y="1533959"/>
            <a:ext cx="817580" cy="817580"/>
          </a:xfrm>
          <a:prstGeom prst="rect">
            <a:avLst/>
          </a:prstGeom>
        </p:spPr>
      </p:pic>
      <p:sp>
        <p:nvSpPr>
          <p:cNvPr id="14" name="Rectangle 13">
            <a:extLst>
              <a:ext uri="{FF2B5EF4-FFF2-40B4-BE49-F238E27FC236}">
                <a16:creationId xmlns:a16="http://schemas.microsoft.com/office/drawing/2014/main" id="{4A4DB8F0-8158-C4A8-9B0A-84C70E0B0214}"/>
              </a:ext>
            </a:extLst>
          </p:cNvPr>
          <p:cNvSpPr>
            <a:spLocks noChangeArrowheads="1"/>
          </p:cNvSpPr>
          <p:nvPr/>
        </p:nvSpPr>
        <p:spPr bwMode="auto">
          <a:xfrm>
            <a:off x="6167615" y="1320633"/>
            <a:ext cx="2829968" cy="586957"/>
          </a:xfrm>
          <a:prstGeom prst="rect">
            <a:avLst/>
          </a:prstGeom>
          <a:solidFill>
            <a:srgbClr val="ECC1A2"/>
          </a:solidFill>
          <a:ln>
            <a:noFill/>
          </a:ln>
        </p:spPr>
        <p:txBody>
          <a:bodyPr wrap="square" lIns="90000" tIns="46800" rIns="90000" bIns="4680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a:ln>
                  <a:noFill/>
                </a:ln>
                <a:solidFill>
                  <a:prstClr val="white"/>
                </a:solidFill>
                <a:effectLst/>
                <a:uLnTx/>
                <a:uFillTx/>
                <a:latin typeface="Century Gothic" panose="020B0502020202020204" pitchFamily="34" charset="0"/>
                <a:ea typeface="+mn-ea"/>
                <a:cs typeface="Calibri" pitchFamily="34" charset="0"/>
              </a:rPr>
              <a:t>LES ACTIVE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a:ln>
                  <a:noFill/>
                </a:ln>
                <a:solidFill>
                  <a:prstClr val="white"/>
                </a:solidFill>
                <a:effectLst/>
                <a:uLnTx/>
                <a:uFillTx/>
                <a:latin typeface="Century Gothic" panose="020B0502020202020204" pitchFamily="34" charset="0"/>
                <a:ea typeface="+mn-ea"/>
                <a:cs typeface="Calibri" pitchFamily="34" charset="0"/>
              </a:rPr>
              <a:t>FAMILY</a:t>
            </a:r>
          </a:p>
        </p:txBody>
      </p:sp>
      <p:sp>
        <p:nvSpPr>
          <p:cNvPr id="15" name="Rectangle : coins arrondis 14">
            <a:extLst>
              <a:ext uri="{FF2B5EF4-FFF2-40B4-BE49-F238E27FC236}">
                <a16:creationId xmlns:a16="http://schemas.microsoft.com/office/drawing/2014/main" id="{FCDEEC59-07C6-A688-4A50-2C296F2FF11E}"/>
              </a:ext>
            </a:extLst>
          </p:cNvPr>
          <p:cNvSpPr/>
          <p:nvPr/>
        </p:nvSpPr>
        <p:spPr>
          <a:xfrm>
            <a:off x="6108925" y="2244771"/>
            <a:ext cx="2915272" cy="4127593"/>
          </a:xfrm>
          <a:prstGeom prst="roundRect">
            <a:avLst/>
          </a:prstGeom>
          <a:noFill/>
          <a:ln w="19050">
            <a:solidFill>
              <a:srgbClr val="F4B183"/>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fr-FR" sz="1100" b="1" i="0" u="none" strike="noStrike" kern="1200" cap="none" spc="0" normalizeH="0" baseline="0" noProof="0">
              <a:ln>
                <a:noFill/>
              </a:ln>
              <a:solidFill>
                <a:srgbClr val="FF0000"/>
              </a:solidFill>
              <a:effectLst/>
              <a:uLnTx/>
              <a:uFillTx/>
              <a:latin typeface="Century Gothic"/>
              <a:cs typeface="Calibri"/>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fr-FR" sz="1100" b="1" i="0" u="none" strike="noStrike" kern="1200" cap="none" spc="0" normalizeH="0" baseline="0" noProof="0">
                <a:ln>
                  <a:noFill/>
                </a:ln>
                <a:solidFill>
                  <a:srgbClr val="FF0000"/>
                </a:solidFill>
                <a:effectLst/>
                <a:uLnTx/>
                <a:uFillTx/>
                <a:latin typeface="Century Gothic"/>
                <a:cs typeface="Calibri"/>
              </a:rPr>
              <a:t>Familles</a:t>
            </a:r>
            <a:r>
              <a:rPr kumimoji="0" lang="fr-FR" sz="1100" b="1" i="0" u="none" strike="noStrike" kern="1200" cap="none" spc="0" normalizeH="0" baseline="0" noProof="0">
                <a:ln>
                  <a:noFill/>
                </a:ln>
                <a:solidFill>
                  <a:schemeClr val="tx1"/>
                </a:solidFill>
                <a:effectLst/>
                <a:uLnTx/>
                <a:uFillTx/>
                <a:latin typeface="Century Gothic"/>
                <a:cs typeface="Calibri"/>
              </a:rPr>
              <a:t>, </a:t>
            </a:r>
            <a:r>
              <a:rPr kumimoji="0" lang="fr-FR" sz="1100" b="0" i="0" u="none" strike="noStrike" kern="1200" cap="none" spc="0" normalizeH="0" baseline="0" noProof="0">
                <a:ln>
                  <a:noFill/>
                </a:ln>
                <a:solidFill>
                  <a:schemeClr val="tx1"/>
                </a:solidFill>
                <a:effectLst/>
                <a:uLnTx/>
                <a:uFillTx/>
                <a:latin typeface="Century Gothic"/>
                <a:cs typeface="Calibri"/>
              </a:rPr>
              <a:t>avec des </a:t>
            </a:r>
            <a:r>
              <a:rPr kumimoji="0" lang="fr-FR" sz="1100" b="1" i="0" u="none" strike="noStrike" kern="1200" cap="none" spc="0" normalizeH="0" baseline="0" noProof="0">
                <a:ln>
                  <a:noFill/>
                </a:ln>
                <a:solidFill>
                  <a:schemeClr val="tx1"/>
                </a:solidFill>
                <a:effectLst/>
                <a:uLnTx/>
                <a:uFillTx/>
                <a:latin typeface="Century Gothic"/>
                <a:cs typeface="Calibri"/>
              </a:rPr>
              <a:t>enfants entre 3 et 15 ans</a:t>
            </a:r>
          </a:p>
          <a:p>
            <a:pPr marL="0" marR="0" lvl="0" indent="0" algn="l" defTabSz="914400" rtl="0" eaLnBrk="1" fontAlgn="auto" latinLnBrk="0" hangingPunct="1">
              <a:lnSpc>
                <a:spcPct val="100000"/>
              </a:lnSpc>
              <a:spcBef>
                <a:spcPts val="0"/>
              </a:spcBef>
              <a:spcAft>
                <a:spcPts val="800"/>
              </a:spcAft>
              <a:buClrTx/>
              <a:buSzTx/>
              <a:buFontTx/>
              <a:buNone/>
              <a:tabLst/>
              <a:defRPr/>
            </a:pPr>
            <a:r>
              <a:rPr lang="fr-FR" sz="1100">
                <a:solidFill>
                  <a:schemeClr val="tx1"/>
                </a:solidFill>
                <a:latin typeface="Century Gothic"/>
                <a:cs typeface="Calibri"/>
              </a:rPr>
              <a:t>E</a:t>
            </a:r>
            <a:r>
              <a:rPr kumimoji="0" lang="fr-FR" sz="1100" i="0" u="none" strike="noStrike" kern="1200" cap="none" spc="0" normalizeH="0" baseline="0" noProof="0" err="1">
                <a:ln>
                  <a:noFill/>
                </a:ln>
                <a:solidFill>
                  <a:schemeClr val="tx1"/>
                </a:solidFill>
                <a:effectLst/>
                <a:uLnTx/>
                <a:uFillTx/>
                <a:latin typeface="Century Gothic"/>
                <a:cs typeface="Calibri"/>
              </a:rPr>
              <a:t>ntre</a:t>
            </a:r>
            <a:r>
              <a:rPr kumimoji="0" lang="fr-FR" sz="1100" i="0" u="none" strike="noStrike" kern="1200" cap="none" spc="0" normalizeH="0" baseline="0" noProof="0">
                <a:ln>
                  <a:noFill/>
                </a:ln>
                <a:solidFill>
                  <a:schemeClr val="tx1"/>
                </a:solidFill>
                <a:effectLst/>
                <a:uLnTx/>
                <a:uFillTx/>
                <a:latin typeface="Century Gothic"/>
                <a:cs typeface="Calibri"/>
              </a:rPr>
              <a:t> 30 et 44 ans</a:t>
            </a:r>
            <a:endParaRPr lang="fr-FR" sz="1100" i="0" u="none" strike="noStrike" kern="1200" cap="none" spc="0" normalizeH="0" baseline="0" noProof="0">
              <a:ln>
                <a:noFill/>
              </a:ln>
              <a:solidFill>
                <a:schemeClr val="tx1"/>
              </a:solidFill>
              <a:effectLst/>
              <a:uLnTx/>
              <a:uFillTx/>
              <a:latin typeface="Century Gothic"/>
              <a:cs typeface="Calibri"/>
            </a:endParaRPr>
          </a:p>
          <a:p>
            <a:pPr marL="0" marR="0" lvl="0" indent="0" algn="l" defTabSz="914400" rtl="0" eaLnBrk="1" fontAlgn="auto" latinLnBrk="0" hangingPunct="1">
              <a:lnSpc>
                <a:spcPct val="100000"/>
              </a:lnSpc>
              <a:spcBef>
                <a:spcPts val="0"/>
              </a:spcBef>
              <a:buClrTx/>
              <a:buSzTx/>
              <a:buFontTx/>
              <a:buNone/>
              <a:tabLst/>
              <a:defRPr/>
            </a:pPr>
            <a:r>
              <a:rPr kumimoji="0" lang="fr-FR" sz="1100" b="0" i="0" u="none" strike="noStrike" kern="1200" cap="none" spc="0" normalizeH="0" baseline="0" noProof="0">
                <a:ln>
                  <a:noFill/>
                </a:ln>
                <a:solidFill>
                  <a:schemeClr val="tx1"/>
                </a:solidFill>
                <a:effectLst/>
                <a:uLnTx/>
                <a:uFillTx/>
                <a:latin typeface="Century Gothic"/>
                <a:cs typeface="Calibri"/>
              </a:rPr>
              <a:t>Aiment partir à </a:t>
            </a:r>
            <a:r>
              <a:rPr kumimoji="0" lang="fr-FR" sz="1100" i="0" u="none" strike="noStrike" kern="1200" cap="none" spc="0" normalizeH="0" baseline="0" noProof="0">
                <a:ln>
                  <a:noFill/>
                </a:ln>
                <a:solidFill>
                  <a:schemeClr val="tx1"/>
                </a:solidFill>
                <a:effectLst/>
                <a:uLnTx/>
                <a:uFillTx/>
                <a:latin typeface="Century Gothic"/>
                <a:cs typeface="Calibri"/>
              </a:rPr>
              <a:t>la montagne, forêt, campagne </a:t>
            </a:r>
            <a:r>
              <a:rPr kumimoji="0" lang="fr-FR" sz="1100" b="1" i="0" u="none" strike="noStrike" kern="1200" cap="none" spc="0" normalizeH="0" baseline="0" noProof="0">
                <a:ln>
                  <a:noFill/>
                </a:ln>
                <a:solidFill>
                  <a:schemeClr val="tx1"/>
                </a:solidFill>
                <a:effectLst/>
                <a:uLnTx/>
                <a:uFillTx/>
                <a:latin typeface="Century Gothic"/>
                <a:cs typeface="Calibri"/>
              </a:rPr>
              <a:t>: R</a:t>
            </a:r>
            <a:r>
              <a:rPr lang="fr-FR" sz="1100" b="1" err="1">
                <a:solidFill>
                  <a:schemeClr val="tx1"/>
                </a:solidFill>
                <a:latin typeface="Century Gothic"/>
                <a:cs typeface="Calibri"/>
              </a:rPr>
              <a:t>echerche</a:t>
            </a:r>
            <a:r>
              <a:rPr lang="fr-FR" sz="1100" b="1">
                <a:solidFill>
                  <a:schemeClr val="tx1"/>
                </a:solidFill>
                <a:latin typeface="Century Gothic"/>
                <a:cs typeface="Calibri"/>
              </a:rPr>
              <a:t> de nature</a:t>
            </a:r>
          </a:p>
          <a:p>
            <a:pPr marL="0" marR="0" lvl="0" indent="0" algn="l" defTabSz="914400" rtl="0" eaLnBrk="1" fontAlgn="auto" latinLnBrk="0" hangingPunct="1">
              <a:lnSpc>
                <a:spcPct val="100000"/>
              </a:lnSpc>
              <a:spcBef>
                <a:spcPts val="0"/>
              </a:spcBef>
              <a:buClrTx/>
              <a:buSzTx/>
              <a:buFontTx/>
              <a:buNone/>
              <a:tabLst/>
              <a:defRPr/>
            </a:pPr>
            <a:r>
              <a:rPr lang="fr-FR" sz="1100" b="1">
                <a:solidFill>
                  <a:schemeClr val="tx1"/>
                </a:solidFill>
                <a:latin typeface="Century Gothic"/>
                <a:cs typeface="Calibri"/>
              </a:rPr>
              <a:t> </a:t>
            </a:r>
            <a:endParaRPr lang="fr-FR" sz="1100" b="1" i="0" u="none" strike="noStrike" kern="1200" cap="none" spc="0" normalizeH="0" baseline="0" noProof="0">
              <a:ln>
                <a:noFill/>
              </a:ln>
              <a:solidFill>
                <a:schemeClr val="tx1"/>
              </a:solidFill>
              <a:effectLst/>
              <a:uLnTx/>
              <a:uFillTx/>
              <a:latin typeface="Century Gothic"/>
              <a:cs typeface="Calibri"/>
            </a:endParaRP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fr-FR" sz="1100" b="1" i="0" u="none" strike="noStrike" kern="1200" cap="none" spc="0" normalizeH="0" baseline="0" noProof="0">
                <a:ln>
                  <a:noFill/>
                </a:ln>
                <a:solidFill>
                  <a:schemeClr val="tx1"/>
                </a:solidFill>
                <a:effectLst/>
                <a:uLnTx/>
                <a:uFillTx/>
                <a:latin typeface="Century Gothic"/>
                <a:cs typeface="Calibri"/>
              </a:rPr>
              <a:t>Se divertir et s’amuser: </a:t>
            </a:r>
            <a:r>
              <a:rPr kumimoji="0" lang="fr-FR" sz="1100" b="0" i="0" u="none" strike="noStrike" kern="1200" cap="none" spc="0" normalizeH="0" baseline="0" noProof="0">
                <a:ln>
                  <a:noFill/>
                </a:ln>
                <a:solidFill>
                  <a:schemeClr val="tx1"/>
                </a:solidFill>
                <a:effectLst/>
                <a:uLnTx/>
                <a:uFillTx/>
                <a:latin typeface="Century Gothic"/>
                <a:cs typeface="Calibri"/>
              </a:rPr>
              <a:t>Parcs d’attractions, lieux </a:t>
            </a:r>
            <a:r>
              <a:rPr lang="fr-FR" sz="1100">
                <a:solidFill>
                  <a:schemeClr val="tx1"/>
                </a:solidFill>
                <a:latin typeface="Century Gothic"/>
                <a:cs typeface="Calibri"/>
              </a:rPr>
              <a:t>festifs</a:t>
            </a:r>
            <a:endParaRPr lang="fr-FR" sz="1100" b="0" i="0" u="none" strike="noStrike" kern="1200" cap="none" spc="0" normalizeH="0" baseline="0" noProof="0">
              <a:ln>
                <a:noFill/>
              </a:ln>
              <a:solidFill>
                <a:schemeClr val="tx1"/>
              </a:solidFill>
              <a:effectLst/>
              <a:uLnTx/>
              <a:uFillTx/>
              <a:latin typeface="Century Gothic" panose="020B0502020202020204" pitchFamily="34" charset="0"/>
              <a:cs typeface="Calibri" pitchFamily="34" charset="0"/>
            </a:endParaRP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fr-FR" sz="1100" b="1" i="0" u="none" strike="noStrike" kern="1200" cap="none" spc="0" normalizeH="0" baseline="0" noProof="0">
                <a:ln>
                  <a:noFill/>
                </a:ln>
                <a:solidFill>
                  <a:schemeClr val="tx1"/>
                </a:solidFill>
                <a:effectLst/>
                <a:uLnTx/>
                <a:uFillTx/>
                <a:latin typeface="Century Gothic"/>
                <a:cs typeface="Calibri"/>
              </a:rPr>
              <a:t>Activité sportive intense </a:t>
            </a:r>
            <a:r>
              <a:rPr kumimoji="0" lang="fr-FR" sz="1100" b="0" i="0" u="none" strike="noStrike" kern="1200" cap="none" spc="0" normalizeH="0" baseline="0" noProof="0">
                <a:ln>
                  <a:noFill/>
                </a:ln>
                <a:solidFill>
                  <a:schemeClr val="tx1"/>
                </a:solidFill>
                <a:effectLst/>
                <a:uLnTx/>
                <a:uFillTx/>
                <a:latin typeface="Century Gothic"/>
                <a:cs typeface="Calibri"/>
              </a:rPr>
              <a:t>(VTT, kayak, kite surf) </a:t>
            </a:r>
            <a:endParaRPr lang="fr-FR" sz="1100">
              <a:solidFill>
                <a:schemeClr val="tx1"/>
              </a:solidFill>
              <a:latin typeface="Century Gothic"/>
              <a:cs typeface="Calibri"/>
            </a:endParaRP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fr-FR" sz="1100" b="1">
                <a:solidFill>
                  <a:schemeClr val="tx1"/>
                </a:solidFill>
                <a:latin typeface="Century Gothic"/>
                <a:cs typeface="Calibri"/>
              </a:rPr>
              <a:t>A</a:t>
            </a:r>
            <a:r>
              <a:rPr kumimoji="0" lang="fr-FR" sz="1100" b="1" i="0" u="none" strike="noStrike" kern="1200" cap="none" spc="0" normalizeH="0" baseline="0" noProof="0" err="1">
                <a:ln>
                  <a:noFill/>
                </a:ln>
                <a:solidFill>
                  <a:schemeClr val="tx1"/>
                </a:solidFill>
                <a:effectLst/>
                <a:uLnTx/>
                <a:uFillTx/>
                <a:latin typeface="Century Gothic"/>
                <a:cs typeface="Calibri"/>
              </a:rPr>
              <a:t>ctivités</a:t>
            </a:r>
            <a:r>
              <a:rPr kumimoji="0" lang="fr-FR" sz="1100" b="1" i="0" u="none" strike="noStrike" kern="1200" cap="none" spc="0" normalizeH="0" baseline="0" noProof="0">
                <a:ln>
                  <a:noFill/>
                </a:ln>
                <a:solidFill>
                  <a:schemeClr val="tx1"/>
                </a:solidFill>
                <a:effectLst/>
                <a:uLnTx/>
                <a:uFillTx/>
                <a:latin typeface="Century Gothic"/>
                <a:cs typeface="Calibri"/>
              </a:rPr>
              <a:t> de </a:t>
            </a:r>
            <a:r>
              <a:rPr kumimoji="0" lang="fr-FR" sz="1100" b="1" i="0" u="none" strike="noStrike" kern="1200" cap="none" spc="0" normalizeH="0" baseline="0" noProof="0">
                <a:ln>
                  <a:noFill/>
                </a:ln>
                <a:solidFill>
                  <a:srgbClr val="FF0000"/>
                </a:solidFill>
                <a:effectLst/>
                <a:uLnTx/>
                <a:uFillTx/>
                <a:latin typeface="Century Gothic"/>
                <a:cs typeface="Calibri"/>
              </a:rPr>
              <a:t>bien-être</a:t>
            </a:r>
            <a:r>
              <a:rPr kumimoji="0" lang="fr-FR" sz="1100" b="1" i="0" u="none" strike="noStrike" kern="1200" cap="none" spc="0" normalizeH="0" baseline="0" noProof="0">
                <a:ln>
                  <a:noFill/>
                </a:ln>
                <a:solidFill>
                  <a:schemeClr val="tx1"/>
                </a:solidFill>
                <a:effectLst/>
                <a:uLnTx/>
                <a:uFillTx/>
                <a:latin typeface="Century Gothic"/>
                <a:cs typeface="Calibri"/>
              </a:rPr>
              <a:t> </a:t>
            </a:r>
            <a:r>
              <a:rPr kumimoji="0" lang="fr-FR" sz="1100" b="0" i="0" u="none" strike="noStrike" kern="1200" cap="none" spc="0" normalizeH="0" baseline="0" noProof="0">
                <a:ln>
                  <a:noFill/>
                </a:ln>
                <a:solidFill>
                  <a:schemeClr val="tx1"/>
                </a:solidFill>
                <a:effectLst/>
                <a:uLnTx/>
                <a:uFillTx/>
                <a:latin typeface="Century Gothic"/>
                <a:cs typeface="Calibri"/>
              </a:rPr>
              <a:t>(méditation, yoga)</a:t>
            </a:r>
          </a:p>
          <a:p>
            <a:pPr marL="171450" marR="0" lvl="0" indent="-171450" algn="l" defTabSz="914400" rtl="0" eaLnBrk="1" fontAlgn="auto" latinLnBrk="0" hangingPunct="1">
              <a:lnSpc>
                <a:spcPct val="100000"/>
              </a:lnSpc>
              <a:spcBef>
                <a:spcPts val="0"/>
              </a:spcBef>
              <a:buClrTx/>
              <a:buSzTx/>
              <a:buFont typeface="Arial" panose="020B0604020202020204" pitchFamily="34" charset="0"/>
              <a:buChar char="•"/>
              <a:tabLst/>
              <a:defRPr/>
            </a:pPr>
            <a:endParaRPr lang="fr-FR" sz="1100" b="0" i="0" u="none" strike="noStrike" kern="1200" cap="none" spc="0" normalizeH="0" baseline="0" noProof="0">
              <a:ln>
                <a:noFill/>
              </a:ln>
              <a:solidFill>
                <a:schemeClr val="tx1"/>
              </a:solidFill>
              <a:effectLst/>
              <a:uLnTx/>
              <a:uFillTx/>
              <a:latin typeface="Century Gothic"/>
              <a:cs typeface="Calibri"/>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fr-FR" sz="1100" b="0" i="0" u="none" strike="noStrike" kern="1200" cap="none" spc="0" normalizeH="0" baseline="0" noProof="0">
                <a:ln>
                  <a:noFill/>
                </a:ln>
                <a:solidFill>
                  <a:schemeClr val="tx1"/>
                </a:solidFill>
                <a:effectLst/>
                <a:uLnTx/>
                <a:uFillTx/>
                <a:latin typeface="Century Gothic"/>
                <a:cs typeface="Calibri"/>
              </a:rPr>
              <a:t>Partent d’avantage </a:t>
            </a:r>
            <a:r>
              <a:rPr kumimoji="0" lang="fr-FR" sz="1100" b="1" i="0" u="none" strike="noStrike" kern="1200" cap="none" spc="0" normalizeH="0" baseline="0" noProof="0">
                <a:ln>
                  <a:noFill/>
                </a:ln>
                <a:solidFill>
                  <a:srgbClr val="FF0000"/>
                </a:solidFill>
                <a:effectLst/>
                <a:uLnTx/>
                <a:uFillTx/>
                <a:latin typeface="Century Gothic"/>
                <a:cs typeface="Calibri"/>
              </a:rPr>
              <a:t>en groupe </a:t>
            </a:r>
            <a:r>
              <a:rPr kumimoji="0" lang="fr-FR" sz="1100" b="0" i="0" u="none" strike="noStrike" kern="1200" cap="none" spc="0" normalizeH="0" baseline="0" noProof="0">
                <a:ln>
                  <a:noFill/>
                </a:ln>
                <a:solidFill>
                  <a:schemeClr val="tx1"/>
                </a:solidFill>
                <a:effectLst/>
                <a:uLnTx/>
                <a:uFillTx/>
                <a:latin typeface="Century Gothic"/>
                <a:cs typeface="Calibri"/>
              </a:rPr>
              <a:t>(association sportive, culturelle, religieuse)</a:t>
            </a:r>
            <a:endParaRPr lang="fr-FR" sz="1100" b="0" i="0" u="none" strike="noStrike" kern="1200" cap="none" spc="0" normalizeH="0" baseline="0" noProof="0">
              <a:ln>
                <a:noFill/>
              </a:ln>
              <a:solidFill>
                <a:schemeClr val="tx1"/>
              </a:solidFill>
              <a:effectLst/>
              <a:uLnTx/>
              <a:uFillTx/>
              <a:latin typeface="Century Gothic"/>
              <a:cs typeface="Calibri"/>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fr-FR" sz="1100" b="0" i="0" u="none" strike="noStrike" kern="1200" cap="none" spc="0" normalizeH="0" baseline="0" noProof="0">
                <a:ln>
                  <a:noFill/>
                </a:ln>
                <a:solidFill>
                  <a:schemeClr val="tx1"/>
                </a:solidFill>
                <a:effectLst/>
                <a:uLnTx/>
                <a:uFillTx/>
                <a:latin typeface="Century Gothic"/>
                <a:cs typeface="Calibri"/>
              </a:rPr>
              <a:t>Connaissance plus solide des </a:t>
            </a:r>
            <a:r>
              <a:rPr kumimoji="0" lang="fr-FR" sz="1100" b="0" i="0" u="none" strike="noStrike" kern="1200" cap="none" spc="0" normalizeH="0" baseline="0" noProof="0" err="1">
                <a:ln>
                  <a:noFill/>
                </a:ln>
                <a:solidFill>
                  <a:schemeClr val="tx1"/>
                </a:solidFill>
                <a:effectLst/>
                <a:uLnTx/>
                <a:uFillTx/>
                <a:latin typeface="Century Gothic"/>
                <a:cs typeface="Calibri"/>
              </a:rPr>
              <a:t>HdF</a:t>
            </a:r>
            <a:endParaRPr kumimoji="0" lang="fr-FR" sz="1100" b="0" i="0" u="none" strike="noStrike" kern="1200" cap="none" spc="0" normalizeH="0" baseline="0" noProof="0">
              <a:ln>
                <a:noFill/>
              </a:ln>
              <a:solidFill>
                <a:schemeClr val="tx1"/>
              </a:solidFill>
              <a:effectLst/>
              <a:uLnTx/>
              <a:uFillTx/>
              <a:latin typeface="Century Gothic"/>
              <a:cs typeface="Calibri"/>
            </a:endParaRPr>
          </a:p>
        </p:txBody>
      </p:sp>
      <p:sp>
        <p:nvSpPr>
          <p:cNvPr id="20" name="Rectangle : coins arrondis 19">
            <a:extLst>
              <a:ext uri="{FF2B5EF4-FFF2-40B4-BE49-F238E27FC236}">
                <a16:creationId xmlns:a16="http://schemas.microsoft.com/office/drawing/2014/main" id="{2822FDDF-B81C-B4E3-0BBC-54064D4ACA64}"/>
              </a:ext>
            </a:extLst>
          </p:cNvPr>
          <p:cNvSpPr/>
          <p:nvPr/>
        </p:nvSpPr>
        <p:spPr>
          <a:xfrm>
            <a:off x="9153042" y="2244771"/>
            <a:ext cx="2957031" cy="4165785"/>
          </a:xfrm>
          <a:prstGeom prst="roundRect">
            <a:avLst/>
          </a:prstGeom>
          <a:noFill/>
          <a:ln w="19050">
            <a:solidFill>
              <a:srgbClr val="A4D8DC"/>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fr-FR" sz="1100" b="0" i="0" u="none" strike="noStrike" kern="1200" cap="none" spc="0" normalizeH="0" baseline="0" noProof="0">
              <a:ln>
                <a:noFill/>
              </a:ln>
              <a:solidFill>
                <a:prstClr val="black"/>
              </a:solidFill>
              <a:effectLst/>
              <a:uLnTx/>
              <a:uFillTx/>
              <a:latin typeface="Century Gothic" panose="020B0502020202020204" pitchFamily="34" charset="0"/>
              <a:ea typeface="+mn-ea"/>
              <a:cs typeface="Calibri" pitchFamily="34" charset="0"/>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fr-FR" sz="1100" b="0" i="0" u="none" strike="noStrike" kern="1200" cap="none" spc="0" normalizeH="0" baseline="0" noProof="0">
                <a:ln>
                  <a:noFill/>
                </a:ln>
                <a:solidFill>
                  <a:prstClr val="black"/>
                </a:solidFill>
                <a:effectLst/>
                <a:uLnTx/>
                <a:uFillTx/>
                <a:latin typeface="Century Gothic" panose="020B0502020202020204" pitchFamily="34" charset="0"/>
                <a:ea typeface="+mn-ea"/>
                <a:cs typeface="Calibri" pitchFamily="34" charset="0"/>
              </a:rPr>
              <a:t>Plutôt </a:t>
            </a:r>
            <a:r>
              <a:rPr kumimoji="0" lang="fr-FR" sz="1100" b="1" i="0" u="none" strike="noStrike" kern="1200" cap="none" spc="0" normalizeH="0" baseline="0" noProof="0">
                <a:ln>
                  <a:noFill/>
                </a:ln>
                <a:solidFill>
                  <a:prstClr val="black"/>
                </a:solidFill>
                <a:effectLst/>
                <a:uLnTx/>
                <a:uFillTx/>
                <a:latin typeface="Century Gothic" panose="020B0502020202020204" pitchFamily="34" charset="0"/>
                <a:ea typeface="+mn-ea"/>
                <a:cs typeface="Calibri" pitchFamily="34" charset="0"/>
              </a:rPr>
              <a:t>des </a:t>
            </a:r>
            <a:r>
              <a:rPr kumimoji="0" lang="fr-FR" sz="1100" b="1" i="0" u="none" strike="noStrike" kern="1200" cap="none" spc="0" normalizeH="0" baseline="0" noProof="0">
                <a:ln>
                  <a:noFill/>
                </a:ln>
                <a:solidFill>
                  <a:srgbClr val="FF0000"/>
                </a:solidFill>
                <a:effectLst/>
                <a:uLnTx/>
                <a:uFillTx/>
                <a:latin typeface="Century Gothic" panose="020B0502020202020204" pitchFamily="34" charset="0"/>
                <a:ea typeface="+mn-ea"/>
                <a:cs typeface="Calibri" pitchFamily="34" charset="0"/>
              </a:rPr>
              <a:t>couples matures</a:t>
            </a:r>
            <a:r>
              <a:rPr kumimoji="0" lang="fr-FR" sz="1100" b="1" i="0" u="none" strike="noStrike" kern="1200" cap="none" spc="0" normalizeH="0" baseline="0" noProof="0">
                <a:ln>
                  <a:noFill/>
                </a:ln>
                <a:solidFill>
                  <a:prstClr val="black"/>
                </a:solidFill>
                <a:effectLst/>
                <a:uLnTx/>
                <a:uFillTx/>
                <a:latin typeface="Century Gothic" panose="020B0502020202020204" pitchFamily="34" charset="0"/>
                <a:ea typeface="+mn-ea"/>
                <a:cs typeface="Calibri" pitchFamily="34" charset="0"/>
              </a:rPr>
              <a:t>, sans enfant à charge</a:t>
            </a: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fr-FR" sz="1100" b="1" i="0" u="none" strike="noStrike" kern="1200" cap="none" spc="0" normalizeH="0" baseline="0" noProof="0">
                <a:ln>
                  <a:noFill/>
                </a:ln>
                <a:solidFill>
                  <a:prstClr val="black"/>
                </a:solidFill>
                <a:effectLst/>
                <a:uLnTx/>
                <a:uFillTx/>
                <a:latin typeface="Century Gothic" panose="020B0502020202020204" pitchFamily="34" charset="0"/>
                <a:ea typeface="+mn-ea"/>
                <a:cs typeface="Calibri" pitchFamily="34" charset="0"/>
              </a:rPr>
              <a:t>60 ans et + / retraités</a:t>
            </a: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fr-FR" sz="1100" b="0" i="0" u="none" strike="noStrike" kern="1200" cap="none" spc="0" normalizeH="0" baseline="0" noProof="0">
                <a:ln>
                  <a:noFill/>
                </a:ln>
                <a:solidFill>
                  <a:prstClr val="black"/>
                </a:solidFill>
                <a:effectLst/>
                <a:uLnTx/>
                <a:uFillTx/>
                <a:latin typeface="Century Gothic" panose="020B0502020202020204" pitchFamily="34" charset="0"/>
                <a:ea typeface="+mn-ea"/>
                <a:cs typeface="Calibri" pitchFamily="34" charset="0"/>
              </a:rPr>
              <a:t>Adeptes de </a:t>
            </a:r>
            <a:r>
              <a:rPr kumimoji="0" lang="fr-FR" sz="1100" b="1" i="0" u="none" strike="noStrike" kern="1200" cap="none" spc="0" normalizeH="0" baseline="0" noProof="0">
                <a:ln>
                  <a:noFill/>
                </a:ln>
                <a:solidFill>
                  <a:prstClr val="black"/>
                </a:solidFill>
                <a:effectLst/>
                <a:uLnTx/>
                <a:uFillTx/>
                <a:latin typeface="Century Gothic" panose="020B0502020202020204" pitchFamily="34" charset="0"/>
                <a:ea typeface="+mn-ea"/>
                <a:cs typeface="Calibri" pitchFamily="34" charset="0"/>
              </a:rPr>
              <a:t>la </a:t>
            </a:r>
            <a:r>
              <a:rPr kumimoji="0" lang="fr-FR" sz="1100" b="1" i="0" u="none" strike="noStrike" kern="1200" cap="none" spc="0" normalizeH="0" baseline="0" noProof="0">
                <a:ln>
                  <a:noFill/>
                </a:ln>
                <a:solidFill>
                  <a:schemeClr val="tx1"/>
                </a:solidFill>
                <a:effectLst/>
                <a:uLnTx/>
                <a:uFillTx/>
                <a:latin typeface="Century Gothic" panose="020B0502020202020204" pitchFamily="34" charset="0"/>
                <a:ea typeface="+mn-ea"/>
                <a:cs typeface="Calibri" pitchFamily="34" charset="0"/>
              </a:rPr>
              <a:t>découverte et de l’exploration, </a:t>
            </a:r>
            <a:r>
              <a:rPr kumimoji="0" lang="fr-FR" sz="1100" b="0" i="0" u="none" strike="noStrike" kern="1200" cap="none" spc="0" normalizeH="0" baseline="0" noProof="0">
                <a:ln>
                  <a:noFill/>
                </a:ln>
                <a:solidFill>
                  <a:schemeClr val="tx1"/>
                </a:solidFill>
                <a:effectLst/>
                <a:uLnTx/>
                <a:uFillTx/>
                <a:latin typeface="Century Gothic" panose="020B0502020202020204" pitchFamily="34" charset="0"/>
                <a:ea typeface="+mn-ea"/>
                <a:cs typeface="Calibri" pitchFamily="34" charset="0"/>
              </a:rPr>
              <a:t>varier </a:t>
            </a:r>
            <a:r>
              <a:rPr kumimoji="0" lang="fr-FR" sz="1100" b="0" i="0" u="none" strike="noStrike" kern="1200" cap="none" spc="0" normalizeH="0" baseline="0" noProof="0">
                <a:ln>
                  <a:noFill/>
                </a:ln>
                <a:solidFill>
                  <a:prstClr val="black"/>
                </a:solidFill>
                <a:effectLst/>
                <a:uLnTx/>
                <a:uFillTx/>
                <a:latin typeface="Century Gothic" panose="020B0502020202020204" pitchFamily="34" charset="0"/>
                <a:ea typeface="+mn-ea"/>
                <a:cs typeface="Calibri" pitchFamily="34" charset="0"/>
              </a:rPr>
              <a:t>les activités</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fr-FR" sz="1100" b="0" i="0" u="none" strike="noStrike" kern="1200" cap="none" spc="0" normalizeH="0" baseline="0" noProof="0">
                <a:ln>
                  <a:noFill/>
                </a:ln>
                <a:solidFill>
                  <a:prstClr val="black"/>
                </a:solidFill>
                <a:effectLst/>
                <a:uLnTx/>
                <a:uFillTx/>
                <a:latin typeface="Century Gothic" panose="020B0502020202020204" pitchFamily="34" charset="0"/>
                <a:ea typeface="+mn-ea"/>
                <a:cs typeface="Calibri" pitchFamily="34" charset="0"/>
              </a:rPr>
              <a:t>Profiter de </a:t>
            </a:r>
            <a:r>
              <a:rPr kumimoji="0" lang="fr-FR" sz="1100" b="1" i="0" u="none" strike="noStrike" kern="1200" cap="none" spc="0" normalizeH="0" baseline="0" noProof="0">
                <a:ln>
                  <a:noFill/>
                </a:ln>
                <a:solidFill>
                  <a:prstClr val="black"/>
                </a:solidFill>
                <a:effectLst/>
                <a:uLnTx/>
                <a:uFillTx/>
                <a:latin typeface="Century Gothic" panose="020B0502020202020204" pitchFamily="34" charset="0"/>
                <a:ea typeface="+mn-ea"/>
                <a:cs typeface="Calibri" pitchFamily="34" charset="0"/>
              </a:rPr>
              <a:t>la </a:t>
            </a:r>
            <a:r>
              <a:rPr kumimoji="0" lang="fr-FR" sz="1100" b="1" i="0" u="none" strike="noStrike" kern="1200" cap="none" spc="0" normalizeH="0" baseline="0" noProof="0">
                <a:ln>
                  <a:noFill/>
                </a:ln>
                <a:solidFill>
                  <a:srgbClr val="FF0000"/>
                </a:solidFill>
                <a:effectLst/>
                <a:uLnTx/>
                <a:uFillTx/>
                <a:latin typeface="Century Gothic" panose="020B0502020202020204" pitchFamily="34" charset="0"/>
                <a:ea typeface="+mn-ea"/>
                <a:cs typeface="Calibri" pitchFamily="34" charset="0"/>
              </a:rPr>
              <a:t>gastronomie</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fr-FR" sz="1100" b="1" i="0" u="none" strike="noStrike" kern="1200" cap="none" spc="0" normalizeH="0" baseline="0" noProof="0">
                <a:ln>
                  <a:noFill/>
                </a:ln>
                <a:solidFill>
                  <a:prstClr val="black"/>
                </a:solidFill>
                <a:effectLst/>
                <a:uLnTx/>
                <a:uFillTx/>
                <a:latin typeface="Century Gothic" panose="020B0502020202020204" pitchFamily="34" charset="0"/>
                <a:ea typeface="+mn-ea"/>
                <a:cs typeface="Calibri" pitchFamily="34" charset="0"/>
              </a:rPr>
              <a:t>Prendre soin </a:t>
            </a:r>
            <a:r>
              <a:rPr kumimoji="0" lang="fr-FR" sz="1100" b="0" i="0" u="none" strike="noStrike" kern="1200" cap="none" spc="0" normalizeH="0" baseline="0" noProof="0">
                <a:ln>
                  <a:noFill/>
                </a:ln>
                <a:solidFill>
                  <a:prstClr val="black"/>
                </a:solidFill>
                <a:effectLst/>
                <a:uLnTx/>
                <a:uFillTx/>
                <a:latin typeface="Century Gothic" panose="020B0502020202020204" pitchFamily="34" charset="0"/>
                <a:ea typeface="+mn-ea"/>
                <a:cs typeface="Calibri" pitchFamily="34" charset="0"/>
              </a:rPr>
              <a:t>du corps, de l’esprit</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fr-FR" sz="1100" b="1" i="0" u="none" strike="noStrike" kern="1200" cap="none" spc="0" normalizeH="0" baseline="0" noProof="0" err="1">
                <a:ln>
                  <a:noFill/>
                </a:ln>
                <a:solidFill>
                  <a:srgbClr val="FF0000"/>
                </a:solidFill>
                <a:effectLst/>
                <a:uLnTx/>
                <a:uFillTx/>
                <a:latin typeface="Century Gothic" panose="020B0502020202020204" pitchFamily="34" charset="0"/>
                <a:ea typeface="+mn-ea"/>
                <a:cs typeface="Calibri" pitchFamily="34" charset="0"/>
              </a:rPr>
              <a:t>Citytrip</a:t>
            </a:r>
            <a:r>
              <a:rPr kumimoji="0" lang="fr-FR" sz="1100" b="1" i="0" u="none" strike="noStrike" kern="1200" cap="none" spc="0" normalizeH="0" baseline="0" noProof="0">
                <a:ln>
                  <a:noFill/>
                </a:ln>
                <a:solidFill>
                  <a:prstClr val="black"/>
                </a:solidFill>
                <a:effectLst/>
                <a:uLnTx/>
                <a:uFillTx/>
                <a:latin typeface="Century Gothic" panose="020B0502020202020204" pitchFamily="34" charset="0"/>
                <a:ea typeface="+mn-ea"/>
                <a:cs typeface="Calibri" pitchFamily="34" charset="0"/>
              </a:rPr>
              <a:t> : </a:t>
            </a:r>
            <a:r>
              <a:rPr kumimoji="0" lang="fr-FR" sz="1100" b="0" i="0" u="none" strike="noStrike" kern="1200" cap="none" spc="0" normalizeH="0" baseline="0" noProof="0">
                <a:ln>
                  <a:noFill/>
                </a:ln>
                <a:solidFill>
                  <a:prstClr val="black"/>
                </a:solidFill>
                <a:effectLst/>
                <a:uLnTx/>
                <a:uFillTx/>
                <a:latin typeface="Century Gothic" panose="020B0502020202020204" pitchFamily="34" charset="0"/>
                <a:ea typeface="+mn-ea"/>
                <a:cs typeface="Calibri" pitchFamily="34" charset="0"/>
              </a:rPr>
              <a:t>découvrir une ville</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fr-FR" sz="1100" b="1" i="0" u="none" strike="noStrike" kern="1200" cap="none" spc="0" normalizeH="0" baseline="0" noProof="0">
                <a:ln>
                  <a:noFill/>
                </a:ln>
                <a:solidFill>
                  <a:prstClr val="black"/>
                </a:solidFill>
                <a:effectLst/>
                <a:uLnTx/>
                <a:uFillTx/>
                <a:latin typeface="Century Gothic" panose="020B0502020202020204" pitchFamily="34" charset="0"/>
                <a:ea typeface="+mn-ea"/>
                <a:cs typeface="Calibri" pitchFamily="34" charset="0"/>
              </a:rPr>
              <a:t>S’immerger dans la nature, visiter parcs/jardins</a:t>
            </a:r>
          </a:p>
          <a:p>
            <a:pPr marL="171450" indent="-171450">
              <a:spcAft>
                <a:spcPts val="600"/>
              </a:spcAft>
              <a:buFont typeface="Arial" panose="020B0604020202020204" pitchFamily="34" charset="0"/>
              <a:buChar char="•"/>
              <a:defRPr/>
            </a:pPr>
            <a:r>
              <a:rPr kumimoji="0" lang="fr-FR" sz="1100" b="1" i="0" u="none" strike="noStrike" kern="1200" cap="none" spc="0" normalizeH="0" baseline="0" noProof="0">
                <a:ln>
                  <a:noFill/>
                </a:ln>
                <a:solidFill>
                  <a:srgbClr val="FF0000"/>
                </a:solidFill>
                <a:effectLst/>
                <a:uLnTx/>
                <a:uFillTx/>
                <a:latin typeface="Century Gothic" panose="020B0502020202020204" pitchFamily="34" charset="0"/>
                <a:ea typeface="+mn-ea"/>
                <a:cs typeface="Calibri" pitchFamily="34" charset="0"/>
              </a:rPr>
              <a:t>Très autonome</a:t>
            </a: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fr-FR" sz="1100" b="0" i="0" u="none" strike="noStrike" kern="1200" cap="none" spc="0" normalizeH="0" baseline="0" noProof="0">
                <a:ln>
                  <a:noFill/>
                </a:ln>
                <a:solidFill>
                  <a:prstClr val="black"/>
                </a:solidFill>
                <a:effectLst/>
                <a:uLnTx/>
                <a:uFillTx/>
                <a:latin typeface="Century Gothic" panose="020B0502020202020204" pitchFamily="34" charset="0"/>
                <a:ea typeface="+mn-ea"/>
                <a:cs typeface="Calibri" pitchFamily="34" charset="0"/>
              </a:rPr>
              <a:t>Partent</a:t>
            </a:r>
            <a:r>
              <a:rPr kumimoji="0" lang="fr-FR" sz="1100" b="1" i="0" u="none" strike="noStrike" kern="1200" cap="none" spc="0" normalizeH="0" baseline="0" noProof="0">
                <a:ln>
                  <a:noFill/>
                </a:ln>
                <a:solidFill>
                  <a:prstClr val="black"/>
                </a:solidFill>
                <a:effectLst/>
                <a:uLnTx/>
                <a:uFillTx/>
                <a:latin typeface="Century Gothic" panose="020B0502020202020204" pitchFamily="34" charset="0"/>
                <a:ea typeface="+mn-ea"/>
                <a:cs typeface="Calibri" pitchFamily="34" charset="0"/>
              </a:rPr>
              <a:t> en Allemagne </a:t>
            </a:r>
            <a:r>
              <a:rPr kumimoji="0" lang="fr-FR" sz="1100" b="0" i="0" u="none" strike="noStrike" kern="1200" cap="none" spc="0" normalizeH="0" baseline="0" noProof="0">
                <a:ln>
                  <a:noFill/>
                </a:ln>
                <a:solidFill>
                  <a:prstClr val="black"/>
                </a:solidFill>
                <a:effectLst/>
                <a:uLnTx/>
                <a:uFillTx/>
                <a:latin typeface="Century Gothic" panose="020B0502020202020204" pitchFamily="34" charset="0"/>
                <a:ea typeface="+mn-ea"/>
                <a:cs typeface="Calibri" pitchFamily="34" charset="0"/>
              </a:rPr>
              <a:t>ou</a:t>
            </a:r>
            <a:r>
              <a:rPr kumimoji="0" lang="fr-FR" sz="1100" b="1" i="0" u="none" strike="noStrike" kern="1200" cap="none" spc="0" normalizeH="0" baseline="0" noProof="0">
                <a:ln>
                  <a:noFill/>
                </a:ln>
                <a:solidFill>
                  <a:prstClr val="black"/>
                </a:solidFill>
                <a:effectLst/>
                <a:uLnTx/>
                <a:uFillTx/>
                <a:latin typeface="Century Gothic" panose="020B0502020202020204" pitchFamily="34" charset="0"/>
                <a:ea typeface="+mn-ea"/>
                <a:cs typeface="Calibri" pitchFamily="34" charset="0"/>
              </a:rPr>
              <a:t> pays de proximité</a:t>
            </a: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fr-FR" sz="1100" b="0" i="0" u="none" strike="noStrike" kern="1200" cap="none" spc="0" normalizeH="0" baseline="0" noProof="0">
                <a:ln>
                  <a:noFill/>
                </a:ln>
                <a:solidFill>
                  <a:prstClr val="black"/>
                </a:solidFill>
                <a:effectLst/>
                <a:uLnTx/>
                <a:uFillTx/>
                <a:latin typeface="Century Gothic" panose="020B0502020202020204" pitchFamily="34" charset="0"/>
                <a:ea typeface="+mn-ea"/>
                <a:cs typeface="Calibri" pitchFamily="34" charset="0"/>
              </a:rPr>
              <a:t>Connaissent très peu/pas du tout la région</a:t>
            </a:r>
          </a:p>
        </p:txBody>
      </p:sp>
      <p:sp>
        <p:nvSpPr>
          <p:cNvPr id="21" name="Rectangle 20">
            <a:extLst>
              <a:ext uri="{FF2B5EF4-FFF2-40B4-BE49-F238E27FC236}">
                <a16:creationId xmlns:a16="http://schemas.microsoft.com/office/drawing/2014/main" id="{5B32132E-3E9D-175A-B001-1D51D4439C37}"/>
              </a:ext>
            </a:extLst>
          </p:cNvPr>
          <p:cNvSpPr>
            <a:spLocks noChangeArrowheads="1"/>
          </p:cNvSpPr>
          <p:nvPr/>
        </p:nvSpPr>
        <p:spPr bwMode="auto">
          <a:xfrm>
            <a:off x="9110264" y="1320632"/>
            <a:ext cx="2957030" cy="586957"/>
          </a:xfrm>
          <a:prstGeom prst="rect">
            <a:avLst/>
          </a:prstGeom>
          <a:solidFill>
            <a:srgbClr val="A4D8DC"/>
          </a:solidFill>
          <a:ln>
            <a:solidFill>
              <a:srgbClr val="A4D8DC"/>
            </a:solidFill>
          </a:ln>
        </p:spPr>
        <p:txBody>
          <a:bodyPr wrap="square" lIns="90000" tIns="46800" rIns="90000" bIns="4680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a:ln>
                  <a:noFill/>
                </a:ln>
                <a:solidFill>
                  <a:prstClr val="white"/>
                </a:solidFill>
                <a:effectLst/>
                <a:uLnTx/>
                <a:uFillTx/>
                <a:latin typeface="Century Gothic" panose="020B0502020202020204" pitchFamily="34" charset="0"/>
                <a:ea typeface="+mn-ea"/>
                <a:cs typeface="Calibri" pitchFamily="34" charset="0"/>
              </a:rPr>
              <a:t>LES EXPLORATEURS AUTONOMES</a:t>
            </a:r>
          </a:p>
        </p:txBody>
      </p:sp>
      <p:pic>
        <p:nvPicPr>
          <p:cNvPr id="22" name="Image 21" descr="Une image contenant texte, graphiques vectoriels&#10;&#10;Description générée automatiquement">
            <a:extLst>
              <a:ext uri="{FF2B5EF4-FFF2-40B4-BE49-F238E27FC236}">
                <a16:creationId xmlns:a16="http://schemas.microsoft.com/office/drawing/2014/main" id="{0F68B3D3-7825-FEA6-79DE-BF163921819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341154" y="1493405"/>
            <a:ext cx="817581" cy="817581"/>
          </a:xfrm>
          <a:prstGeom prst="rect">
            <a:avLst/>
          </a:prstGeom>
        </p:spPr>
      </p:pic>
      <p:pic>
        <p:nvPicPr>
          <p:cNvPr id="23" name="Image 22">
            <a:extLst>
              <a:ext uri="{FF2B5EF4-FFF2-40B4-BE49-F238E27FC236}">
                <a16:creationId xmlns:a16="http://schemas.microsoft.com/office/drawing/2014/main" id="{6E2FF014-5C7F-EC7E-BE2E-BE65F09DDA7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79299" y="1498798"/>
            <a:ext cx="817581" cy="817581"/>
          </a:xfrm>
          <a:prstGeom prst="rect">
            <a:avLst/>
          </a:prstGeom>
        </p:spPr>
      </p:pic>
      <p:pic>
        <p:nvPicPr>
          <p:cNvPr id="24" name="Image 23">
            <a:extLst>
              <a:ext uri="{FF2B5EF4-FFF2-40B4-BE49-F238E27FC236}">
                <a16:creationId xmlns:a16="http://schemas.microsoft.com/office/drawing/2014/main" id="{0B747E75-F08F-7C99-2FAB-19B136FE215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553105" y="243749"/>
            <a:ext cx="474262" cy="474262"/>
          </a:xfrm>
          <a:prstGeom prst="rect">
            <a:avLst/>
          </a:prstGeom>
        </p:spPr>
      </p:pic>
      <p:sp>
        <p:nvSpPr>
          <p:cNvPr id="2" name="ZoneTexte 1">
            <a:extLst>
              <a:ext uri="{FF2B5EF4-FFF2-40B4-BE49-F238E27FC236}">
                <a16:creationId xmlns:a16="http://schemas.microsoft.com/office/drawing/2014/main" id="{B29A01B2-F003-96DD-7EAF-5AF8B13C6D83}"/>
              </a:ext>
            </a:extLst>
          </p:cNvPr>
          <p:cNvSpPr txBox="1"/>
          <p:nvPr/>
        </p:nvSpPr>
        <p:spPr>
          <a:xfrm>
            <a:off x="4779530" y="6532567"/>
            <a:ext cx="2946400" cy="246221"/>
          </a:xfrm>
          <a:prstGeom prst="rect">
            <a:avLst/>
          </a:prstGeom>
          <a:noFill/>
        </p:spPr>
        <p:txBody>
          <a:bodyPr wrap="square" rtlCol="0" anchor="ctr">
            <a:spAutoFit/>
          </a:bodyPr>
          <a:lstStyle/>
          <a:p>
            <a:pPr algn="ctr"/>
            <a:r>
              <a:rPr lang="fr-FR" sz="1000">
                <a:solidFill>
                  <a:schemeClr val="bg1"/>
                </a:solidFill>
                <a:latin typeface="Avenir Next LT Pro Light" panose="020B0304020202020204" pitchFamily="34" charset="0"/>
              </a:rPr>
              <a:t>CLUB MARCHE EUROPEEN – JANVIER 2023</a:t>
            </a:r>
          </a:p>
        </p:txBody>
      </p:sp>
    </p:spTree>
    <p:extLst>
      <p:ext uri="{BB962C8B-B14F-4D97-AF65-F5344CB8AC3E}">
        <p14:creationId xmlns:p14="http://schemas.microsoft.com/office/powerpoint/2010/main" val="42023631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ject 2">
            <a:extLst>
              <a:ext uri="{FF2B5EF4-FFF2-40B4-BE49-F238E27FC236}">
                <a16:creationId xmlns:a16="http://schemas.microsoft.com/office/drawing/2014/main" id="{465C5F8F-1462-6669-FD48-E41CFB31A41C}"/>
              </a:ext>
            </a:extLst>
          </p:cNvPr>
          <p:cNvSpPr txBox="1">
            <a:spLocks/>
          </p:cNvSpPr>
          <p:nvPr/>
        </p:nvSpPr>
        <p:spPr>
          <a:xfrm>
            <a:off x="566690" y="519238"/>
            <a:ext cx="8226176" cy="397545"/>
          </a:xfrm>
          <a:prstGeom prst="rect">
            <a:avLst/>
          </a:prstGeom>
        </p:spPr>
        <p:txBody>
          <a:bodyPr vert="horz" wrap="square" lIns="0" tIns="12700" rIns="0" bIns="0" rtlCol="0" anchor="t">
            <a:spAutoFit/>
          </a:bodyPr>
          <a:lstStyle>
            <a:lvl1pPr>
              <a:defRPr sz="2500" b="1" i="0">
                <a:solidFill>
                  <a:srgbClr val="005BAA"/>
                </a:solidFill>
                <a:latin typeface="Etelka Text Pro"/>
                <a:ea typeface="+mj-ea"/>
                <a:cs typeface="Etelka Text Pro"/>
              </a:defRPr>
            </a:lvl1pPr>
          </a:lstStyle>
          <a:p>
            <a:pPr marL="12700">
              <a:spcBef>
                <a:spcPts val="100"/>
              </a:spcBef>
              <a:defRPr/>
            </a:pPr>
            <a:r>
              <a:rPr kumimoji="0" lang="fr-FR" sz="2500" b="1" i="0" u="none" strike="noStrike" kern="0" cap="none" spc="-10" normalizeH="0" baseline="0" noProof="0">
                <a:ln>
                  <a:noFill/>
                </a:ln>
                <a:solidFill>
                  <a:srgbClr val="0050A4"/>
                </a:solidFill>
                <a:effectLst/>
                <a:uLnTx/>
                <a:uFillTx/>
                <a:latin typeface="Avenir Next LT Pro"/>
              </a:rPr>
              <a:t>UN COURT-SEJOUR POUR LES ALLEMANDS C’EST</a:t>
            </a:r>
          </a:p>
        </p:txBody>
      </p:sp>
      <p:pic>
        <p:nvPicPr>
          <p:cNvPr id="13" name="Image 12">
            <a:extLst>
              <a:ext uri="{FF2B5EF4-FFF2-40B4-BE49-F238E27FC236}">
                <a16:creationId xmlns:a16="http://schemas.microsoft.com/office/drawing/2014/main" id="{09D5BACC-AD3E-EABF-0887-F5B38F6DDD4B}"/>
              </a:ext>
            </a:extLst>
          </p:cNvPr>
          <p:cNvPicPr>
            <a:picLocks noChangeAspect="1"/>
          </p:cNvPicPr>
          <p:nvPr/>
        </p:nvPicPr>
        <p:blipFill rotWithShape="1">
          <a:blip r:embed="rId2"/>
          <a:srcRect r="21138" b="30180"/>
          <a:stretch/>
        </p:blipFill>
        <p:spPr>
          <a:xfrm>
            <a:off x="0" y="0"/>
            <a:ext cx="252412" cy="1287624"/>
          </a:xfrm>
          <a:prstGeom prst="rect">
            <a:avLst/>
          </a:prstGeom>
        </p:spPr>
      </p:pic>
      <p:sp>
        <p:nvSpPr>
          <p:cNvPr id="16" name="Rectangle 15">
            <a:extLst>
              <a:ext uri="{FF2B5EF4-FFF2-40B4-BE49-F238E27FC236}">
                <a16:creationId xmlns:a16="http://schemas.microsoft.com/office/drawing/2014/main" id="{09CC5781-6732-F4D2-38FB-089001564A57}"/>
              </a:ext>
            </a:extLst>
          </p:cNvPr>
          <p:cNvSpPr/>
          <p:nvPr/>
        </p:nvSpPr>
        <p:spPr>
          <a:xfrm>
            <a:off x="0" y="6448612"/>
            <a:ext cx="12192000" cy="409387"/>
          </a:xfrm>
          <a:prstGeom prst="rect">
            <a:avLst/>
          </a:prstGeom>
          <a:solidFill>
            <a:srgbClr val="0050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Espace réservé du numéro de diapositive 27">
            <a:extLst>
              <a:ext uri="{FF2B5EF4-FFF2-40B4-BE49-F238E27FC236}">
                <a16:creationId xmlns:a16="http://schemas.microsoft.com/office/drawing/2014/main" id="{B0D5E286-110A-DD2F-135F-EAFF4FDB6638}"/>
              </a:ext>
            </a:extLst>
          </p:cNvPr>
          <p:cNvSpPr txBox="1">
            <a:spLocks/>
          </p:cNvSpPr>
          <p:nvPr/>
        </p:nvSpPr>
        <p:spPr>
          <a:xfrm>
            <a:off x="11527902" y="6491196"/>
            <a:ext cx="664098" cy="278717"/>
          </a:xfrm>
          <a:prstGeom prst="rect">
            <a:avLst/>
          </a:prstGeom>
        </p:spPr>
        <p:txBody>
          <a:bodyPr anchor="ct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8AC7C10-199F-484E-9772-D20B8002819D}" type="slidenum">
              <a:rPr lang="fr-FR" sz="1000" smtClean="0">
                <a:solidFill>
                  <a:schemeClr val="bg1"/>
                </a:solidFill>
                <a:latin typeface="Avenir Next LT Pro Light" panose="020B0304020202020204" pitchFamily="34" charset="0"/>
              </a:rPr>
              <a:pPr algn="r"/>
              <a:t>11</a:t>
            </a:fld>
            <a:endParaRPr lang="fr-FR" sz="1000">
              <a:solidFill>
                <a:schemeClr val="bg1"/>
              </a:solidFill>
              <a:latin typeface="Avenir Next LT Pro Light" panose="020B0304020202020204" pitchFamily="34" charset="0"/>
            </a:endParaRPr>
          </a:p>
        </p:txBody>
      </p:sp>
      <p:pic>
        <p:nvPicPr>
          <p:cNvPr id="18" name="Image 17" descr="Une image contenant texte&#10;&#10;Description générée automatiquement">
            <a:extLst>
              <a:ext uri="{FF2B5EF4-FFF2-40B4-BE49-F238E27FC236}">
                <a16:creationId xmlns:a16="http://schemas.microsoft.com/office/drawing/2014/main" id="{5F3F8DFC-8BA7-38FE-9BFC-69C9E3A695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219" y="6508623"/>
            <a:ext cx="1189318" cy="289365"/>
          </a:xfrm>
          <a:prstGeom prst="rect">
            <a:avLst/>
          </a:prstGeom>
        </p:spPr>
      </p:pic>
      <p:pic>
        <p:nvPicPr>
          <p:cNvPr id="24" name="Image 23">
            <a:extLst>
              <a:ext uri="{FF2B5EF4-FFF2-40B4-BE49-F238E27FC236}">
                <a16:creationId xmlns:a16="http://schemas.microsoft.com/office/drawing/2014/main" id="{0B747E75-F08F-7C99-2FAB-19B136FE21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53105" y="243749"/>
            <a:ext cx="474262" cy="474262"/>
          </a:xfrm>
          <a:prstGeom prst="rect">
            <a:avLst/>
          </a:prstGeom>
        </p:spPr>
      </p:pic>
      <p:sp>
        <p:nvSpPr>
          <p:cNvPr id="2" name="ZoneTexte 1">
            <a:extLst>
              <a:ext uri="{FF2B5EF4-FFF2-40B4-BE49-F238E27FC236}">
                <a16:creationId xmlns:a16="http://schemas.microsoft.com/office/drawing/2014/main" id="{B29A01B2-F003-96DD-7EAF-5AF8B13C6D83}"/>
              </a:ext>
            </a:extLst>
          </p:cNvPr>
          <p:cNvSpPr txBox="1"/>
          <p:nvPr/>
        </p:nvSpPr>
        <p:spPr>
          <a:xfrm>
            <a:off x="4779530" y="6532567"/>
            <a:ext cx="2946400" cy="246221"/>
          </a:xfrm>
          <a:prstGeom prst="rect">
            <a:avLst/>
          </a:prstGeom>
          <a:noFill/>
        </p:spPr>
        <p:txBody>
          <a:bodyPr wrap="square" rtlCol="0" anchor="ctr">
            <a:spAutoFit/>
          </a:bodyPr>
          <a:lstStyle/>
          <a:p>
            <a:pPr algn="ctr"/>
            <a:r>
              <a:rPr lang="fr-FR" sz="1000">
                <a:solidFill>
                  <a:schemeClr val="bg1"/>
                </a:solidFill>
                <a:latin typeface="Avenir Next LT Pro Light" panose="020B0304020202020204" pitchFamily="34" charset="0"/>
              </a:rPr>
              <a:t>CLUB MARCHE EUROPEEN – JANVIER 2023</a:t>
            </a:r>
          </a:p>
        </p:txBody>
      </p:sp>
      <p:pic>
        <p:nvPicPr>
          <p:cNvPr id="31" name="8ca4bffe-41b5-47a5-af75-7a58854671b7.png" descr="8ca4bffe-41b5-47a5-af75-7a58854671b7.png">
            <a:extLst>
              <a:ext uri="{FF2B5EF4-FFF2-40B4-BE49-F238E27FC236}">
                <a16:creationId xmlns:a16="http://schemas.microsoft.com/office/drawing/2014/main" id="{B183CD23-A6AA-C84A-8A0C-B206A0EEFD1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9747" y="6224355"/>
            <a:ext cx="1073887" cy="188427"/>
          </a:xfrm>
          <a:prstGeom prst="rect">
            <a:avLst/>
          </a:prstGeom>
          <a:ln w="12700">
            <a:miter lim="400000"/>
          </a:ln>
        </p:spPr>
      </p:pic>
      <p:sp>
        <p:nvSpPr>
          <p:cNvPr id="33" name="- INSIGHTS ET RECOMMANDATIONS 01.01.2023">
            <a:extLst>
              <a:ext uri="{FF2B5EF4-FFF2-40B4-BE49-F238E27FC236}">
                <a16:creationId xmlns:a16="http://schemas.microsoft.com/office/drawing/2014/main" id="{E30B03D9-34D5-C9B2-580C-047035899625}"/>
              </a:ext>
            </a:extLst>
          </p:cNvPr>
          <p:cNvSpPr txBox="1"/>
          <p:nvPr/>
        </p:nvSpPr>
        <p:spPr>
          <a:xfrm>
            <a:off x="1152765" y="6198761"/>
            <a:ext cx="3170740" cy="252313"/>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25400" tIns="25400" rIns="25400" bIns="25400" anchor="ctr">
            <a:spAutoFit/>
          </a:bodyPr>
          <a:lstStyle>
            <a:lvl1pPr algn="l">
              <a:lnSpc>
                <a:spcPct val="110000"/>
              </a:lnSpc>
              <a:defRPr sz="2500"/>
            </a:lvl1pPr>
          </a:lstStyle>
          <a:p>
            <a:r>
              <a:rPr sz="1250"/>
              <a:t>- INSIGHTS ET RECOMMANDATIONS 01.01.2023</a:t>
            </a:r>
          </a:p>
        </p:txBody>
      </p:sp>
      <p:sp>
        <p:nvSpPr>
          <p:cNvPr id="3" name="SE DÉPAYSER, SANS RIEN LAISSER AU HASARD">
            <a:extLst>
              <a:ext uri="{FF2B5EF4-FFF2-40B4-BE49-F238E27FC236}">
                <a16:creationId xmlns:a16="http://schemas.microsoft.com/office/drawing/2014/main" id="{CD94D9F5-8895-34A1-AFF5-FC51C7563259}"/>
              </a:ext>
            </a:extLst>
          </p:cNvPr>
          <p:cNvSpPr txBox="1"/>
          <p:nvPr/>
        </p:nvSpPr>
        <p:spPr>
          <a:xfrm>
            <a:off x="726345" y="4620040"/>
            <a:ext cx="3052960" cy="11263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lstStyle>
            <a:lvl1pPr algn="l">
              <a:lnSpc>
                <a:spcPct val="80000"/>
              </a:lnSpc>
              <a:defRPr sz="4600" spc="-45">
                <a:solidFill>
                  <a:srgbClr val="83B1E2"/>
                </a:solidFill>
                <a:latin typeface="+mn-lt"/>
                <a:ea typeface="+mn-ea"/>
                <a:cs typeface="+mn-cs"/>
                <a:sym typeface="Kardinal Extra Bold"/>
              </a:defRPr>
            </a:lvl1pPr>
          </a:lstStyle>
          <a:p>
            <a:r>
              <a:rPr sz="2300" b="1"/>
              <a:t>SE DÉPAYSER, SANS RIEN LAISSER AU HASARD</a:t>
            </a:r>
          </a:p>
        </p:txBody>
      </p:sp>
      <p:sp>
        <p:nvSpPr>
          <p:cNvPr id="4" name="PROFITER D’ACTIVITÉS POUR RECHARGER LES BATTERIES">
            <a:extLst>
              <a:ext uri="{FF2B5EF4-FFF2-40B4-BE49-F238E27FC236}">
                <a16:creationId xmlns:a16="http://schemas.microsoft.com/office/drawing/2014/main" id="{08798BD5-3818-663D-0169-AFE6A3C34BF6}"/>
              </a:ext>
            </a:extLst>
          </p:cNvPr>
          <p:cNvSpPr txBox="1"/>
          <p:nvPr/>
        </p:nvSpPr>
        <p:spPr>
          <a:xfrm>
            <a:off x="4319251" y="4620040"/>
            <a:ext cx="3319236" cy="10493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lstStyle>
            <a:lvl1pPr algn="l">
              <a:lnSpc>
                <a:spcPct val="80000"/>
              </a:lnSpc>
              <a:defRPr sz="4600" spc="-45">
                <a:solidFill>
                  <a:srgbClr val="E0A0B9"/>
                </a:solidFill>
                <a:latin typeface="+mn-lt"/>
                <a:ea typeface="+mn-ea"/>
                <a:cs typeface="+mn-cs"/>
                <a:sym typeface="Kardinal Extra Bold"/>
              </a:defRPr>
            </a:lvl1pPr>
          </a:lstStyle>
          <a:p>
            <a:r>
              <a:rPr sz="2300" b="1"/>
              <a:t>PROFITER D’ACTIVITÉS POUR RECHARGER LES BATTERIES </a:t>
            </a:r>
          </a:p>
        </p:txBody>
      </p:sp>
      <p:sp>
        <p:nvSpPr>
          <p:cNvPr id="5" name="PROFITER DE PRESTATIONS À LA HAUTEUR DE LEUR ATTENTES">
            <a:extLst>
              <a:ext uri="{FF2B5EF4-FFF2-40B4-BE49-F238E27FC236}">
                <a16:creationId xmlns:a16="http://schemas.microsoft.com/office/drawing/2014/main" id="{D7743AE9-6A36-5781-86C0-5157B82215F9}"/>
              </a:ext>
            </a:extLst>
          </p:cNvPr>
          <p:cNvSpPr txBox="1"/>
          <p:nvPr/>
        </p:nvSpPr>
        <p:spPr>
          <a:xfrm>
            <a:off x="8007123" y="4620040"/>
            <a:ext cx="3404665" cy="10493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lstStyle>
            <a:lvl1pPr algn="l">
              <a:lnSpc>
                <a:spcPct val="80000"/>
              </a:lnSpc>
              <a:defRPr sz="4600" spc="-45">
                <a:solidFill>
                  <a:srgbClr val="DEA97A"/>
                </a:solidFill>
                <a:latin typeface="+mn-lt"/>
                <a:ea typeface="+mn-ea"/>
                <a:cs typeface="+mn-cs"/>
                <a:sym typeface="Kardinal Extra Bold"/>
              </a:defRPr>
            </a:lvl1pPr>
          </a:lstStyle>
          <a:p>
            <a:r>
              <a:rPr sz="2300" b="1"/>
              <a:t>PROFITER DE PRESTATIONS </a:t>
            </a:r>
            <a:r>
              <a:rPr sz="2300" b="1" err="1"/>
              <a:t>À</a:t>
            </a:r>
            <a:r>
              <a:rPr sz="2300" b="1"/>
              <a:t> LA HAUTEUR DE LEUR</a:t>
            </a:r>
            <a:r>
              <a:rPr lang="fr-FR" sz="2300" b="1"/>
              <a:t>S</a:t>
            </a:r>
            <a:r>
              <a:rPr sz="2300" b="1"/>
              <a:t> ATTENTES</a:t>
            </a:r>
          </a:p>
        </p:txBody>
      </p:sp>
      <p:sp>
        <p:nvSpPr>
          <p:cNvPr id="6" name="SE RESSOURCER EN DÉCOUVRANT…">
            <a:extLst>
              <a:ext uri="{FF2B5EF4-FFF2-40B4-BE49-F238E27FC236}">
                <a16:creationId xmlns:a16="http://schemas.microsoft.com/office/drawing/2014/main" id="{31BDD06E-563F-97C0-C3BA-C02BFE9CCBCE}"/>
              </a:ext>
            </a:extLst>
          </p:cNvPr>
          <p:cNvSpPr txBox="1"/>
          <p:nvPr/>
        </p:nvSpPr>
        <p:spPr>
          <a:xfrm>
            <a:off x="726345" y="1765577"/>
            <a:ext cx="3231230" cy="25904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t">
            <a:spAutoFit/>
          </a:bodyPr>
          <a:lstStyle/>
          <a:p>
            <a:pPr>
              <a:defRPr sz="3000" spc="-29"/>
            </a:pPr>
            <a:r>
              <a:rPr sz="1500"/>
              <a:t>SE RESSOURCER EN </a:t>
            </a:r>
            <a:r>
              <a:rPr sz="1500">
                <a:solidFill>
                  <a:srgbClr val="83B1E2"/>
                </a:solidFill>
                <a:sym typeface="Kardinal Extra Bold"/>
              </a:rPr>
              <a:t>DÉCOUVRANT</a:t>
            </a:r>
            <a:r>
              <a:rPr lang="fr-FR" sz="1500"/>
              <a:t> </a:t>
            </a:r>
            <a:endParaRPr sz="1500"/>
          </a:p>
          <a:p>
            <a:pPr algn="l">
              <a:lnSpc>
                <a:spcPct val="100000"/>
              </a:lnSpc>
              <a:defRPr sz="3000" spc="-29"/>
            </a:pPr>
            <a:r>
              <a:rPr sz="1500"/>
              <a:t>DE </a:t>
            </a:r>
            <a:r>
              <a:rPr sz="1500">
                <a:solidFill>
                  <a:srgbClr val="82B1E1"/>
                </a:solidFill>
                <a:sym typeface="Kardinal Extra Bold"/>
              </a:rPr>
              <a:t>NOUVEAUX ENDROITS.</a:t>
            </a:r>
            <a:endParaRPr sz="1500">
              <a:solidFill>
                <a:srgbClr val="82B1E1"/>
              </a:solidFill>
              <a:cs typeface="Calibri"/>
            </a:endParaRPr>
          </a:p>
          <a:p>
            <a:pPr algn="l">
              <a:lnSpc>
                <a:spcPct val="100000"/>
              </a:lnSpc>
              <a:defRPr sz="3000" spc="-29">
                <a:solidFill>
                  <a:srgbClr val="83B1E2"/>
                </a:solidFill>
              </a:defRPr>
            </a:pPr>
            <a:endParaRPr sz="1500">
              <a:solidFill>
                <a:srgbClr val="82B1E1"/>
              </a:solidFill>
              <a:sym typeface="Kardinal Extra Bold"/>
            </a:endParaRPr>
          </a:p>
          <a:p>
            <a:pPr>
              <a:defRPr sz="3000" spc="-29">
                <a:solidFill>
                  <a:srgbClr val="83B1E2"/>
                </a:solidFill>
              </a:defRPr>
            </a:pPr>
            <a:r>
              <a:rPr sz="1500">
                <a:solidFill>
                  <a:srgbClr val="000000"/>
                </a:solidFill>
              </a:rPr>
              <a:t>EN </a:t>
            </a:r>
            <a:r>
              <a:rPr sz="1500">
                <a:solidFill>
                  <a:srgbClr val="82B1E1"/>
                </a:solidFill>
                <a:sym typeface="Kardinal Extra Bold"/>
              </a:rPr>
              <a:t>BORD DE MER</a:t>
            </a:r>
            <a:r>
              <a:rPr sz="1500">
                <a:solidFill>
                  <a:srgbClr val="000000"/>
                </a:solidFill>
              </a:rPr>
              <a:t>, AU </a:t>
            </a:r>
            <a:r>
              <a:rPr sz="1500">
                <a:solidFill>
                  <a:srgbClr val="82B1E1"/>
                </a:solidFill>
                <a:sym typeface="Kardinal Extra Bold"/>
              </a:rPr>
              <a:t>SOLEIL</a:t>
            </a:r>
            <a:r>
              <a:rPr sz="1500">
                <a:solidFill>
                  <a:srgbClr val="000000"/>
                </a:solidFill>
              </a:rPr>
              <a:t> OU</a:t>
            </a:r>
            <a:r>
              <a:rPr lang="fr-FR" sz="1500">
                <a:solidFill>
                  <a:srgbClr val="000000"/>
                </a:solidFill>
              </a:rPr>
              <a:t> </a:t>
            </a:r>
            <a:endParaRPr sz="1500">
              <a:solidFill>
                <a:srgbClr val="000000"/>
              </a:solidFill>
              <a:cs typeface="Calibri"/>
            </a:endParaRPr>
          </a:p>
          <a:p>
            <a:pPr algn="l">
              <a:lnSpc>
                <a:spcPct val="100000"/>
              </a:lnSpc>
              <a:defRPr sz="3000" spc="-29">
                <a:solidFill>
                  <a:srgbClr val="83B1E2"/>
                </a:solidFill>
              </a:defRPr>
            </a:pPr>
            <a:r>
              <a:rPr sz="1500">
                <a:solidFill>
                  <a:srgbClr val="000000"/>
                </a:solidFill>
              </a:rPr>
              <a:t>À LA </a:t>
            </a:r>
            <a:r>
              <a:rPr sz="1500">
                <a:solidFill>
                  <a:srgbClr val="82B1E1"/>
                </a:solidFill>
                <a:sym typeface="Kardinal Extra Bold"/>
              </a:rPr>
              <a:t>CAMPAGNE</a:t>
            </a:r>
            <a:endParaRPr sz="1500">
              <a:solidFill>
                <a:srgbClr val="000000"/>
              </a:solidFill>
            </a:endParaRPr>
          </a:p>
          <a:p>
            <a:pPr algn="l">
              <a:lnSpc>
                <a:spcPct val="100000"/>
              </a:lnSpc>
              <a:defRPr sz="3000" spc="-29"/>
            </a:pPr>
            <a:endParaRPr sz="1500">
              <a:solidFill>
                <a:srgbClr val="000000"/>
              </a:solidFill>
            </a:endParaRPr>
          </a:p>
          <a:p>
            <a:pPr algn="l">
              <a:lnSpc>
                <a:spcPct val="100000"/>
              </a:lnSpc>
              <a:defRPr sz="3000" spc="-29"/>
            </a:pPr>
            <a:r>
              <a:rPr lang="fr-FR" sz="1500">
                <a:solidFill>
                  <a:srgbClr val="82B1E1"/>
                </a:solidFill>
                <a:sym typeface="Kardinal Extra Bold"/>
              </a:rPr>
              <a:t>CONTROL</a:t>
            </a:r>
            <a:r>
              <a:rPr sz="1500">
                <a:solidFill>
                  <a:srgbClr val="82B1E1"/>
                </a:solidFill>
                <a:sym typeface="Kardinal Extra Bold"/>
              </a:rPr>
              <a:t> FREAK</a:t>
            </a:r>
            <a:r>
              <a:rPr sz="1500"/>
              <a:t> ET AVERTI , IL FAUT </a:t>
            </a:r>
            <a:r>
              <a:rPr sz="1500">
                <a:solidFill>
                  <a:srgbClr val="82B1E1"/>
                </a:solidFill>
                <a:sym typeface="Kardinal Extra Bold"/>
              </a:rPr>
              <a:t>TOUT PRÉVOIR AVANT LE DÉPART</a:t>
            </a:r>
            <a:endParaRPr sz="1500">
              <a:solidFill>
                <a:srgbClr val="82B1E1"/>
              </a:solidFill>
              <a:cs typeface="Calibri"/>
            </a:endParaRPr>
          </a:p>
          <a:p>
            <a:pPr algn="l">
              <a:lnSpc>
                <a:spcPct val="100000"/>
              </a:lnSpc>
              <a:defRPr sz="3000" spc="-29">
                <a:solidFill>
                  <a:srgbClr val="83B1E2"/>
                </a:solidFill>
              </a:defRPr>
            </a:pPr>
            <a:endParaRPr sz="1500">
              <a:solidFill>
                <a:srgbClr val="82B1E1"/>
              </a:solidFill>
              <a:sym typeface="Kardinal Extra Bold"/>
            </a:endParaRPr>
          </a:p>
          <a:p>
            <a:pPr algn="l">
              <a:lnSpc>
                <a:spcPct val="100000"/>
              </a:lnSpc>
              <a:defRPr sz="3000" spc="-29">
                <a:solidFill>
                  <a:srgbClr val="83B1E2"/>
                </a:solidFill>
              </a:defRPr>
            </a:pPr>
            <a:r>
              <a:rPr sz="1500">
                <a:sym typeface="Kardinal Extra Bold"/>
              </a:rPr>
              <a:t>SANS ALLER TROIS LOIN</a:t>
            </a:r>
            <a:r>
              <a:rPr sz="1500">
                <a:solidFill>
                  <a:srgbClr val="000000"/>
                </a:solidFill>
              </a:rPr>
              <a:t>, À 3 OU 4 HEURES EN </a:t>
            </a:r>
            <a:r>
              <a:rPr sz="1500">
                <a:sym typeface="Kardinal Extra Bold"/>
              </a:rPr>
              <a:t>VOITURE</a:t>
            </a:r>
            <a:endParaRPr sz="1500">
              <a:cs typeface="Calibri"/>
            </a:endParaRPr>
          </a:p>
        </p:txBody>
      </p:sp>
      <p:sp>
        <p:nvSpPr>
          <p:cNvPr id="7" name="VARIER LES ACTIVITÉS : TOURISME HISTORIQUE, PRENDRE SOIN DE SOI, DE LA CUTURE ET DU FUN.…">
            <a:extLst>
              <a:ext uri="{FF2B5EF4-FFF2-40B4-BE49-F238E27FC236}">
                <a16:creationId xmlns:a16="http://schemas.microsoft.com/office/drawing/2014/main" id="{3BF84192-93CC-159A-6D5B-2B7F86AE4D7B}"/>
              </a:ext>
            </a:extLst>
          </p:cNvPr>
          <p:cNvSpPr txBox="1"/>
          <p:nvPr/>
        </p:nvSpPr>
        <p:spPr>
          <a:xfrm>
            <a:off x="4319251" y="1765577"/>
            <a:ext cx="3232151" cy="16671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spAutoFit/>
          </a:bodyPr>
          <a:lstStyle/>
          <a:p>
            <a:pPr algn="l">
              <a:lnSpc>
                <a:spcPct val="100000"/>
              </a:lnSpc>
              <a:defRPr sz="3000" spc="-29"/>
            </a:pPr>
            <a:r>
              <a:rPr sz="1500"/>
              <a:t>VARIER </a:t>
            </a:r>
            <a:r>
              <a:rPr sz="1500">
                <a:solidFill>
                  <a:srgbClr val="E0A0B9"/>
                </a:solidFill>
                <a:sym typeface="Kardinal Extra Bold"/>
              </a:rPr>
              <a:t>LES ACTIVITÉS </a:t>
            </a:r>
            <a:r>
              <a:rPr sz="1500"/>
              <a:t>: TOURISME HISTORIQUE, PRENDRE SOIN DE SOI, DE LA CUTURE ET DU FUN.</a:t>
            </a:r>
          </a:p>
          <a:p>
            <a:pPr algn="l">
              <a:lnSpc>
                <a:spcPct val="100000"/>
              </a:lnSpc>
              <a:defRPr sz="3000" spc="-29">
                <a:solidFill>
                  <a:srgbClr val="E0A0B9"/>
                </a:solidFill>
              </a:defRPr>
            </a:pPr>
            <a:endParaRPr sz="1500"/>
          </a:p>
          <a:p>
            <a:pPr algn="l">
              <a:lnSpc>
                <a:spcPct val="100000"/>
              </a:lnSpc>
              <a:defRPr sz="3000" spc="-29">
                <a:solidFill>
                  <a:srgbClr val="E0A0B9"/>
                </a:solidFill>
              </a:defRPr>
            </a:pPr>
            <a:r>
              <a:rPr sz="1500">
                <a:solidFill>
                  <a:srgbClr val="000000"/>
                </a:solidFill>
              </a:rPr>
              <a:t>MAIS AVANT TOUT</a:t>
            </a:r>
            <a:r>
              <a:rPr sz="1500">
                <a:sym typeface="Kardinal Extra Bold"/>
              </a:rPr>
              <a:t> RALENTIR</a:t>
            </a:r>
            <a:r>
              <a:rPr sz="1500">
                <a:solidFill>
                  <a:srgbClr val="000000"/>
                </a:solidFill>
              </a:rPr>
              <a:t>, </a:t>
            </a:r>
          </a:p>
          <a:p>
            <a:pPr algn="l">
              <a:lnSpc>
                <a:spcPct val="100000"/>
              </a:lnSpc>
              <a:defRPr sz="3000" spc="-29">
                <a:solidFill>
                  <a:srgbClr val="E0A0B9"/>
                </a:solidFill>
              </a:defRPr>
            </a:pPr>
            <a:r>
              <a:rPr sz="1500">
                <a:solidFill>
                  <a:srgbClr val="000000"/>
                </a:solidFill>
              </a:rPr>
              <a:t>SE REPOSER ET </a:t>
            </a:r>
            <a:r>
              <a:rPr sz="1500">
                <a:sym typeface="Kardinal Extra Bold"/>
              </a:rPr>
              <a:t>PRENDRE LE TEMPS </a:t>
            </a:r>
            <a:endParaRPr sz="1500">
              <a:solidFill>
                <a:srgbClr val="000000"/>
              </a:solidFill>
            </a:endParaRPr>
          </a:p>
          <a:p>
            <a:pPr algn="l">
              <a:lnSpc>
                <a:spcPct val="100000"/>
              </a:lnSpc>
              <a:defRPr sz="3000" spc="-29">
                <a:solidFill>
                  <a:srgbClr val="E0A0B9"/>
                </a:solidFill>
              </a:defRPr>
            </a:pPr>
            <a:endParaRPr sz="1500">
              <a:solidFill>
                <a:srgbClr val="000000"/>
              </a:solidFill>
            </a:endParaRPr>
          </a:p>
        </p:txBody>
      </p:sp>
      <p:sp>
        <p:nvSpPr>
          <p:cNvPr id="8" name="SÉJOURNER DANS DES HÉBERGEMENTS PROPRE ET DE QUALITÉ…">
            <a:extLst>
              <a:ext uri="{FF2B5EF4-FFF2-40B4-BE49-F238E27FC236}">
                <a16:creationId xmlns:a16="http://schemas.microsoft.com/office/drawing/2014/main" id="{07CF93D2-B4D9-8935-1FD2-02757701DFCF}"/>
              </a:ext>
            </a:extLst>
          </p:cNvPr>
          <p:cNvSpPr txBox="1"/>
          <p:nvPr/>
        </p:nvSpPr>
        <p:spPr>
          <a:xfrm>
            <a:off x="8007123" y="1765577"/>
            <a:ext cx="3232151" cy="21287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spAutoFit/>
          </a:bodyPr>
          <a:lstStyle/>
          <a:p>
            <a:pPr algn="l">
              <a:lnSpc>
                <a:spcPct val="100000"/>
              </a:lnSpc>
              <a:defRPr sz="3000" spc="-29"/>
            </a:pPr>
            <a:r>
              <a:rPr sz="1500">
                <a:solidFill>
                  <a:srgbClr val="DCA87A"/>
                </a:solidFill>
                <a:sym typeface="Kardinal Extra Bold"/>
              </a:rPr>
              <a:t>SÉJOURNER</a:t>
            </a:r>
            <a:r>
              <a:rPr sz="1500"/>
              <a:t> DANS DES HÉBERGEMENTS </a:t>
            </a:r>
            <a:r>
              <a:rPr sz="1500">
                <a:solidFill>
                  <a:srgbClr val="DCA87A"/>
                </a:solidFill>
                <a:sym typeface="Kardinal Extra Bold"/>
              </a:rPr>
              <a:t>PROPRE</a:t>
            </a:r>
            <a:r>
              <a:rPr lang="fr-FR" sz="1500">
                <a:solidFill>
                  <a:srgbClr val="DCA87A"/>
                </a:solidFill>
                <a:sym typeface="Kardinal Extra Bold"/>
              </a:rPr>
              <a:t>S</a:t>
            </a:r>
            <a:r>
              <a:rPr sz="1500">
                <a:solidFill>
                  <a:srgbClr val="DCA87A"/>
                </a:solidFill>
                <a:sym typeface="Kardinal Extra Bold"/>
              </a:rPr>
              <a:t> </a:t>
            </a:r>
            <a:r>
              <a:rPr sz="1500"/>
              <a:t>ET DE</a:t>
            </a:r>
            <a:r>
              <a:rPr sz="1500">
                <a:solidFill>
                  <a:srgbClr val="DCA87A"/>
                </a:solidFill>
                <a:sym typeface="Kardinal Extra Bold"/>
              </a:rPr>
              <a:t> QUALITÉ</a:t>
            </a:r>
          </a:p>
          <a:p>
            <a:pPr algn="l">
              <a:lnSpc>
                <a:spcPct val="100000"/>
              </a:lnSpc>
              <a:defRPr sz="3000" spc="-29">
                <a:solidFill>
                  <a:srgbClr val="DEA97A"/>
                </a:solidFill>
              </a:defRPr>
            </a:pPr>
            <a:endParaRPr sz="1500">
              <a:solidFill>
                <a:srgbClr val="DCA87A"/>
              </a:solidFill>
              <a:sym typeface="Kardinal Extra Bold"/>
            </a:endParaRPr>
          </a:p>
          <a:p>
            <a:pPr algn="l">
              <a:lnSpc>
                <a:spcPct val="100000"/>
              </a:lnSpc>
              <a:defRPr sz="3000" spc="-29"/>
            </a:pPr>
            <a:r>
              <a:rPr sz="1500"/>
              <a:t>EXTR</a:t>
            </a:r>
            <a:r>
              <a:rPr lang="fr-FR" sz="1500" err="1"/>
              <a:t>Ê</a:t>
            </a:r>
            <a:r>
              <a:rPr sz="1500"/>
              <a:t>MEMENT EXIGE</a:t>
            </a:r>
            <a:r>
              <a:rPr lang="fr-FR" sz="1500"/>
              <a:t>A</a:t>
            </a:r>
            <a:r>
              <a:rPr sz="1500"/>
              <a:t>NT</a:t>
            </a:r>
            <a:r>
              <a:rPr lang="fr-FR" sz="1500"/>
              <a:t>S</a:t>
            </a:r>
            <a:r>
              <a:rPr sz="1500"/>
              <a:t>, </a:t>
            </a:r>
            <a:r>
              <a:rPr sz="1500">
                <a:solidFill>
                  <a:srgbClr val="DCA87A"/>
                </a:solidFill>
                <a:sym typeface="Kardinal Extra Bold"/>
              </a:rPr>
              <a:t>TOUT DOIT ÊTRE CONFORME</a:t>
            </a:r>
            <a:r>
              <a:rPr sz="1500"/>
              <a:t> </a:t>
            </a:r>
            <a:r>
              <a:rPr sz="1500" err="1"/>
              <a:t>À</a:t>
            </a:r>
            <a:r>
              <a:rPr sz="1500"/>
              <a:t> CE QU’ILS ONT ACHETÉ</a:t>
            </a:r>
          </a:p>
          <a:p>
            <a:pPr algn="l">
              <a:lnSpc>
                <a:spcPct val="100000"/>
              </a:lnSpc>
              <a:defRPr sz="3000" spc="-29"/>
            </a:pPr>
            <a:endParaRPr sz="1500"/>
          </a:p>
          <a:p>
            <a:pPr algn="l">
              <a:lnSpc>
                <a:spcPct val="100000"/>
              </a:lnSpc>
              <a:defRPr sz="3000" spc="-29"/>
            </a:pPr>
            <a:r>
              <a:rPr sz="1500"/>
              <a:t>ADORENT LES </a:t>
            </a:r>
            <a:r>
              <a:rPr sz="1500">
                <a:solidFill>
                  <a:srgbClr val="DCA87A"/>
                </a:solidFill>
                <a:sym typeface="Kardinal Extra Bold"/>
              </a:rPr>
              <a:t>FORFAITS</a:t>
            </a:r>
            <a:r>
              <a:rPr sz="1500"/>
              <a:t>, CAR </a:t>
            </a:r>
            <a:r>
              <a:rPr sz="1500">
                <a:solidFill>
                  <a:srgbClr val="DCA87A"/>
                </a:solidFill>
                <a:sym typeface="Kardinal Extra Bold"/>
              </a:rPr>
              <a:t>PLUS SÉCURISANTS </a:t>
            </a:r>
          </a:p>
        </p:txBody>
      </p:sp>
    </p:spTree>
    <p:extLst>
      <p:ext uri="{BB962C8B-B14F-4D97-AF65-F5344CB8AC3E}">
        <p14:creationId xmlns:p14="http://schemas.microsoft.com/office/powerpoint/2010/main" val="15300384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e 18">
            <a:extLst>
              <a:ext uri="{FF2B5EF4-FFF2-40B4-BE49-F238E27FC236}">
                <a16:creationId xmlns:a16="http://schemas.microsoft.com/office/drawing/2014/main" id="{40D80CD1-2E93-2A02-C789-DAE31478DEAD}"/>
              </a:ext>
            </a:extLst>
          </p:cNvPr>
          <p:cNvGrpSpPr/>
          <p:nvPr/>
        </p:nvGrpSpPr>
        <p:grpSpPr>
          <a:xfrm>
            <a:off x="1775740" y="1754365"/>
            <a:ext cx="8640521" cy="3420648"/>
            <a:chOff x="1662890" y="1754365"/>
            <a:chExt cx="8640521" cy="3420648"/>
          </a:xfrm>
        </p:grpSpPr>
        <p:pic>
          <p:nvPicPr>
            <p:cNvPr id="17" name="Image 16">
              <a:extLst>
                <a:ext uri="{FF2B5EF4-FFF2-40B4-BE49-F238E27FC236}">
                  <a16:creationId xmlns:a16="http://schemas.microsoft.com/office/drawing/2014/main" id="{EA3CAF1E-ABF2-B35C-1C31-E06588EA1A3C}"/>
                </a:ext>
              </a:extLst>
            </p:cNvPr>
            <p:cNvPicPr>
              <a:picLocks noChangeAspect="1"/>
            </p:cNvPicPr>
            <p:nvPr/>
          </p:nvPicPr>
          <p:blipFill rotWithShape="1">
            <a:blip r:embed="rId2"/>
            <a:srcRect r="5432"/>
            <a:stretch/>
          </p:blipFill>
          <p:spPr>
            <a:xfrm>
              <a:off x="1662890" y="1754365"/>
              <a:ext cx="2563882" cy="2546207"/>
            </a:xfrm>
            <a:prstGeom prst="rect">
              <a:avLst/>
            </a:prstGeom>
          </p:spPr>
        </p:pic>
        <p:pic>
          <p:nvPicPr>
            <p:cNvPr id="18" name="Image 17">
              <a:extLst>
                <a:ext uri="{FF2B5EF4-FFF2-40B4-BE49-F238E27FC236}">
                  <a16:creationId xmlns:a16="http://schemas.microsoft.com/office/drawing/2014/main" id="{64534F8A-41C3-E5B0-8485-FFFF42569995}"/>
                </a:ext>
              </a:extLst>
            </p:cNvPr>
            <p:cNvPicPr>
              <a:picLocks noChangeAspect="1"/>
            </p:cNvPicPr>
            <p:nvPr/>
          </p:nvPicPr>
          <p:blipFill rotWithShape="1">
            <a:blip r:embed="rId2"/>
            <a:srcRect r="5432"/>
            <a:stretch/>
          </p:blipFill>
          <p:spPr>
            <a:xfrm rot="10800000">
              <a:off x="7739529" y="2628806"/>
              <a:ext cx="2563882" cy="2546207"/>
            </a:xfrm>
            <a:prstGeom prst="rect">
              <a:avLst/>
            </a:prstGeom>
          </p:spPr>
        </p:pic>
      </p:grpSp>
      <p:sp>
        <p:nvSpPr>
          <p:cNvPr id="4" name="Rectangle 3">
            <a:extLst>
              <a:ext uri="{FF2B5EF4-FFF2-40B4-BE49-F238E27FC236}">
                <a16:creationId xmlns:a16="http://schemas.microsoft.com/office/drawing/2014/main" id="{8E56D6F9-5565-6B21-C3FB-4FE2742C47A1}"/>
              </a:ext>
            </a:extLst>
          </p:cNvPr>
          <p:cNvSpPr/>
          <p:nvPr/>
        </p:nvSpPr>
        <p:spPr>
          <a:xfrm>
            <a:off x="0" y="6454588"/>
            <a:ext cx="12192000" cy="409387"/>
          </a:xfrm>
          <a:prstGeom prst="rect">
            <a:avLst/>
          </a:prstGeom>
          <a:solidFill>
            <a:srgbClr val="0050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Espace réservé du numéro de diapositive 27">
            <a:extLst>
              <a:ext uri="{FF2B5EF4-FFF2-40B4-BE49-F238E27FC236}">
                <a16:creationId xmlns:a16="http://schemas.microsoft.com/office/drawing/2014/main" id="{E0FB8DB1-1636-CB8D-EAC2-431ECA10F92C}"/>
              </a:ext>
            </a:extLst>
          </p:cNvPr>
          <p:cNvSpPr txBox="1">
            <a:spLocks/>
          </p:cNvSpPr>
          <p:nvPr/>
        </p:nvSpPr>
        <p:spPr>
          <a:xfrm>
            <a:off x="11527902" y="6497172"/>
            <a:ext cx="664098" cy="278717"/>
          </a:xfrm>
          <a:prstGeom prst="rect">
            <a:avLst/>
          </a:prstGeom>
        </p:spPr>
        <p:txBody>
          <a:bodyPr anchor="ct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8AC7C10-199F-484E-9772-D20B8002819D}" type="slidenum">
              <a:rPr lang="fr-FR" sz="1000" smtClean="0">
                <a:solidFill>
                  <a:schemeClr val="bg1"/>
                </a:solidFill>
                <a:latin typeface="Avenir Next LT Pro Light" panose="020B0304020202020204" pitchFamily="34" charset="0"/>
              </a:rPr>
              <a:pPr algn="r"/>
              <a:t>12</a:t>
            </a:fld>
            <a:endParaRPr lang="fr-FR" sz="1000">
              <a:solidFill>
                <a:schemeClr val="bg1"/>
              </a:solidFill>
              <a:latin typeface="Avenir Next LT Pro Light" panose="020B0304020202020204" pitchFamily="34" charset="0"/>
            </a:endParaRPr>
          </a:p>
        </p:txBody>
      </p:sp>
      <p:pic>
        <p:nvPicPr>
          <p:cNvPr id="9" name="Image 8" descr="Une image contenant texte&#10;&#10;Description générée automatiquement">
            <a:extLst>
              <a:ext uri="{FF2B5EF4-FFF2-40B4-BE49-F238E27FC236}">
                <a16:creationId xmlns:a16="http://schemas.microsoft.com/office/drawing/2014/main" id="{94A0D061-A93D-F338-07EB-4145DBB2B0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219" y="6514599"/>
            <a:ext cx="1189318" cy="289365"/>
          </a:xfrm>
          <a:prstGeom prst="rect">
            <a:avLst/>
          </a:prstGeom>
        </p:spPr>
      </p:pic>
      <p:pic>
        <p:nvPicPr>
          <p:cNvPr id="3" name="Image 2">
            <a:extLst>
              <a:ext uri="{FF2B5EF4-FFF2-40B4-BE49-F238E27FC236}">
                <a16:creationId xmlns:a16="http://schemas.microsoft.com/office/drawing/2014/main" id="{F1AED804-DBBA-52E4-419B-515890926C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95705" y="1154072"/>
            <a:ext cx="1200585" cy="1200585"/>
          </a:xfrm>
          <a:prstGeom prst="rect">
            <a:avLst/>
          </a:prstGeom>
        </p:spPr>
      </p:pic>
      <p:sp>
        <p:nvSpPr>
          <p:cNvPr id="5" name="ZoneTexte 4">
            <a:extLst>
              <a:ext uri="{FF2B5EF4-FFF2-40B4-BE49-F238E27FC236}">
                <a16:creationId xmlns:a16="http://schemas.microsoft.com/office/drawing/2014/main" id="{99EBABE6-1CF2-0186-C817-F06BBC5DC538}"/>
              </a:ext>
            </a:extLst>
          </p:cNvPr>
          <p:cNvSpPr txBox="1"/>
          <p:nvPr/>
        </p:nvSpPr>
        <p:spPr>
          <a:xfrm>
            <a:off x="-1" y="2824692"/>
            <a:ext cx="12191999" cy="1569660"/>
          </a:xfrm>
          <a:prstGeom prst="rect">
            <a:avLst/>
          </a:prstGeom>
          <a:noFill/>
        </p:spPr>
        <p:txBody>
          <a:bodyPr wrap="square" lIns="91440" tIns="45720" rIns="91440" bIns="45720" rtlCol="0" anchor="t">
            <a:spAutoFit/>
          </a:bodyPr>
          <a:lstStyle/>
          <a:p>
            <a:pPr algn="ctr"/>
            <a:r>
              <a:rPr lang="fr-FR" sz="3200">
                <a:solidFill>
                  <a:schemeClr val="bg2">
                    <a:lumMod val="50000"/>
                  </a:schemeClr>
                </a:solidFill>
                <a:latin typeface="Avenir Next LT Pro Light"/>
              </a:rPr>
              <a:t>BILAN 2022 </a:t>
            </a:r>
          </a:p>
          <a:p>
            <a:pPr algn="ctr"/>
            <a:r>
              <a:rPr lang="fr-FR" sz="3200">
                <a:solidFill>
                  <a:schemeClr val="bg2">
                    <a:lumMod val="50000"/>
                  </a:schemeClr>
                </a:solidFill>
                <a:latin typeface="Avenir Next LT Pro Light"/>
              </a:rPr>
              <a:t>&amp;</a:t>
            </a:r>
          </a:p>
          <a:p>
            <a:pPr algn="ctr"/>
            <a:r>
              <a:rPr lang="fr-FR" sz="3200">
                <a:solidFill>
                  <a:schemeClr val="bg2">
                    <a:lumMod val="50000"/>
                  </a:schemeClr>
                </a:solidFill>
                <a:latin typeface="Avenir Next LT Pro Light"/>
              </a:rPr>
              <a:t>PLAN D'ACTIONS 2023</a:t>
            </a:r>
          </a:p>
        </p:txBody>
      </p:sp>
      <p:sp>
        <p:nvSpPr>
          <p:cNvPr id="2" name="ZoneTexte 1">
            <a:extLst>
              <a:ext uri="{FF2B5EF4-FFF2-40B4-BE49-F238E27FC236}">
                <a16:creationId xmlns:a16="http://schemas.microsoft.com/office/drawing/2014/main" id="{15674135-DF4E-E61B-C67B-EAA84DB8DCAB}"/>
              </a:ext>
            </a:extLst>
          </p:cNvPr>
          <p:cNvSpPr txBox="1"/>
          <p:nvPr/>
        </p:nvSpPr>
        <p:spPr>
          <a:xfrm>
            <a:off x="4779530" y="6532567"/>
            <a:ext cx="2946400" cy="246221"/>
          </a:xfrm>
          <a:prstGeom prst="rect">
            <a:avLst/>
          </a:prstGeom>
          <a:noFill/>
        </p:spPr>
        <p:txBody>
          <a:bodyPr wrap="square" rtlCol="0" anchor="ctr">
            <a:spAutoFit/>
          </a:bodyPr>
          <a:lstStyle/>
          <a:p>
            <a:pPr algn="ctr"/>
            <a:r>
              <a:rPr lang="fr-FR" sz="1000">
                <a:solidFill>
                  <a:schemeClr val="bg1"/>
                </a:solidFill>
                <a:latin typeface="Avenir Next LT Pro Light" panose="020B0304020202020204" pitchFamily="34" charset="0"/>
              </a:rPr>
              <a:t>Titre du document</a:t>
            </a:r>
          </a:p>
        </p:txBody>
      </p:sp>
    </p:spTree>
    <p:extLst>
      <p:ext uri="{BB962C8B-B14F-4D97-AF65-F5344CB8AC3E}">
        <p14:creationId xmlns:p14="http://schemas.microsoft.com/office/powerpoint/2010/main" val="35533728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ject 2">
            <a:extLst>
              <a:ext uri="{FF2B5EF4-FFF2-40B4-BE49-F238E27FC236}">
                <a16:creationId xmlns:a16="http://schemas.microsoft.com/office/drawing/2014/main" id="{465C5F8F-1462-6669-FD48-E41CFB31A41C}"/>
              </a:ext>
            </a:extLst>
          </p:cNvPr>
          <p:cNvSpPr txBox="1">
            <a:spLocks/>
          </p:cNvSpPr>
          <p:nvPr/>
        </p:nvSpPr>
        <p:spPr>
          <a:xfrm>
            <a:off x="377457" y="81968"/>
            <a:ext cx="5338445" cy="397545"/>
          </a:xfrm>
          <a:prstGeom prst="rect">
            <a:avLst/>
          </a:prstGeom>
        </p:spPr>
        <p:txBody>
          <a:bodyPr vert="horz" wrap="square" lIns="0" tIns="12700" rIns="0" bIns="0" rtlCol="0" anchor="t">
            <a:spAutoFit/>
          </a:bodyPr>
          <a:lstStyle>
            <a:lvl1pPr>
              <a:defRPr sz="2500" b="1" i="0">
                <a:solidFill>
                  <a:srgbClr val="005BAA"/>
                </a:solidFill>
                <a:latin typeface="Etelka Text Pro"/>
                <a:ea typeface="+mj-ea"/>
                <a:cs typeface="Etelka Text Pro"/>
              </a:defRPr>
            </a:lvl1pPr>
          </a:lstStyle>
          <a:p>
            <a:pPr marL="12700" marR="0" lvl="0" indent="0" defTabSz="914400" eaLnBrk="1" fontAlgn="auto" latinLnBrk="0" hangingPunct="1">
              <a:lnSpc>
                <a:spcPct val="100000"/>
              </a:lnSpc>
              <a:spcBef>
                <a:spcPts val="100"/>
              </a:spcBef>
              <a:spcAft>
                <a:spcPts val="0"/>
              </a:spcAft>
              <a:buClrTx/>
              <a:buSzTx/>
              <a:buFontTx/>
              <a:buNone/>
              <a:tabLst/>
              <a:defRPr/>
            </a:pPr>
            <a:r>
              <a:rPr kumimoji="0" lang="fr-FR" sz="2500" b="1" i="0" u="none" strike="noStrike" kern="0" cap="none" spc="-10" normalizeH="0" baseline="0" noProof="0">
                <a:ln>
                  <a:noFill/>
                </a:ln>
                <a:solidFill>
                  <a:srgbClr val="0050A4"/>
                </a:solidFill>
                <a:effectLst/>
                <a:uLnTx/>
                <a:uFillTx/>
                <a:latin typeface="Avenir Next LT Pro"/>
              </a:rPr>
              <a:t>BILAN 2022 </a:t>
            </a:r>
          </a:p>
        </p:txBody>
      </p:sp>
      <p:pic>
        <p:nvPicPr>
          <p:cNvPr id="13" name="Image 12">
            <a:extLst>
              <a:ext uri="{FF2B5EF4-FFF2-40B4-BE49-F238E27FC236}">
                <a16:creationId xmlns:a16="http://schemas.microsoft.com/office/drawing/2014/main" id="{09D5BACC-AD3E-EABF-0887-F5B38F6DDD4B}"/>
              </a:ext>
            </a:extLst>
          </p:cNvPr>
          <p:cNvPicPr>
            <a:picLocks noChangeAspect="1"/>
          </p:cNvPicPr>
          <p:nvPr/>
        </p:nvPicPr>
        <p:blipFill rotWithShape="1">
          <a:blip r:embed="rId2"/>
          <a:srcRect r="21138" b="30180"/>
          <a:stretch/>
        </p:blipFill>
        <p:spPr>
          <a:xfrm>
            <a:off x="0" y="0"/>
            <a:ext cx="252412" cy="1287624"/>
          </a:xfrm>
          <a:prstGeom prst="rect">
            <a:avLst/>
          </a:prstGeom>
        </p:spPr>
      </p:pic>
      <p:sp>
        <p:nvSpPr>
          <p:cNvPr id="16" name="Rectangle 15">
            <a:extLst>
              <a:ext uri="{FF2B5EF4-FFF2-40B4-BE49-F238E27FC236}">
                <a16:creationId xmlns:a16="http://schemas.microsoft.com/office/drawing/2014/main" id="{09CC5781-6732-F4D2-38FB-089001564A57}"/>
              </a:ext>
            </a:extLst>
          </p:cNvPr>
          <p:cNvSpPr/>
          <p:nvPr/>
        </p:nvSpPr>
        <p:spPr>
          <a:xfrm>
            <a:off x="0" y="6448612"/>
            <a:ext cx="12192000" cy="409387"/>
          </a:xfrm>
          <a:prstGeom prst="rect">
            <a:avLst/>
          </a:prstGeom>
          <a:solidFill>
            <a:srgbClr val="0050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Espace réservé du numéro de diapositive 27">
            <a:extLst>
              <a:ext uri="{FF2B5EF4-FFF2-40B4-BE49-F238E27FC236}">
                <a16:creationId xmlns:a16="http://schemas.microsoft.com/office/drawing/2014/main" id="{B0D5E286-110A-DD2F-135F-EAFF4FDB6638}"/>
              </a:ext>
            </a:extLst>
          </p:cNvPr>
          <p:cNvSpPr txBox="1">
            <a:spLocks/>
          </p:cNvSpPr>
          <p:nvPr/>
        </p:nvSpPr>
        <p:spPr>
          <a:xfrm>
            <a:off x="11527902" y="6491196"/>
            <a:ext cx="664098" cy="278717"/>
          </a:xfrm>
          <a:prstGeom prst="rect">
            <a:avLst/>
          </a:prstGeom>
        </p:spPr>
        <p:txBody>
          <a:bodyPr anchor="ct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8AC7C10-199F-484E-9772-D20B8002819D}" type="slidenum">
              <a:rPr lang="fr-FR" sz="1000" smtClean="0">
                <a:solidFill>
                  <a:schemeClr val="bg1"/>
                </a:solidFill>
                <a:latin typeface="Avenir Next LT Pro Light" panose="020B0304020202020204" pitchFamily="34" charset="0"/>
              </a:rPr>
              <a:pPr algn="r"/>
              <a:t>13</a:t>
            </a:fld>
            <a:endParaRPr lang="fr-FR" sz="1000">
              <a:solidFill>
                <a:schemeClr val="bg1"/>
              </a:solidFill>
              <a:latin typeface="Avenir Next LT Pro Light" panose="020B0304020202020204" pitchFamily="34" charset="0"/>
            </a:endParaRPr>
          </a:p>
        </p:txBody>
      </p:sp>
      <p:pic>
        <p:nvPicPr>
          <p:cNvPr id="18" name="Image 17" descr="Une image contenant texte&#10;&#10;Description générée automatiquement">
            <a:extLst>
              <a:ext uri="{FF2B5EF4-FFF2-40B4-BE49-F238E27FC236}">
                <a16:creationId xmlns:a16="http://schemas.microsoft.com/office/drawing/2014/main" id="{5F3F8DFC-8BA7-38FE-9BFC-69C9E3A695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219" y="6508623"/>
            <a:ext cx="1189318" cy="289365"/>
          </a:xfrm>
          <a:prstGeom prst="rect">
            <a:avLst/>
          </a:prstGeom>
        </p:spPr>
      </p:pic>
      <p:sp>
        <p:nvSpPr>
          <p:cNvPr id="3" name="Rectangle : coins arrondis 2">
            <a:extLst>
              <a:ext uri="{FF2B5EF4-FFF2-40B4-BE49-F238E27FC236}">
                <a16:creationId xmlns:a16="http://schemas.microsoft.com/office/drawing/2014/main" id="{B2C7D5F6-3C8E-079B-289E-C5D0014F3616}"/>
              </a:ext>
            </a:extLst>
          </p:cNvPr>
          <p:cNvSpPr/>
          <p:nvPr/>
        </p:nvSpPr>
        <p:spPr>
          <a:xfrm>
            <a:off x="381538" y="4700630"/>
            <a:ext cx="3745671" cy="1509930"/>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3">
            <a:extLst>
              <a:ext uri="{FF2B5EF4-FFF2-40B4-BE49-F238E27FC236}">
                <a16:creationId xmlns:a16="http://schemas.microsoft.com/office/drawing/2014/main" id="{931ADEB0-EA14-1625-C7EE-5BE134CDCAA8}"/>
              </a:ext>
            </a:extLst>
          </p:cNvPr>
          <p:cNvSpPr/>
          <p:nvPr/>
        </p:nvSpPr>
        <p:spPr>
          <a:xfrm>
            <a:off x="1163862" y="1416735"/>
            <a:ext cx="3454792"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a:ln>
                  <a:noFill/>
                </a:ln>
                <a:solidFill>
                  <a:prstClr val="white">
                    <a:alpha val="52000"/>
                  </a:prstClr>
                </a:solidFill>
                <a:effectLst/>
                <a:uLnTx/>
                <a:uFillTx/>
                <a:latin typeface="Arial" panose="020B0604020202020204" pitchFamily="34" charset="0"/>
                <a:ea typeface="+mn-ea"/>
                <a:cs typeface="Arial" panose="020B0604020202020204" pitchFamily="34" charset="0"/>
              </a:rPr>
              <a:t>(photo d’illustration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a:ln>
                  <a:noFill/>
                </a:ln>
                <a:solidFill>
                  <a:prstClr val="white">
                    <a:alpha val="52000"/>
                  </a:prstClr>
                </a:solidFill>
                <a:effectLst/>
                <a:uLnTx/>
                <a:uFillTx/>
                <a:latin typeface="Arial" panose="020B0604020202020204" pitchFamily="34" charset="0"/>
                <a:ea typeface="+mn-ea"/>
                <a:cs typeface="Arial" panose="020B0604020202020204" pitchFamily="34" charset="0"/>
              </a:rPr>
              <a:t>à remplacer selon votre sujet)</a:t>
            </a:r>
          </a:p>
        </p:txBody>
      </p:sp>
      <p:cxnSp>
        <p:nvCxnSpPr>
          <p:cNvPr id="6" name="Connecteur droit 5">
            <a:extLst>
              <a:ext uri="{FF2B5EF4-FFF2-40B4-BE49-F238E27FC236}">
                <a16:creationId xmlns:a16="http://schemas.microsoft.com/office/drawing/2014/main" id="{486ED412-6CB8-ABDF-6B63-9F82B6307E20}"/>
              </a:ext>
            </a:extLst>
          </p:cNvPr>
          <p:cNvCxnSpPr>
            <a:cxnSpLocks/>
          </p:cNvCxnSpPr>
          <p:nvPr/>
        </p:nvCxnSpPr>
        <p:spPr>
          <a:xfrm>
            <a:off x="4546137" y="409999"/>
            <a:ext cx="0" cy="5699026"/>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8" name="ZoneTexte 7">
            <a:extLst>
              <a:ext uri="{FF2B5EF4-FFF2-40B4-BE49-F238E27FC236}">
                <a16:creationId xmlns:a16="http://schemas.microsoft.com/office/drawing/2014/main" id="{D47C9AA3-7A32-0BB8-9433-DA3374FD35EE}"/>
              </a:ext>
            </a:extLst>
          </p:cNvPr>
          <p:cNvSpPr txBox="1"/>
          <p:nvPr/>
        </p:nvSpPr>
        <p:spPr>
          <a:xfrm>
            <a:off x="384860" y="4834920"/>
            <a:ext cx="3745671" cy="1292662"/>
          </a:xfrm>
          <a:prstGeom prst="rect">
            <a:avLst/>
          </a:prstGeom>
          <a:noFill/>
          <a:ln>
            <a:no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600" b="1"/>
              <a:t>8</a:t>
            </a:r>
            <a:r>
              <a:rPr kumimoji="0" lang="fr-FR" sz="1600" b="1" i="0" u="none" strike="noStrike" kern="1200" cap="none" spc="0" normalizeH="0" baseline="0" noProof="0">
                <a:ln>
                  <a:noFill/>
                </a:ln>
                <a:effectLst/>
                <a:uLnTx/>
                <a:uFillTx/>
                <a:ea typeface="+mn-ea"/>
                <a:cs typeface="+mn-cs"/>
              </a:rPr>
              <a:t> nouvelles offres groupes dans catalogues 2023</a:t>
            </a:r>
            <a:endParaRPr lang="de-DE" sz="1600" b="1" i="0" u="none" strike="noStrike" kern="1200" cap="none" spc="0" normalizeH="0" baseline="0" noProof="0">
              <a:ln>
                <a:noFill/>
              </a:ln>
              <a:effectLst/>
              <a:uLnTx/>
              <a:uFillTx/>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fr-FR" sz="1400" b="0" i="0" u="none" strike="noStrike" kern="1200" cap="none" spc="0" normalizeH="0" baseline="0" noProof="0">
              <a:ln>
                <a:noFill/>
              </a:ln>
              <a:effectLst/>
              <a:uLnTx/>
              <a:uFillTx/>
              <a:cs typeface="Calibri"/>
            </a:endParaRPr>
          </a:p>
          <a:p>
            <a:pPr algn="ctr">
              <a:defRPr/>
            </a:pPr>
            <a:r>
              <a:rPr lang="fr-FR" sz="1600" b="1"/>
              <a:t> </a:t>
            </a:r>
            <a:r>
              <a:rPr kumimoji="0" lang="fr-FR" sz="1600" b="1" i="0" u="none" strike="noStrike" kern="1200" cap="none" spc="0" normalizeH="0" baseline="0" noProof="0">
                <a:ln>
                  <a:noFill/>
                </a:ln>
                <a:effectLst/>
                <a:uLnTx/>
                <a:uFillTx/>
                <a:ea typeface="+mn-ea"/>
                <a:cs typeface="+mn-cs"/>
              </a:rPr>
              <a:t>6</a:t>
            </a:r>
            <a:r>
              <a:rPr lang="fr-FR" sz="1600" b="1"/>
              <a:t>3</a:t>
            </a:r>
            <a:r>
              <a:rPr kumimoji="0" lang="fr-FR" sz="1600" b="1" i="0" u="none" strike="noStrike" kern="1200" cap="none" spc="0" normalizeH="0" baseline="0" noProof="0">
                <a:ln>
                  <a:noFill/>
                </a:ln>
                <a:effectLst/>
                <a:uLnTx/>
                <a:uFillTx/>
                <a:ea typeface="+mn-ea"/>
                <a:cs typeface="+mn-cs"/>
              </a:rPr>
              <a:t> TO/ Autocaristes rencontrés</a:t>
            </a:r>
            <a:r>
              <a:rPr lang="fr-FR" sz="1600" b="1"/>
              <a:t> </a:t>
            </a:r>
            <a:endParaRPr lang="fr-FR" sz="1600" b="1" i="0" u="none" strike="noStrike" kern="1200" cap="none" spc="0" normalizeH="0" baseline="0" noProof="0">
              <a:ln>
                <a:noFill/>
              </a:ln>
              <a:effectLst/>
              <a:uLnTx/>
              <a:uFillTx/>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a:ln>
                  <a:noFill/>
                </a:ln>
                <a:effectLst/>
                <a:uLnTx/>
                <a:uFillTx/>
                <a:ea typeface="+mn-ea"/>
                <a:cs typeface="+mn-cs"/>
              </a:rPr>
              <a:t>dont 36 primo-contacts</a:t>
            </a:r>
            <a:endParaRPr lang="fr-FR" sz="1600" b="1" i="0" u="none" strike="noStrike" kern="1200" cap="none" spc="0" normalizeH="0" baseline="0" noProof="0">
              <a:ln>
                <a:noFill/>
              </a:ln>
              <a:effectLst/>
              <a:uLnTx/>
              <a:uFillTx/>
              <a:cs typeface="Calibri"/>
            </a:endParaRPr>
          </a:p>
        </p:txBody>
      </p:sp>
      <p:pic>
        <p:nvPicPr>
          <p:cNvPr id="12" name="Image 11">
            <a:extLst>
              <a:ext uri="{FF2B5EF4-FFF2-40B4-BE49-F238E27FC236}">
                <a16:creationId xmlns:a16="http://schemas.microsoft.com/office/drawing/2014/main" id="{B7B2A69F-5202-43B3-C671-997D3D0050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53105" y="243749"/>
            <a:ext cx="474262" cy="474262"/>
          </a:xfrm>
          <a:prstGeom prst="rect">
            <a:avLst/>
          </a:prstGeom>
        </p:spPr>
      </p:pic>
      <p:sp>
        <p:nvSpPr>
          <p:cNvPr id="10" name="ZoneTexte 9">
            <a:extLst>
              <a:ext uri="{FF2B5EF4-FFF2-40B4-BE49-F238E27FC236}">
                <a16:creationId xmlns:a16="http://schemas.microsoft.com/office/drawing/2014/main" id="{60E1AF81-CFF7-91FB-6C1E-E46A7183A09C}"/>
              </a:ext>
            </a:extLst>
          </p:cNvPr>
          <p:cNvSpPr txBox="1"/>
          <p:nvPr/>
        </p:nvSpPr>
        <p:spPr>
          <a:xfrm>
            <a:off x="4779530" y="6532567"/>
            <a:ext cx="2946400" cy="246221"/>
          </a:xfrm>
          <a:prstGeom prst="rect">
            <a:avLst/>
          </a:prstGeom>
          <a:noFill/>
        </p:spPr>
        <p:txBody>
          <a:bodyPr wrap="square" rtlCol="0" anchor="ctr">
            <a:spAutoFit/>
          </a:bodyPr>
          <a:lstStyle/>
          <a:p>
            <a:pPr algn="ctr"/>
            <a:r>
              <a:rPr lang="fr-FR" sz="1000">
                <a:solidFill>
                  <a:schemeClr val="bg1"/>
                </a:solidFill>
                <a:latin typeface="Avenir Next LT Pro Light" panose="020B0304020202020204" pitchFamily="34" charset="0"/>
              </a:rPr>
              <a:t>CLUB MARCHE EUROPEEN – JANVIER 2023</a:t>
            </a:r>
          </a:p>
        </p:txBody>
      </p:sp>
      <p:pic>
        <p:nvPicPr>
          <p:cNvPr id="15" name="Image 14" descr="Une image contenant herbe, extérieur, ciel, personne&#10;&#10;Description générée automatiquement">
            <a:extLst>
              <a:ext uri="{FF2B5EF4-FFF2-40B4-BE49-F238E27FC236}">
                <a16:creationId xmlns:a16="http://schemas.microsoft.com/office/drawing/2014/main" id="{135CCEC3-24A9-8464-4012-632F86E4C68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4776" y="1329789"/>
            <a:ext cx="4126327" cy="3090604"/>
          </a:xfrm>
          <a:prstGeom prst="rect">
            <a:avLst/>
          </a:prstGeom>
        </p:spPr>
      </p:pic>
      <p:cxnSp>
        <p:nvCxnSpPr>
          <p:cNvPr id="5" name="Connecteur droit 6">
            <a:extLst>
              <a:ext uri="{FF2B5EF4-FFF2-40B4-BE49-F238E27FC236}">
                <a16:creationId xmlns:a16="http://schemas.microsoft.com/office/drawing/2014/main" id="{446FD2C8-8103-6304-9F60-DD2238B6ABA0}"/>
              </a:ext>
            </a:extLst>
          </p:cNvPr>
          <p:cNvCxnSpPr>
            <a:cxnSpLocks/>
          </p:cNvCxnSpPr>
          <p:nvPr/>
        </p:nvCxnSpPr>
        <p:spPr>
          <a:xfrm>
            <a:off x="8608110" y="486098"/>
            <a:ext cx="0" cy="5546167"/>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7" name="Image 16" descr="Une image contenant texte&#10;&#10;Description générée automatiquement">
            <a:extLst>
              <a:ext uri="{FF2B5EF4-FFF2-40B4-BE49-F238E27FC236}">
                <a16:creationId xmlns:a16="http://schemas.microsoft.com/office/drawing/2014/main" id="{37E2FFCA-A079-7203-4E23-1EB463D2396C}"/>
              </a:ext>
            </a:extLst>
          </p:cNvPr>
          <p:cNvPicPr>
            <a:picLocks noChangeAspect="1"/>
          </p:cNvPicPr>
          <p:nvPr/>
        </p:nvPicPr>
        <p:blipFill>
          <a:blip r:embed="rId6"/>
          <a:stretch>
            <a:fillRect/>
          </a:stretch>
        </p:blipFill>
        <p:spPr>
          <a:xfrm>
            <a:off x="4727262" y="777155"/>
            <a:ext cx="3723083" cy="2398816"/>
          </a:xfrm>
          <a:prstGeom prst="rect">
            <a:avLst/>
          </a:prstGeom>
        </p:spPr>
      </p:pic>
      <p:pic>
        <p:nvPicPr>
          <p:cNvPr id="9" name="Image 9">
            <a:extLst>
              <a:ext uri="{FF2B5EF4-FFF2-40B4-BE49-F238E27FC236}">
                <a16:creationId xmlns:a16="http://schemas.microsoft.com/office/drawing/2014/main" id="{D3A3FFD2-D8A2-1FB9-DD3B-195FD68E4114}"/>
              </a:ext>
            </a:extLst>
          </p:cNvPr>
          <p:cNvPicPr>
            <a:picLocks noChangeAspect="1"/>
          </p:cNvPicPr>
          <p:nvPr/>
        </p:nvPicPr>
        <p:blipFill>
          <a:blip r:embed="rId7"/>
          <a:stretch>
            <a:fillRect/>
          </a:stretch>
        </p:blipFill>
        <p:spPr>
          <a:xfrm>
            <a:off x="6424860" y="1853466"/>
            <a:ext cx="2021171" cy="2810966"/>
          </a:xfrm>
          <a:prstGeom prst="rect">
            <a:avLst/>
          </a:prstGeom>
        </p:spPr>
      </p:pic>
      <p:pic>
        <p:nvPicPr>
          <p:cNvPr id="14" name="Image 14">
            <a:extLst>
              <a:ext uri="{FF2B5EF4-FFF2-40B4-BE49-F238E27FC236}">
                <a16:creationId xmlns:a16="http://schemas.microsoft.com/office/drawing/2014/main" id="{7805D5BE-4141-016D-E4CF-6CCBFDF762DF}"/>
              </a:ext>
            </a:extLst>
          </p:cNvPr>
          <p:cNvPicPr>
            <a:picLocks noChangeAspect="1"/>
          </p:cNvPicPr>
          <p:nvPr/>
        </p:nvPicPr>
        <p:blipFill>
          <a:blip r:embed="rId8"/>
          <a:stretch>
            <a:fillRect/>
          </a:stretch>
        </p:blipFill>
        <p:spPr>
          <a:xfrm>
            <a:off x="4721540" y="2772392"/>
            <a:ext cx="2258250" cy="1654517"/>
          </a:xfrm>
          <a:prstGeom prst="rect">
            <a:avLst/>
          </a:prstGeom>
        </p:spPr>
      </p:pic>
      <p:sp>
        <p:nvSpPr>
          <p:cNvPr id="19" name="ZoneTexte 7">
            <a:extLst>
              <a:ext uri="{FF2B5EF4-FFF2-40B4-BE49-F238E27FC236}">
                <a16:creationId xmlns:a16="http://schemas.microsoft.com/office/drawing/2014/main" id="{14F49F59-39B4-D695-65E4-FE25F26E21B6}"/>
              </a:ext>
            </a:extLst>
          </p:cNvPr>
          <p:cNvSpPr txBox="1"/>
          <p:nvPr/>
        </p:nvSpPr>
        <p:spPr>
          <a:xfrm>
            <a:off x="4849664" y="4837347"/>
            <a:ext cx="3597643" cy="1396127"/>
          </a:xfrm>
          <a:prstGeom prst="roundRect">
            <a:avLst/>
          </a:prstGeom>
          <a:solidFill>
            <a:schemeClr val="accent4"/>
          </a:solidFill>
          <a:ln>
            <a:noFill/>
          </a:ln>
        </p:spPr>
        <p:txBody>
          <a:bodyPr wrap="square" lIns="91440" tIns="45720" rIns="91440" bIns="45720" rtlCol="0" anchor="t">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a:latin typeface="Calibri" panose="020F0502020204030204"/>
                <a:cs typeface="Calibri"/>
              </a:rPr>
              <a:t>Accueil</a:t>
            </a:r>
            <a:r>
              <a:rPr kumimoji="0" lang="fr-FR" sz="1400" b="0" i="0" u="none" strike="noStrike" kern="1200" cap="none" spc="0" normalizeH="0" baseline="0" noProof="0">
                <a:ln>
                  <a:noFill/>
                </a:ln>
                <a:effectLst/>
                <a:uLnTx/>
                <a:uFillTx/>
                <a:ea typeface="+mn-ea"/>
                <a:cs typeface="+mn-cs"/>
              </a:rPr>
              <a:t> presse:</a:t>
            </a:r>
            <a:endParaRPr lang="fr-FR" sz="1400" b="1" i="0" u="none" strike="noStrike" kern="1200" cap="none" spc="0" normalizeH="0" baseline="0" noProof="0">
              <a:ln>
                <a:noFill/>
              </a:ln>
              <a:effectLst/>
              <a:uLnTx/>
              <a:uFillTx/>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600" b="1"/>
              <a:t>8 individuels et 2 groupes (2x 4 journalistes)</a:t>
            </a:r>
            <a:endParaRPr lang="fr-FR" sz="1600" b="1">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a:t>Parutions Presse:</a:t>
            </a:r>
            <a:endParaRPr lang="fr-FR" sz="1400">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a:ln>
                  <a:noFill/>
                </a:ln>
                <a:effectLst/>
                <a:uLnTx/>
                <a:uFillTx/>
                <a:ea typeface="+mn-ea"/>
                <a:cs typeface="+mn-cs"/>
              </a:rPr>
              <a:t>18 </a:t>
            </a:r>
            <a:r>
              <a:rPr lang="fr-FR" sz="1600" b="1"/>
              <a:t>articles </a:t>
            </a:r>
            <a:r>
              <a:rPr lang="fr-FR" sz="1600" b="1" err="1"/>
              <a:t>print</a:t>
            </a:r>
            <a:r>
              <a:rPr lang="fr-FR" sz="1600" b="1"/>
              <a:t>/blog, 2 radio, 1 TV</a:t>
            </a:r>
            <a:endParaRPr lang="fr-FR" sz="1600" b="1" i="0" u="none" strike="noStrike" kern="1200" cap="none" spc="0" normalizeH="0" baseline="0" noProof="0">
              <a:ln>
                <a:noFill/>
              </a:ln>
              <a:effectLst/>
              <a:uLnTx/>
              <a:uFillTx/>
              <a:cs typeface="Calibri"/>
            </a:endParaRPr>
          </a:p>
        </p:txBody>
      </p:sp>
      <p:sp>
        <p:nvSpPr>
          <p:cNvPr id="20" name="Rectangle : coins arrondis 11">
            <a:extLst>
              <a:ext uri="{FF2B5EF4-FFF2-40B4-BE49-F238E27FC236}">
                <a16:creationId xmlns:a16="http://schemas.microsoft.com/office/drawing/2014/main" id="{E34F934D-801E-9EFE-9E1C-102AB3CEECEF}"/>
              </a:ext>
            </a:extLst>
          </p:cNvPr>
          <p:cNvSpPr/>
          <p:nvPr/>
        </p:nvSpPr>
        <p:spPr>
          <a:xfrm>
            <a:off x="8777676" y="4939799"/>
            <a:ext cx="3253104" cy="1083915"/>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a:p>
        </p:txBody>
      </p:sp>
      <p:sp>
        <p:nvSpPr>
          <p:cNvPr id="21" name="ZoneTexte 13">
            <a:extLst>
              <a:ext uri="{FF2B5EF4-FFF2-40B4-BE49-F238E27FC236}">
                <a16:creationId xmlns:a16="http://schemas.microsoft.com/office/drawing/2014/main" id="{895661DE-99AB-BE60-D242-561B3AC4FF8C}"/>
              </a:ext>
            </a:extLst>
          </p:cNvPr>
          <p:cNvSpPr txBox="1"/>
          <p:nvPr/>
        </p:nvSpPr>
        <p:spPr>
          <a:xfrm>
            <a:off x="8777676" y="4983604"/>
            <a:ext cx="3253103" cy="1046440"/>
          </a:xfrm>
          <a:prstGeom prst="rect">
            <a:avLst/>
          </a:prstGeom>
          <a:noFill/>
          <a:ln>
            <a:noFill/>
          </a:ln>
        </p:spPr>
        <p:txBody>
          <a:bodyPr wrap="square" lIns="91440" tIns="45720" rIns="91440" bIns="45720" rtlCol="0" anchor="t">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a:ln>
                  <a:noFill/>
                </a:ln>
                <a:effectLst/>
                <a:uLnTx/>
                <a:uFillTx/>
                <a:ea typeface="+mn-ea"/>
                <a:cs typeface="+mn-cs"/>
              </a:rPr>
              <a:t>7835 </a:t>
            </a:r>
            <a:r>
              <a:rPr lang="fr-FR" sz="1600" b="1"/>
              <a:t>Visiteurs</a:t>
            </a:r>
            <a:r>
              <a:rPr kumimoji="0" lang="fr-FR" sz="1600" b="1" i="0" u="none" strike="noStrike" kern="1200" cap="none" spc="0" normalizeH="0" baseline="0" noProof="0">
                <a:ln>
                  <a:noFill/>
                </a:ln>
                <a:effectLst/>
                <a:uLnTx/>
                <a:uFillTx/>
                <a:ea typeface="+mn-ea"/>
                <a:cs typeface="+mn-cs"/>
              </a:rPr>
              <a:t> sur le site portail allemand</a:t>
            </a:r>
            <a:endParaRPr lang="fr-FR" sz="1600" b="1" i="0" u="none" strike="noStrike" kern="1200" cap="none" spc="0" normalizeH="0" baseline="0" noProof="0">
              <a:ln>
                <a:noFill/>
              </a:ln>
              <a:effectLst/>
              <a:uLnTx/>
              <a:uFillTx/>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a:t>&amp;</a:t>
            </a:r>
            <a:endParaRPr kumimoji="0" lang="fr-FR" sz="1400" b="1" i="0" u="none" strike="noStrike" kern="1200" cap="none" spc="0" normalizeH="0" baseline="0" noProof="0">
              <a:ln>
                <a:noFill/>
              </a:ln>
              <a:effectLst/>
              <a:uLnTx/>
              <a:uFillTx/>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600" b="1"/>
              <a:t>4975 Abonnés Facebook</a:t>
            </a:r>
            <a:endParaRPr lang="fr-FR" sz="1600" b="1">
              <a:cs typeface="Calibri"/>
            </a:endParaRPr>
          </a:p>
        </p:txBody>
      </p:sp>
      <p:pic>
        <p:nvPicPr>
          <p:cNvPr id="22" name="Image 14">
            <a:extLst>
              <a:ext uri="{FF2B5EF4-FFF2-40B4-BE49-F238E27FC236}">
                <a16:creationId xmlns:a16="http://schemas.microsoft.com/office/drawing/2014/main" id="{2BDE271A-345C-9D1E-11B2-613668AB06E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07351" y="538151"/>
            <a:ext cx="1303031" cy="2284079"/>
          </a:xfrm>
          <a:prstGeom prst="rect">
            <a:avLst/>
          </a:prstGeom>
        </p:spPr>
      </p:pic>
      <p:pic>
        <p:nvPicPr>
          <p:cNvPr id="23" name="Image 19">
            <a:extLst>
              <a:ext uri="{FF2B5EF4-FFF2-40B4-BE49-F238E27FC236}">
                <a16:creationId xmlns:a16="http://schemas.microsoft.com/office/drawing/2014/main" id="{9107E463-ECC7-FFA1-AD12-D6FACDAAF4F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77676" y="2275551"/>
            <a:ext cx="1297936" cy="2314570"/>
          </a:xfrm>
          <a:prstGeom prst="rect">
            <a:avLst/>
          </a:prstGeom>
        </p:spPr>
      </p:pic>
      <p:pic>
        <p:nvPicPr>
          <p:cNvPr id="25" name="Image 21">
            <a:extLst>
              <a:ext uri="{FF2B5EF4-FFF2-40B4-BE49-F238E27FC236}">
                <a16:creationId xmlns:a16="http://schemas.microsoft.com/office/drawing/2014/main" id="{7F06AD67-0F29-6B11-6AA9-4A3F44CFD910}"/>
              </a:ext>
            </a:extLst>
          </p:cNvPr>
          <p:cNvPicPr>
            <a:picLocks noChangeAspect="1"/>
          </p:cNvPicPr>
          <p:nvPr/>
        </p:nvPicPr>
        <p:blipFill>
          <a:blip r:embed="rId11"/>
          <a:stretch>
            <a:fillRect/>
          </a:stretch>
        </p:blipFill>
        <p:spPr>
          <a:xfrm>
            <a:off x="10211989" y="893626"/>
            <a:ext cx="1846660" cy="3693319"/>
          </a:xfrm>
          <a:prstGeom prst="rect">
            <a:avLst/>
          </a:prstGeom>
        </p:spPr>
      </p:pic>
    </p:spTree>
    <p:extLst>
      <p:ext uri="{BB962C8B-B14F-4D97-AF65-F5344CB8AC3E}">
        <p14:creationId xmlns:p14="http://schemas.microsoft.com/office/powerpoint/2010/main" val="42100949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ject 2">
            <a:extLst>
              <a:ext uri="{FF2B5EF4-FFF2-40B4-BE49-F238E27FC236}">
                <a16:creationId xmlns:a16="http://schemas.microsoft.com/office/drawing/2014/main" id="{465C5F8F-1462-6669-FD48-E41CFB31A41C}"/>
              </a:ext>
            </a:extLst>
          </p:cNvPr>
          <p:cNvSpPr txBox="1">
            <a:spLocks/>
          </p:cNvSpPr>
          <p:nvPr/>
        </p:nvSpPr>
        <p:spPr>
          <a:xfrm>
            <a:off x="568210" y="326002"/>
            <a:ext cx="5632800" cy="397545"/>
          </a:xfrm>
          <a:prstGeom prst="rect">
            <a:avLst/>
          </a:prstGeom>
        </p:spPr>
        <p:txBody>
          <a:bodyPr vert="horz" wrap="square" lIns="0" tIns="12700" rIns="0" bIns="0" rtlCol="0">
            <a:spAutoFit/>
          </a:bodyPr>
          <a:lstStyle>
            <a:lvl1pPr>
              <a:defRPr sz="2500" b="1" i="0">
                <a:solidFill>
                  <a:srgbClr val="005BAA"/>
                </a:solidFill>
                <a:latin typeface="Etelka Text Pro"/>
                <a:ea typeface="+mj-ea"/>
                <a:cs typeface="Etelka Text Pro"/>
              </a:defRPr>
            </a:lvl1pPr>
          </a:lstStyle>
          <a:p>
            <a:pPr marL="12700" marR="0" lvl="0" indent="0" defTabSz="914400" eaLnBrk="1" fontAlgn="auto" latinLnBrk="0" hangingPunct="1">
              <a:lnSpc>
                <a:spcPct val="100000"/>
              </a:lnSpc>
              <a:spcBef>
                <a:spcPts val="100"/>
              </a:spcBef>
              <a:spcAft>
                <a:spcPts val="0"/>
              </a:spcAft>
              <a:buClrTx/>
              <a:buSzTx/>
              <a:buFontTx/>
              <a:buNone/>
              <a:tabLst/>
              <a:defRPr/>
            </a:pPr>
            <a:r>
              <a:rPr kumimoji="0" lang="fr-FR" sz="2500" b="1" i="0" u="none" strike="noStrike" kern="0" cap="none" spc="-10" normalizeH="0" baseline="0" noProof="0">
                <a:ln>
                  <a:noFill/>
                </a:ln>
                <a:solidFill>
                  <a:srgbClr val="0050A4"/>
                </a:solidFill>
                <a:effectLst/>
                <a:uLnTx/>
                <a:uFillTx/>
                <a:latin typeface="Avenir Next LT Pro" panose="020B0504020202020204" pitchFamily="34" charset="0"/>
              </a:rPr>
              <a:t>PLAN D’ACTIONS 2023		 </a:t>
            </a:r>
            <a:r>
              <a:rPr kumimoji="0" lang="fr-FR" sz="2500" b="1" i="0" u="none" strike="noStrike" kern="0" cap="none" spc="-10" normalizeH="0" baseline="0" noProof="0" err="1">
                <a:ln>
                  <a:noFill/>
                </a:ln>
                <a:solidFill>
                  <a:srgbClr val="0050A4"/>
                </a:solidFill>
                <a:effectLst/>
                <a:uLnTx/>
                <a:uFillTx/>
                <a:latin typeface="Avenir Next LT Pro" panose="020B0504020202020204" pitchFamily="34" charset="0"/>
              </a:rPr>
              <a:t>BtoB</a:t>
            </a:r>
            <a:endParaRPr kumimoji="0" lang="fr-FR" sz="2500" b="1" i="0" u="none" strike="noStrike" kern="0" cap="none" spc="-10" normalizeH="0" baseline="0" noProof="0">
              <a:ln>
                <a:noFill/>
              </a:ln>
              <a:solidFill>
                <a:srgbClr val="0050A4"/>
              </a:solidFill>
              <a:effectLst/>
              <a:uLnTx/>
              <a:uFillTx/>
              <a:latin typeface="Avenir Next LT Pro" panose="020B0504020202020204" pitchFamily="34" charset="0"/>
            </a:endParaRPr>
          </a:p>
        </p:txBody>
      </p:sp>
      <p:pic>
        <p:nvPicPr>
          <p:cNvPr id="13" name="Image 12">
            <a:extLst>
              <a:ext uri="{FF2B5EF4-FFF2-40B4-BE49-F238E27FC236}">
                <a16:creationId xmlns:a16="http://schemas.microsoft.com/office/drawing/2014/main" id="{09D5BACC-AD3E-EABF-0887-F5B38F6DDD4B}"/>
              </a:ext>
            </a:extLst>
          </p:cNvPr>
          <p:cNvPicPr>
            <a:picLocks noChangeAspect="1"/>
          </p:cNvPicPr>
          <p:nvPr/>
        </p:nvPicPr>
        <p:blipFill rotWithShape="1">
          <a:blip r:embed="rId2"/>
          <a:srcRect r="21138" b="30180"/>
          <a:stretch/>
        </p:blipFill>
        <p:spPr>
          <a:xfrm>
            <a:off x="0" y="0"/>
            <a:ext cx="252412" cy="1287624"/>
          </a:xfrm>
          <a:prstGeom prst="rect">
            <a:avLst/>
          </a:prstGeom>
        </p:spPr>
      </p:pic>
      <p:sp>
        <p:nvSpPr>
          <p:cNvPr id="16" name="Rectangle 15">
            <a:extLst>
              <a:ext uri="{FF2B5EF4-FFF2-40B4-BE49-F238E27FC236}">
                <a16:creationId xmlns:a16="http://schemas.microsoft.com/office/drawing/2014/main" id="{09CC5781-6732-F4D2-38FB-089001564A57}"/>
              </a:ext>
            </a:extLst>
          </p:cNvPr>
          <p:cNvSpPr/>
          <p:nvPr/>
        </p:nvSpPr>
        <p:spPr>
          <a:xfrm>
            <a:off x="0" y="6448612"/>
            <a:ext cx="12192000" cy="409387"/>
          </a:xfrm>
          <a:prstGeom prst="rect">
            <a:avLst/>
          </a:prstGeom>
          <a:solidFill>
            <a:srgbClr val="0050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Espace réservé du numéro de diapositive 27">
            <a:extLst>
              <a:ext uri="{FF2B5EF4-FFF2-40B4-BE49-F238E27FC236}">
                <a16:creationId xmlns:a16="http://schemas.microsoft.com/office/drawing/2014/main" id="{B0D5E286-110A-DD2F-135F-EAFF4FDB6638}"/>
              </a:ext>
            </a:extLst>
          </p:cNvPr>
          <p:cNvSpPr txBox="1">
            <a:spLocks/>
          </p:cNvSpPr>
          <p:nvPr/>
        </p:nvSpPr>
        <p:spPr>
          <a:xfrm>
            <a:off x="11527902" y="6491196"/>
            <a:ext cx="664098" cy="278717"/>
          </a:xfrm>
          <a:prstGeom prst="rect">
            <a:avLst/>
          </a:prstGeom>
        </p:spPr>
        <p:txBody>
          <a:bodyPr anchor="ct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8AC7C10-199F-484E-9772-D20B8002819D}" type="slidenum">
              <a:rPr lang="fr-FR" sz="1000" smtClean="0">
                <a:solidFill>
                  <a:schemeClr val="bg1"/>
                </a:solidFill>
                <a:latin typeface="Avenir Next LT Pro Light" panose="020B0304020202020204" pitchFamily="34" charset="0"/>
              </a:rPr>
              <a:pPr algn="r"/>
              <a:t>14</a:t>
            </a:fld>
            <a:endParaRPr lang="fr-FR" sz="1000">
              <a:solidFill>
                <a:schemeClr val="bg1"/>
              </a:solidFill>
              <a:latin typeface="Avenir Next LT Pro Light" panose="020B0304020202020204" pitchFamily="34" charset="0"/>
            </a:endParaRPr>
          </a:p>
        </p:txBody>
      </p:sp>
      <p:pic>
        <p:nvPicPr>
          <p:cNvPr id="18" name="Image 17" descr="Une image contenant texte&#10;&#10;Description générée automatiquement">
            <a:extLst>
              <a:ext uri="{FF2B5EF4-FFF2-40B4-BE49-F238E27FC236}">
                <a16:creationId xmlns:a16="http://schemas.microsoft.com/office/drawing/2014/main" id="{5F3F8DFC-8BA7-38FE-9BFC-69C9E3A695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219" y="6508623"/>
            <a:ext cx="1189318" cy="289365"/>
          </a:xfrm>
          <a:prstGeom prst="rect">
            <a:avLst/>
          </a:prstGeom>
        </p:spPr>
      </p:pic>
      <p:sp>
        <p:nvSpPr>
          <p:cNvPr id="4" name="Rectangle 3">
            <a:extLst>
              <a:ext uri="{FF2B5EF4-FFF2-40B4-BE49-F238E27FC236}">
                <a16:creationId xmlns:a16="http://schemas.microsoft.com/office/drawing/2014/main" id="{664A1962-CE2E-50B3-332B-4CA9D2523604}"/>
              </a:ext>
            </a:extLst>
          </p:cNvPr>
          <p:cNvSpPr/>
          <p:nvPr/>
        </p:nvSpPr>
        <p:spPr>
          <a:xfrm>
            <a:off x="1163862" y="1416735"/>
            <a:ext cx="3454792"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a:ln>
                  <a:noFill/>
                </a:ln>
                <a:solidFill>
                  <a:prstClr val="white">
                    <a:alpha val="52000"/>
                  </a:prstClr>
                </a:solidFill>
                <a:effectLst/>
                <a:uLnTx/>
                <a:uFillTx/>
                <a:latin typeface="Arial" panose="020B0604020202020204" pitchFamily="34" charset="0"/>
                <a:ea typeface="+mn-ea"/>
                <a:cs typeface="Arial" panose="020B0604020202020204" pitchFamily="34" charset="0"/>
              </a:rPr>
              <a:t>(photo d’illustration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a:ln>
                  <a:noFill/>
                </a:ln>
                <a:solidFill>
                  <a:prstClr val="white">
                    <a:alpha val="52000"/>
                  </a:prstClr>
                </a:solidFill>
                <a:effectLst/>
                <a:uLnTx/>
                <a:uFillTx/>
                <a:latin typeface="Arial" panose="020B0604020202020204" pitchFamily="34" charset="0"/>
                <a:ea typeface="+mn-ea"/>
                <a:cs typeface="Arial" panose="020B0604020202020204" pitchFamily="34" charset="0"/>
              </a:rPr>
              <a:t>à remplacer selon votre sujet)</a:t>
            </a:r>
          </a:p>
        </p:txBody>
      </p:sp>
      <p:sp>
        <p:nvSpPr>
          <p:cNvPr id="5" name="ZoneTexte 4">
            <a:extLst>
              <a:ext uri="{FF2B5EF4-FFF2-40B4-BE49-F238E27FC236}">
                <a16:creationId xmlns:a16="http://schemas.microsoft.com/office/drawing/2014/main" id="{DA0F002D-60B0-5AF5-F8C6-61A19BBF0479}"/>
              </a:ext>
            </a:extLst>
          </p:cNvPr>
          <p:cNvSpPr txBox="1"/>
          <p:nvPr/>
        </p:nvSpPr>
        <p:spPr>
          <a:xfrm>
            <a:off x="306236" y="901189"/>
            <a:ext cx="4888170" cy="5709255"/>
          </a:xfrm>
          <a:prstGeom prst="rect">
            <a:avLst/>
          </a:prstGeom>
          <a:noFill/>
        </p:spPr>
        <p:txBody>
          <a:bodyPr wrap="square" lIns="91440" tIns="45720" rIns="91440" bIns="45720" anchor="t">
            <a:spAutoFit/>
          </a:bodyPr>
          <a:lstStyle/>
          <a:p>
            <a:pPr algn="just">
              <a:spcAft>
                <a:spcPts val="600"/>
              </a:spcAft>
              <a:defRPr/>
            </a:pPr>
            <a:r>
              <a:rPr kumimoji="0" lang="fr-FR" b="1" i="0" u="none" strike="noStrike" kern="1200" cap="none" spc="0" normalizeH="0" baseline="0" noProof="0">
                <a:ln>
                  <a:noFill/>
                </a:ln>
                <a:solidFill>
                  <a:schemeClr val="accent1">
                    <a:lumMod val="75000"/>
                  </a:schemeClr>
                </a:solidFill>
                <a:effectLst/>
                <a:uLnTx/>
                <a:uFillTx/>
                <a:ea typeface="+mn-ea"/>
                <a:cs typeface="Biome"/>
              </a:rPr>
              <a:t>ENJEUX</a:t>
            </a:r>
            <a:r>
              <a:rPr lang="fr-FR" b="1">
                <a:solidFill>
                  <a:schemeClr val="accent1">
                    <a:lumMod val="75000"/>
                  </a:schemeClr>
                </a:solidFill>
                <a:cs typeface="Biome"/>
              </a:rPr>
              <a:t> </a:t>
            </a:r>
            <a:endParaRPr kumimoji="0" lang="fr-FR" b="1" i="0" u="none" strike="noStrike" kern="1200" cap="none" spc="0" normalizeH="0" baseline="0" noProof="0">
              <a:ln>
                <a:noFill/>
              </a:ln>
              <a:solidFill>
                <a:schemeClr val="accent1">
                  <a:lumMod val="75000"/>
                </a:schemeClr>
              </a:solidFill>
              <a:effectLst/>
              <a:uLnTx/>
              <a:uFillTx/>
              <a:ea typeface="+mn-ea"/>
              <a:cs typeface="Biome" panose="020B0503030204020804" pitchFamily="34" charset="0"/>
            </a:endParaRPr>
          </a:p>
          <a:p>
            <a:pPr marL="285750" indent="-285750" algn="just">
              <a:buFont typeface="Arial" panose="020B0604020202020204" pitchFamily="34" charset="0"/>
              <a:buChar char="•"/>
              <a:defRPr/>
            </a:pPr>
            <a:r>
              <a:rPr lang="fr-FR" sz="1600">
                <a:cs typeface="Calibri"/>
              </a:rPr>
              <a:t>Importance du réseau de distribution en Allemagne</a:t>
            </a:r>
          </a:p>
          <a:p>
            <a:pPr marL="742950" lvl="1" indent="-285750" algn="just">
              <a:buFont typeface="Arial" panose="020B0604020202020204" pitchFamily="34" charset="0"/>
              <a:buChar char="•"/>
              <a:defRPr/>
            </a:pPr>
            <a:r>
              <a:rPr lang="fr-FR" sz="1600" b="1">
                <a:solidFill>
                  <a:schemeClr val="accent1">
                    <a:lumMod val="75000"/>
                  </a:schemeClr>
                </a:solidFill>
                <a:cs typeface="Calibri"/>
              </a:rPr>
              <a:t>Taux d'intermédiation = 20%</a:t>
            </a:r>
          </a:p>
          <a:p>
            <a:pPr marL="742950" lvl="1" indent="-285750" algn="just">
              <a:spcAft>
                <a:spcPts val="600"/>
              </a:spcAft>
              <a:buFont typeface="Arial" panose="020B0604020202020204" pitchFamily="34" charset="0"/>
              <a:buChar char="•"/>
              <a:defRPr/>
            </a:pPr>
            <a:r>
              <a:rPr lang="fr-FR" sz="1600" b="1">
                <a:solidFill>
                  <a:schemeClr val="accent1">
                    <a:lumMod val="75000"/>
                  </a:schemeClr>
                </a:solidFill>
                <a:cs typeface="Calibri"/>
              </a:rPr>
              <a:t>2300 TO, 800 autocaristes, 11.000 Agences </a:t>
            </a:r>
            <a:endParaRPr lang="fr-FR" sz="1600" b="1">
              <a:solidFill>
                <a:schemeClr val="accent1">
                  <a:lumMod val="75000"/>
                </a:schemeClr>
              </a:solidFill>
            </a:endParaRPr>
          </a:p>
          <a:p>
            <a:pPr marL="285750" indent="-285750" algn="just">
              <a:spcAft>
                <a:spcPts val="600"/>
              </a:spcAft>
              <a:buFont typeface="Arial" panose="020B0604020202020204" pitchFamily="34" charset="0"/>
              <a:buChar char="•"/>
              <a:defRPr/>
            </a:pPr>
            <a:r>
              <a:rPr lang="fr-FR" sz="1600"/>
              <a:t>Conforter</a:t>
            </a:r>
            <a:r>
              <a:rPr kumimoji="0" lang="fr-FR" sz="1600" b="0" i="0" u="none" strike="noStrike" kern="1200" cap="none" spc="0" normalizeH="0" baseline="0" noProof="0">
                <a:ln>
                  <a:noFill/>
                </a:ln>
                <a:effectLst/>
                <a:uLnTx/>
                <a:uFillTx/>
                <a:ea typeface="+mn-ea"/>
                <a:cs typeface="+mn-cs"/>
              </a:rPr>
              <a:t> une </a:t>
            </a:r>
            <a:r>
              <a:rPr kumimoji="0" lang="fr-FR" sz="1600" b="1" i="0" u="none" strike="noStrike" kern="1200" cap="none" spc="0" normalizeH="0" baseline="0" noProof="0">
                <a:ln>
                  <a:noFill/>
                </a:ln>
                <a:solidFill>
                  <a:schemeClr val="accent1">
                    <a:lumMod val="75000"/>
                  </a:schemeClr>
                </a:solidFill>
                <a:effectLst/>
                <a:uLnTx/>
                <a:uFillTx/>
                <a:ea typeface="+mn-ea"/>
                <a:cs typeface="+mn-cs"/>
              </a:rPr>
              <a:t>relation de confiance</a:t>
            </a:r>
            <a:r>
              <a:rPr kumimoji="0" lang="fr-FR" sz="1600" b="0" i="0" u="none" strike="noStrike" kern="1200" cap="none" spc="0" normalizeH="0" baseline="0" noProof="0">
                <a:ln>
                  <a:noFill/>
                </a:ln>
                <a:solidFill>
                  <a:schemeClr val="accent1">
                    <a:lumMod val="75000"/>
                  </a:schemeClr>
                </a:solidFill>
                <a:effectLst/>
                <a:uLnTx/>
                <a:uFillTx/>
                <a:ea typeface="+mn-ea"/>
                <a:cs typeface="+mn-cs"/>
              </a:rPr>
              <a:t> </a:t>
            </a:r>
            <a:r>
              <a:rPr kumimoji="0" lang="fr-FR" sz="1600" b="0" i="0" u="none" strike="noStrike" kern="1200" cap="none" spc="0" normalizeH="0" baseline="0" noProof="0">
                <a:ln>
                  <a:noFill/>
                </a:ln>
                <a:effectLst/>
                <a:uLnTx/>
                <a:uFillTx/>
                <a:ea typeface="+mn-ea"/>
                <a:cs typeface="+mn-cs"/>
              </a:rPr>
              <a:t>avec les professionnels sur le marché</a:t>
            </a:r>
            <a:endParaRPr lang="fr-FR">
              <a:ea typeface="+mn-ea"/>
              <a:cs typeface="+mn-cs"/>
            </a:endParaRPr>
          </a:p>
          <a:p>
            <a:pPr marL="285750" indent="-285750" algn="just">
              <a:spcAft>
                <a:spcPts val="600"/>
              </a:spcAft>
              <a:buFont typeface="Arial" panose="020B0604020202020204" pitchFamily="34" charset="0"/>
              <a:buChar char="•"/>
              <a:defRPr/>
            </a:pPr>
            <a:r>
              <a:rPr kumimoji="0" lang="fr-FR" sz="1600" b="1" i="0" u="none" strike="noStrike" kern="1200" cap="none" spc="0" normalizeH="0" baseline="0" noProof="0">
                <a:ln>
                  <a:noFill/>
                </a:ln>
                <a:solidFill>
                  <a:schemeClr val="accent1">
                    <a:lumMod val="75000"/>
                  </a:schemeClr>
                </a:solidFill>
                <a:effectLst/>
                <a:uLnTx/>
                <a:uFillTx/>
                <a:ea typeface="+mn-ea"/>
                <a:cs typeface="+mn-cs"/>
              </a:rPr>
              <a:t>Développer la programmation</a:t>
            </a:r>
            <a:r>
              <a:rPr kumimoji="0" lang="fr-FR" sz="1600" b="0" i="0" u="none" strike="noStrike" kern="1200" cap="none" spc="0" normalizeH="0" baseline="0" noProof="0">
                <a:ln>
                  <a:noFill/>
                </a:ln>
                <a:solidFill>
                  <a:schemeClr val="accent1">
                    <a:lumMod val="75000"/>
                  </a:schemeClr>
                </a:solidFill>
                <a:effectLst/>
                <a:uLnTx/>
                <a:uFillTx/>
                <a:ea typeface="+mn-ea"/>
                <a:cs typeface="+mn-cs"/>
              </a:rPr>
              <a:t> </a:t>
            </a:r>
            <a:r>
              <a:rPr kumimoji="0" lang="fr-FR" sz="1600" b="0" i="0" u="none" strike="noStrike" kern="1200" cap="none" spc="0" normalizeH="0" baseline="0" noProof="0">
                <a:ln>
                  <a:noFill/>
                </a:ln>
                <a:effectLst/>
                <a:uLnTx/>
                <a:uFillTx/>
                <a:ea typeface="+mn-ea"/>
                <a:cs typeface="+mn-cs"/>
              </a:rPr>
              <a:t>de la destination Hauts-de-France à travers les TO </a:t>
            </a:r>
            <a:r>
              <a:rPr lang="fr-FR" sz="1600"/>
              <a:t>germanophones</a:t>
            </a:r>
            <a:endParaRPr lang="fr-FR" sz="1600" u="sng"/>
          </a:p>
          <a:p>
            <a:pPr marL="285750" marR="0" lvl="0" indent="-285750" algn="just" defTabSz="914400">
              <a:lnSpc>
                <a:spcPct val="100000"/>
              </a:lnSpc>
              <a:spcBef>
                <a:spcPts val="0"/>
              </a:spcBef>
              <a:spcAft>
                <a:spcPts val="600"/>
              </a:spcAft>
              <a:buClrTx/>
              <a:buSzTx/>
              <a:buFont typeface="Arial" panose="020B0604020202020204" pitchFamily="34" charset="0"/>
              <a:buChar char="•"/>
              <a:tabLst/>
              <a:defRPr/>
            </a:pPr>
            <a:r>
              <a:rPr lang="fr-FR" sz="1600"/>
              <a:t>Assurer</a:t>
            </a:r>
            <a:r>
              <a:rPr kumimoji="0" lang="fr-FR" sz="1600" b="0" i="0" u="none" strike="noStrike" kern="1200" cap="none" spc="0" normalizeH="0" baseline="0" noProof="0">
                <a:ln>
                  <a:noFill/>
                </a:ln>
                <a:solidFill>
                  <a:schemeClr val="accent1">
                    <a:lumMod val="75000"/>
                  </a:schemeClr>
                </a:solidFill>
                <a:effectLst/>
                <a:uLnTx/>
                <a:uFillTx/>
                <a:ea typeface="+mn-ea"/>
                <a:cs typeface="+mn-cs"/>
              </a:rPr>
              <a:t> </a:t>
            </a:r>
            <a:r>
              <a:rPr kumimoji="0" lang="fr-FR" sz="1600" b="1" i="0" u="none" strike="noStrike" kern="1200" cap="none" spc="0" normalizeH="0" baseline="0" noProof="0">
                <a:ln>
                  <a:noFill/>
                </a:ln>
                <a:solidFill>
                  <a:schemeClr val="accent1">
                    <a:lumMod val="75000"/>
                  </a:schemeClr>
                </a:solidFill>
                <a:effectLst/>
                <a:uLnTx/>
                <a:uFillTx/>
                <a:ea typeface="+mn-ea"/>
                <a:cs typeface="+mn-cs"/>
              </a:rPr>
              <a:t>le développement et l’engagement des acteurs</a:t>
            </a:r>
            <a:r>
              <a:rPr kumimoji="0" lang="fr-FR" sz="1600" b="0" i="0" u="none" strike="noStrike" kern="1200" cap="none" spc="0" normalizeH="0" baseline="0" noProof="0">
                <a:ln>
                  <a:noFill/>
                </a:ln>
                <a:solidFill>
                  <a:schemeClr val="accent1">
                    <a:lumMod val="75000"/>
                  </a:schemeClr>
                </a:solidFill>
                <a:effectLst/>
                <a:uLnTx/>
                <a:uFillTx/>
                <a:ea typeface="+mn-ea"/>
                <a:cs typeface="+mn-cs"/>
              </a:rPr>
              <a:t> </a:t>
            </a:r>
            <a:r>
              <a:rPr kumimoji="0" lang="fr-FR" sz="1600" b="0" i="0" u="none" strike="noStrike" kern="1200" cap="none" spc="0" normalizeH="0" baseline="0" noProof="0">
                <a:ln>
                  <a:noFill/>
                </a:ln>
                <a:effectLst/>
                <a:uLnTx/>
                <a:uFillTx/>
                <a:ea typeface="+mn-ea"/>
                <a:cs typeface="+mn-cs"/>
              </a:rPr>
              <a:t>des Hauts-de-France souhaitant travailler ce marché. Un CRTC à l’écoute, créateur d’opportunités (club marché).</a:t>
            </a:r>
            <a:endParaRPr lang="fr-FR" sz="1600" b="0" i="0" u="sng" strike="noStrike" kern="1200" cap="none" spc="0" normalizeH="0" baseline="0" noProof="0">
              <a:ln>
                <a:noFill/>
              </a:ln>
              <a:effectLst/>
              <a:uLnTx/>
              <a:uFillTx/>
              <a:cs typeface="Calibri"/>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a:ln>
                <a:noFill/>
              </a:ln>
              <a:solidFill>
                <a:schemeClr val="accent1">
                  <a:lumMod val="75000"/>
                </a:schemeClr>
              </a:solidFill>
              <a:effectLst/>
              <a:uLnTx/>
              <a:uFillTx/>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b="1" i="0" u="none" strike="noStrike" kern="1200" cap="none" spc="0" normalizeH="0" baseline="0" noProof="0">
                <a:ln>
                  <a:noFill/>
                </a:ln>
                <a:solidFill>
                  <a:schemeClr val="accent1">
                    <a:lumMod val="75000"/>
                  </a:schemeClr>
                </a:solidFill>
                <a:effectLst/>
                <a:uLnTx/>
                <a:uFillTx/>
                <a:ea typeface="+mn-ea"/>
                <a:cs typeface="Biome"/>
              </a:rPr>
              <a:t>METHODE</a:t>
            </a:r>
            <a:endParaRPr lang="fr-FR" b="1" i="0" u="none" strike="noStrike" kern="1200" cap="none" spc="0" normalizeH="0" baseline="0" noProof="0">
              <a:ln>
                <a:noFill/>
              </a:ln>
              <a:solidFill>
                <a:schemeClr val="accent1">
                  <a:lumMod val="75000"/>
                </a:schemeClr>
              </a:solidFill>
              <a:effectLst/>
              <a:uLnTx/>
              <a:uFillTx/>
              <a:cs typeface="Biome"/>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a:ln>
                  <a:noFill/>
                </a:ln>
                <a:solidFill>
                  <a:schemeClr val="accent1">
                    <a:lumMod val="75000"/>
                  </a:schemeClr>
                </a:solidFill>
                <a:effectLst/>
                <a:uLnTx/>
                <a:uFillTx/>
                <a:ea typeface="+mn-ea"/>
                <a:cs typeface="+mn-cs"/>
              </a:rPr>
              <a:t>Promouvoir la destination</a:t>
            </a:r>
            <a:r>
              <a:rPr kumimoji="0" lang="fr-FR" sz="1600" b="0" i="0" u="none" strike="noStrike" kern="1200" cap="none" spc="0" normalizeH="0" baseline="0" noProof="0">
                <a:ln>
                  <a:noFill/>
                </a:ln>
                <a:solidFill>
                  <a:schemeClr val="accent1">
                    <a:lumMod val="75000"/>
                  </a:schemeClr>
                </a:solidFill>
                <a:effectLst/>
                <a:uLnTx/>
                <a:uFillTx/>
                <a:ea typeface="+mn-ea"/>
                <a:cs typeface="+mn-cs"/>
              </a:rPr>
              <a:t>, </a:t>
            </a:r>
            <a:r>
              <a:rPr kumimoji="0" lang="fr-FR" sz="1600" b="0" i="0" u="none" strike="noStrike" kern="1200" cap="none" spc="0" normalizeH="0" baseline="0" noProof="0">
                <a:ln>
                  <a:noFill/>
                </a:ln>
                <a:effectLst/>
                <a:uLnTx/>
                <a:uFillTx/>
                <a:ea typeface="+mn-ea"/>
                <a:cs typeface="+mn-cs"/>
              </a:rPr>
              <a:t>ses nouveautés et son offre touristique aux TO germanophones</a:t>
            </a:r>
            <a:endParaRPr lang="fr-FR" sz="1600" b="0" i="0" u="none" strike="noStrike" kern="1200" cap="none" spc="0" normalizeH="0" baseline="0" noProof="0">
              <a:ln>
                <a:noFill/>
              </a:ln>
              <a:effectLst/>
              <a:uLnTx/>
              <a:uFillTx/>
              <a:cs typeface="Calibri"/>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fr-FR" sz="1600" b="1" i="0" u="none" strike="noStrike" kern="1200" cap="none" spc="0" normalizeH="0" baseline="0" noProof="0">
              <a:ln>
                <a:noFill/>
              </a:ln>
              <a:solidFill>
                <a:schemeClr val="accent1">
                  <a:lumMod val="75000"/>
                </a:schemeClr>
              </a:solidFill>
              <a:effectLst/>
              <a:uLnTx/>
              <a:uFillTx/>
              <a:ea typeface="+mn-ea"/>
              <a:cs typeface="Biome" panose="020B05030302040208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b="1" i="0" u="none" strike="noStrike" kern="1200" cap="none" spc="0" normalizeH="0" baseline="0" noProof="0">
                <a:ln>
                  <a:noFill/>
                </a:ln>
                <a:solidFill>
                  <a:schemeClr val="accent1">
                    <a:lumMod val="75000"/>
                  </a:schemeClr>
                </a:solidFill>
                <a:effectLst/>
                <a:uLnTx/>
                <a:uFillTx/>
                <a:ea typeface="+mn-ea"/>
                <a:cs typeface="Biome"/>
              </a:rPr>
              <a:t>CIBLES PRIORITAIRES</a:t>
            </a:r>
            <a:endParaRPr lang="fr-FR" b="1" i="0" u="none" strike="noStrike" kern="1200" cap="none" spc="0" normalizeH="0" baseline="0" noProof="0">
              <a:ln>
                <a:noFill/>
              </a:ln>
              <a:solidFill>
                <a:schemeClr val="accent1">
                  <a:lumMod val="75000"/>
                </a:schemeClr>
              </a:solidFill>
              <a:effectLst/>
              <a:uLnTx/>
              <a:uFillTx/>
              <a:cs typeface="Biome"/>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a:ln>
                  <a:noFill/>
                </a:ln>
                <a:effectLst/>
                <a:uLnTx/>
                <a:uFillTx/>
                <a:ea typeface="+mn-ea"/>
                <a:cs typeface="+mn-cs"/>
              </a:rPr>
              <a:t>Adultes 50 ans+ voyageant en groupe et individuellement (FIT)</a:t>
            </a:r>
            <a:endParaRPr lang="fr-FR" sz="1600" b="0" i="0" u="none" strike="noStrike" kern="1200" cap="none" spc="0" normalizeH="0" baseline="0" noProof="0">
              <a:ln>
                <a:noFill/>
              </a:ln>
              <a:effectLst/>
              <a:uLnTx/>
              <a:uFillTx/>
              <a:cs typeface="Calibri"/>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fr-FR"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6" name="Connecteur droit 5">
            <a:extLst>
              <a:ext uri="{FF2B5EF4-FFF2-40B4-BE49-F238E27FC236}">
                <a16:creationId xmlns:a16="http://schemas.microsoft.com/office/drawing/2014/main" id="{56877D8E-0812-8B43-24F2-4C8B5363E681}"/>
              </a:ext>
            </a:extLst>
          </p:cNvPr>
          <p:cNvCxnSpPr>
            <a:cxnSpLocks/>
          </p:cNvCxnSpPr>
          <p:nvPr/>
        </p:nvCxnSpPr>
        <p:spPr>
          <a:xfrm>
            <a:off x="5263903" y="955765"/>
            <a:ext cx="0" cy="5413636"/>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A47660C1-D23C-5D19-1E77-8F8D06B0B78E}"/>
              </a:ext>
            </a:extLst>
          </p:cNvPr>
          <p:cNvSpPr/>
          <p:nvPr/>
        </p:nvSpPr>
        <p:spPr>
          <a:xfrm>
            <a:off x="5370308" y="1289953"/>
            <a:ext cx="6586046" cy="4539704"/>
          </a:xfrm>
          <a:prstGeom prst="rect">
            <a:avLst/>
          </a:prstGeom>
        </p:spPr>
        <p:txBody>
          <a:bodyPr wrap="square" lIns="91440" tIns="45720" rIns="91440" bIns="45720" anchor="t">
            <a:spAutoFit/>
          </a:bodyPr>
          <a:lstStyle/>
          <a:p>
            <a:pPr>
              <a:defRPr/>
            </a:pPr>
            <a:r>
              <a:rPr kumimoji="0" lang="fr-FR" sz="1600" b="1" i="1" u="none" strike="noStrike" kern="1200" cap="none" spc="0" normalizeH="0" baseline="0" noProof="0">
                <a:ln>
                  <a:noFill/>
                </a:ln>
                <a:solidFill>
                  <a:srgbClr val="00B050"/>
                </a:solidFill>
                <a:effectLst/>
                <a:uLnTx/>
                <a:uFillTx/>
                <a:ea typeface="+mn-ea"/>
                <a:cs typeface="+mn-cs"/>
              </a:rPr>
              <a:t>Prospecter de TO &amp; autocaristes / entretenir les relations déjà </a:t>
            </a:r>
            <a:r>
              <a:rPr lang="fr-FR" sz="1600" b="1" i="1">
                <a:solidFill>
                  <a:srgbClr val="00B050"/>
                </a:solidFill>
              </a:rPr>
              <a:t>existantes </a:t>
            </a:r>
          </a:p>
          <a:p>
            <a:pPr>
              <a:defRPr/>
            </a:pPr>
            <a:endParaRPr kumimoji="0" lang="fr-FR" sz="1600" b="1" i="0" u="none" strike="noStrike" kern="1200" cap="none" spc="0" normalizeH="0" baseline="0" noProof="0">
              <a:ln>
                <a:noFill/>
              </a:ln>
              <a:solidFill>
                <a:srgbClr val="00B050"/>
              </a:solidFill>
              <a:effectLst/>
              <a:uLnTx/>
              <a:uFillTx/>
              <a:ea typeface="+mn-ea"/>
              <a:cs typeface="+mn-cs"/>
            </a:endParaRPr>
          </a:p>
          <a:p>
            <a:pPr>
              <a:defRPr/>
            </a:pPr>
            <a:r>
              <a:rPr lang="fr-FR" sz="1600" b="1">
                <a:solidFill>
                  <a:schemeClr val="accent1">
                    <a:lumMod val="75000"/>
                  </a:schemeClr>
                </a:solidFill>
                <a:cs typeface="Calibri"/>
              </a:rPr>
              <a:t>Participer aux événements professionnels</a:t>
            </a:r>
          </a:p>
          <a:p>
            <a:pPr marL="742950" lvl="1" indent="-285750">
              <a:spcAft>
                <a:spcPts val="600"/>
              </a:spcAft>
              <a:buFont typeface="Arial" panose="020B0604020202020204" pitchFamily="34" charset="0"/>
              <a:buChar char="•"/>
              <a:defRPr/>
            </a:pPr>
            <a:r>
              <a:rPr kumimoji="0" lang="fr-FR" sz="1600" b="0" i="0" u="none" strike="noStrike" kern="1200" cap="none" spc="0" normalizeH="0" baseline="0" noProof="0">
                <a:ln>
                  <a:noFill/>
                </a:ln>
                <a:effectLst/>
                <a:uLnTx/>
                <a:uFillTx/>
                <a:ea typeface="+mn-ea"/>
                <a:cs typeface="+mn-cs"/>
              </a:rPr>
              <a:t>Rendez-vous en France (Mars 2023)</a:t>
            </a:r>
            <a:endParaRPr lang="fr-FR" sz="1600" b="0" i="0" u="none" strike="noStrike" kern="1200" cap="none" spc="0" normalizeH="0" baseline="0" noProof="0">
              <a:ln>
                <a:noFill/>
              </a:ln>
              <a:effectLst/>
              <a:uLnTx/>
              <a:uFillTx/>
              <a:cs typeface="Calibri"/>
            </a:endParaRPr>
          </a:p>
          <a:p>
            <a:pPr marL="742950" lvl="1" indent="-285750">
              <a:spcAft>
                <a:spcPts val="600"/>
              </a:spcAft>
              <a:buFont typeface="Arial" panose="020B0604020202020204" pitchFamily="34" charset="0"/>
              <a:buChar char="•"/>
              <a:defRPr/>
            </a:pPr>
            <a:r>
              <a:rPr kumimoji="0" lang="fr-FR" sz="1600" b="0" i="0" u="none" strike="noStrike" kern="1200" cap="none" spc="0" normalizeH="0" baseline="0" noProof="0">
                <a:ln>
                  <a:noFill/>
                </a:ln>
                <a:effectLst/>
                <a:uLnTx/>
                <a:uFillTx/>
                <a:ea typeface="+mn-ea"/>
                <a:cs typeface="+mn-cs"/>
              </a:rPr>
              <a:t>Workshop Atout France Allemagne (Novembre 2023)</a:t>
            </a:r>
            <a:endParaRPr lang="fr-FR" sz="1600" b="0" i="0" u="none" strike="noStrike" kern="1200" cap="none" spc="0" normalizeH="0" baseline="0" noProof="0">
              <a:ln>
                <a:noFill/>
              </a:ln>
              <a:effectLst/>
              <a:uLnTx/>
              <a:uFillTx/>
              <a:cs typeface="Calibri"/>
            </a:endParaRPr>
          </a:p>
          <a:p>
            <a:pPr marL="742950" lvl="1" indent="-285750">
              <a:spcAft>
                <a:spcPts val="600"/>
              </a:spcAft>
              <a:buFont typeface="Arial" panose="020B0604020202020204" pitchFamily="34" charset="0"/>
              <a:buChar char="•"/>
              <a:defRPr/>
            </a:pPr>
            <a:r>
              <a:rPr lang="fr-FR" sz="1600"/>
              <a:t>Co-Marketing catalogue La Cordée 2023		</a:t>
            </a:r>
            <a:endParaRPr lang="fr-FR" sz="1600">
              <a:cs typeface="Calibri"/>
            </a:endParaRPr>
          </a:p>
          <a:p>
            <a:pPr marL="742950" lvl="1" indent="-285750">
              <a:spcAft>
                <a:spcPts val="600"/>
              </a:spcAft>
              <a:buFont typeface="Arial" panose="020B0604020202020204" pitchFamily="34" charset="0"/>
              <a:buChar char="•"/>
              <a:defRPr/>
            </a:pPr>
            <a:r>
              <a:rPr lang="fr-FR" sz="1600"/>
              <a:t>Roadshow en Allemagne avec HIF/ATF &amp; env. 5 partenaires région</a:t>
            </a:r>
            <a:endParaRPr lang="fr-FR" sz="1600">
              <a:cs typeface="Calibri"/>
            </a:endParaRPr>
          </a:p>
          <a:p>
            <a:pPr marL="742950" lvl="1" indent="-285750">
              <a:spcAft>
                <a:spcPts val="600"/>
              </a:spcAft>
              <a:buFont typeface="Arial" panose="020B0604020202020204" pitchFamily="34" charset="0"/>
              <a:buChar char="•"/>
              <a:defRPr/>
            </a:pPr>
            <a:r>
              <a:rPr kumimoji="0" lang="fr-FR" sz="1600" b="0" i="0" u="none" strike="noStrike" kern="1200" cap="none" spc="0" normalizeH="0" baseline="0" noProof="0">
                <a:ln>
                  <a:noFill/>
                </a:ln>
                <a:effectLst/>
                <a:uLnTx/>
                <a:uFillTx/>
                <a:ea typeface="+mn-ea"/>
                <a:cs typeface="+mn-cs"/>
              </a:rPr>
              <a:t>Salon RDA Group Travel Expo à Cologne (Avril 2023)</a:t>
            </a:r>
            <a:r>
              <a:rPr lang="fr-FR" sz="1600"/>
              <a:t> </a:t>
            </a:r>
            <a:r>
              <a:rPr kumimoji="0" lang="fr-FR" sz="1600" b="0" i="0" u="none" strike="noStrike" kern="1200" cap="none" spc="0" normalizeH="0" baseline="0" noProof="0">
                <a:ln>
                  <a:noFill/>
                </a:ln>
                <a:effectLst/>
                <a:uLnTx/>
                <a:uFillTx/>
                <a:ea typeface="+mn-ea"/>
                <a:cs typeface="+mn-cs"/>
              </a:rPr>
              <a:t> - en visiteur	</a:t>
            </a:r>
            <a:endParaRPr lang="fr-FR" sz="1600" b="0" i="0" u="none" strike="noStrike" kern="1200" cap="none" spc="0" normalizeH="0" baseline="0" noProof="0">
              <a:ln>
                <a:noFill/>
              </a:ln>
              <a:effectLst/>
              <a:uLnTx/>
              <a:uFillTx/>
              <a:cs typeface="Calibri"/>
            </a:endParaRPr>
          </a:p>
          <a:p>
            <a:pPr lvl="1">
              <a:defRPr/>
            </a:pPr>
            <a:r>
              <a:rPr kumimoji="0" lang="fr-FR" sz="1600" b="0" i="0" u="none" strike="noStrike" kern="1200" cap="none" spc="0" normalizeH="0" baseline="0" noProof="0">
                <a:ln>
                  <a:noFill/>
                </a:ln>
                <a:effectLst/>
                <a:uLnTx/>
                <a:uFillTx/>
                <a:ea typeface="+mn-ea"/>
                <a:cs typeface="+mn-cs"/>
              </a:rPr>
              <a:t>	</a:t>
            </a:r>
            <a:endParaRPr kumimoji="0" lang="fr-FR" sz="1600" b="0" i="0" u="none" strike="noStrike" kern="1200" cap="none" spc="0" normalizeH="0" baseline="0" noProof="0">
              <a:ln>
                <a:noFill/>
              </a:ln>
              <a:effectLst/>
              <a:uLnTx/>
              <a:uFillTx/>
              <a:ea typeface="+mn-ea"/>
              <a:cs typeface="Calibri"/>
            </a:endParaRPr>
          </a:p>
          <a:p>
            <a:pPr>
              <a:defRPr/>
            </a:pPr>
            <a:r>
              <a:rPr kumimoji="0" lang="fr-FR" sz="1600" b="1" i="0" u="none" strike="noStrike" kern="1200" cap="none" spc="0" normalizeH="0" baseline="0" noProof="0">
                <a:ln>
                  <a:noFill/>
                </a:ln>
                <a:solidFill>
                  <a:srgbClr val="00B050"/>
                </a:solidFill>
                <a:effectLst/>
                <a:uLnTx/>
                <a:uFillTx/>
                <a:ea typeface="+mn-ea"/>
                <a:cs typeface="+mn-cs"/>
              </a:rPr>
              <a:t>Donner les clés pour bien vendre la région</a:t>
            </a:r>
          </a:p>
          <a:p>
            <a:pPr>
              <a:defRPr/>
            </a:pPr>
            <a:endParaRPr lang="fr-FR" sz="1600" b="1" i="0" u="none" strike="noStrike" kern="1200" cap="none" spc="0" normalizeH="0" baseline="0" noProof="0">
              <a:ln>
                <a:noFill/>
              </a:ln>
              <a:solidFill>
                <a:srgbClr val="00B050"/>
              </a:solidFill>
              <a:effectLst/>
              <a:uLnTx/>
              <a:uFillTx/>
              <a:cs typeface="Calibri"/>
            </a:endParaRPr>
          </a:p>
          <a:p>
            <a:pPr>
              <a:defRPr/>
            </a:pPr>
            <a:r>
              <a:rPr lang="fr-FR" sz="1600" b="1">
                <a:solidFill>
                  <a:schemeClr val="accent1">
                    <a:lumMod val="75000"/>
                  </a:schemeClr>
                </a:solidFill>
                <a:cs typeface="Calibri"/>
              </a:rPr>
              <a:t>Organiser des </a:t>
            </a:r>
            <a:r>
              <a:rPr lang="fr-FR" sz="1600" b="1" err="1">
                <a:solidFill>
                  <a:schemeClr val="accent1">
                    <a:lumMod val="75000"/>
                  </a:schemeClr>
                </a:solidFill>
                <a:cs typeface="Calibri"/>
              </a:rPr>
              <a:t>éductours</a:t>
            </a:r>
            <a:r>
              <a:rPr lang="fr-FR" sz="1600" b="1">
                <a:solidFill>
                  <a:schemeClr val="accent1">
                    <a:lumMod val="75000"/>
                  </a:schemeClr>
                </a:solidFill>
                <a:cs typeface="Calibri"/>
              </a:rPr>
              <a:t> et accompagner les TO dans la programmation</a:t>
            </a:r>
          </a:p>
          <a:p>
            <a:pPr marL="742950" lvl="1" indent="-285750">
              <a:spcAft>
                <a:spcPts val="600"/>
              </a:spcAft>
              <a:buFont typeface="Arial" panose="020B0604020202020204" pitchFamily="34" charset="0"/>
              <a:buChar char="•"/>
              <a:defRPr/>
            </a:pPr>
            <a:r>
              <a:rPr kumimoji="0" lang="fr-FR" sz="1600" b="0" i="0" u="none" strike="noStrike" kern="1200" cap="none" spc="0" normalizeH="0" baseline="0" noProof="0">
                <a:ln>
                  <a:noFill/>
                </a:ln>
                <a:effectLst/>
                <a:uLnTx/>
                <a:uFillTx/>
                <a:ea typeface="+mn-ea"/>
                <a:cs typeface="+mn-cs"/>
              </a:rPr>
              <a:t>Eductour TO/ autocaristes en collaboration avec HIF / Aisne	</a:t>
            </a:r>
            <a:endParaRPr lang="fr-FR" sz="1600">
              <a:cs typeface="Calibri"/>
            </a:endParaRPr>
          </a:p>
          <a:p>
            <a:pPr marL="742950" lvl="1" indent="-285750">
              <a:spcAft>
                <a:spcPts val="600"/>
              </a:spcAft>
              <a:buFont typeface="Arial" panose="020B0604020202020204" pitchFamily="34" charset="0"/>
              <a:buChar char="•"/>
              <a:defRPr/>
            </a:pPr>
            <a:r>
              <a:rPr lang="fr-FR" sz="1600"/>
              <a:t>Eductour TO Groupes à Lens Arras/Lens (suite programme spécial)</a:t>
            </a:r>
            <a:endParaRPr lang="fr-FR" sz="1600">
              <a:cs typeface="Calibri"/>
            </a:endParaRPr>
          </a:p>
          <a:p>
            <a:pPr marL="742950" lvl="1" indent="-285750">
              <a:spcAft>
                <a:spcPts val="600"/>
              </a:spcAft>
              <a:buFont typeface="Arial" panose="020B0604020202020204" pitchFamily="34" charset="0"/>
              <a:buChar char="•"/>
              <a:defRPr/>
            </a:pPr>
            <a:r>
              <a:rPr kumimoji="0" lang="fr-FR" sz="1600" i="1" u="none" strike="noStrike" kern="1200" cap="none" spc="0" normalizeH="0" baseline="0" noProof="0">
                <a:ln>
                  <a:noFill/>
                </a:ln>
                <a:effectLst/>
                <a:uLnTx/>
                <a:uFillTx/>
                <a:ea typeface="+mn-ea"/>
                <a:cs typeface="+mn-cs"/>
              </a:rPr>
              <a:t>Eductour La Cordée Reisen (interne – 20 personnes) / </a:t>
            </a:r>
            <a:r>
              <a:rPr kumimoji="0" lang="fr-FR" sz="1600" i="1" u="none" strike="noStrike" kern="1200" cap="none" spc="0" normalizeH="0" baseline="0" noProof="0" err="1">
                <a:ln>
                  <a:noFill/>
                </a:ln>
                <a:effectLst/>
                <a:uLnTx/>
                <a:uFillTx/>
                <a:ea typeface="+mn-ea"/>
                <a:cs typeface="+mn-cs"/>
              </a:rPr>
              <a:t>Nov</a:t>
            </a:r>
            <a:r>
              <a:rPr kumimoji="0" lang="fr-FR" sz="1600" i="1" u="none" strike="noStrike" kern="1200" cap="none" spc="0" normalizeH="0" baseline="0" noProof="0">
                <a:ln>
                  <a:noFill/>
                </a:ln>
                <a:effectLst/>
                <a:uLnTx/>
                <a:uFillTx/>
                <a:ea typeface="+mn-ea"/>
                <a:cs typeface="+mn-cs"/>
              </a:rPr>
              <a:t> 2023</a:t>
            </a:r>
            <a:r>
              <a:rPr lang="fr-FR" sz="1600"/>
              <a:t>	</a:t>
            </a:r>
            <a:r>
              <a:rPr lang="fr-FR" sz="1400"/>
              <a:t>	</a:t>
            </a:r>
            <a:endParaRPr lang="fr-FR" sz="1400">
              <a:cs typeface="Calibri"/>
            </a:endParaRPr>
          </a:p>
        </p:txBody>
      </p:sp>
      <p:sp>
        <p:nvSpPr>
          <p:cNvPr id="9" name="ZoneTexte 8">
            <a:extLst>
              <a:ext uri="{FF2B5EF4-FFF2-40B4-BE49-F238E27FC236}">
                <a16:creationId xmlns:a16="http://schemas.microsoft.com/office/drawing/2014/main" id="{892FFB91-0BB4-D9BC-7FD8-D637B900BD35}"/>
              </a:ext>
            </a:extLst>
          </p:cNvPr>
          <p:cNvSpPr txBox="1"/>
          <p:nvPr/>
        </p:nvSpPr>
        <p:spPr>
          <a:xfrm>
            <a:off x="7974768" y="5974492"/>
            <a:ext cx="3815468" cy="369332"/>
          </a:xfrm>
          <a:prstGeom prst="rect">
            <a:avLst/>
          </a:prstGeom>
          <a:noFill/>
        </p:spPr>
        <p:txBody>
          <a:bodyPr wrap="none" lIns="91440" tIns="45720" rIns="91440" bIns="45720" rtlCol="0" anchor="t">
            <a:spAutoFit/>
          </a:bodyPr>
          <a:lstStyle/>
          <a:p>
            <a:r>
              <a:rPr lang="fr-FR" b="1"/>
              <a:t>Budget total B2B 2023 : 	 50 000 €</a:t>
            </a:r>
          </a:p>
        </p:txBody>
      </p:sp>
      <p:pic>
        <p:nvPicPr>
          <p:cNvPr id="14" name="Image 13">
            <a:extLst>
              <a:ext uri="{FF2B5EF4-FFF2-40B4-BE49-F238E27FC236}">
                <a16:creationId xmlns:a16="http://schemas.microsoft.com/office/drawing/2014/main" id="{E4840B21-C76C-DB79-AB93-E294892AF1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53105" y="243749"/>
            <a:ext cx="474262" cy="474262"/>
          </a:xfrm>
          <a:prstGeom prst="rect">
            <a:avLst/>
          </a:prstGeom>
        </p:spPr>
      </p:pic>
      <p:sp>
        <p:nvSpPr>
          <p:cNvPr id="2" name="ZoneTexte 1">
            <a:extLst>
              <a:ext uri="{FF2B5EF4-FFF2-40B4-BE49-F238E27FC236}">
                <a16:creationId xmlns:a16="http://schemas.microsoft.com/office/drawing/2014/main" id="{A928ED93-EDD5-4187-824F-23C7647D922A}"/>
              </a:ext>
            </a:extLst>
          </p:cNvPr>
          <p:cNvSpPr txBox="1"/>
          <p:nvPr/>
        </p:nvSpPr>
        <p:spPr>
          <a:xfrm>
            <a:off x="4779530" y="6532567"/>
            <a:ext cx="2946400" cy="246221"/>
          </a:xfrm>
          <a:prstGeom prst="rect">
            <a:avLst/>
          </a:prstGeom>
          <a:noFill/>
        </p:spPr>
        <p:txBody>
          <a:bodyPr wrap="square" rtlCol="0" anchor="ctr">
            <a:spAutoFit/>
          </a:bodyPr>
          <a:lstStyle/>
          <a:p>
            <a:pPr algn="ctr"/>
            <a:r>
              <a:rPr lang="fr-FR" sz="1000">
                <a:solidFill>
                  <a:schemeClr val="bg1"/>
                </a:solidFill>
                <a:latin typeface="Avenir Next LT Pro Light" panose="020B0304020202020204" pitchFamily="34" charset="0"/>
              </a:rPr>
              <a:t>CLUB MARCHE EUROPEEN – JANVIER 2023</a:t>
            </a:r>
          </a:p>
        </p:txBody>
      </p:sp>
    </p:spTree>
    <p:extLst>
      <p:ext uri="{BB962C8B-B14F-4D97-AF65-F5344CB8AC3E}">
        <p14:creationId xmlns:p14="http://schemas.microsoft.com/office/powerpoint/2010/main" val="42412668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ject 2">
            <a:extLst>
              <a:ext uri="{FF2B5EF4-FFF2-40B4-BE49-F238E27FC236}">
                <a16:creationId xmlns:a16="http://schemas.microsoft.com/office/drawing/2014/main" id="{465C5F8F-1462-6669-FD48-E41CFB31A41C}"/>
              </a:ext>
            </a:extLst>
          </p:cNvPr>
          <p:cNvSpPr txBox="1">
            <a:spLocks/>
          </p:cNvSpPr>
          <p:nvPr/>
        </p:nvSpPr>
        <p:spPr>
          <a:xfrm>
            <a:off x="568210" y="326002"/>
            <a:ext cx="6024689" cy="397545"/>
          </a:xfrm>
          <a:prstGeom prst="rect">
            <a:avLst/>
          </a:prstGeom>
        </p:spPr>
        <p:txBody>
          <a:bodyPr vert="horz" wrap="square" lIns="0" tIns="12700" rIns="0" bIns="0" rtlCol="0">
            <a:spAutoFit/>
          </a:bodyPr>
          <a:lstStyle>
            <a:lvl1pPr>
              <a:defRPr sz="2500" b="1" i="0">
                <a:solidFill>
                  <a:srgbClr val="005BAA"/>
                </a:solidFill>
                <a:latin typeface="Etelka Text Pro"/>
                <a:ea typeface="+mj-ea"/>
                <a:cs typeface="Etelka Text Pro"/>
              </a:defRPr>
            </a:lvl1pPr>
          </a:lstStyle>
          <a:p>
            <a:pPr marL="12700" marR="0" lvl="0" indent="0" defTabSz="914400" eaLnBrk="1" fontAlgn="auto" latinLnBrk="0" hangingPunct="1">
              <a:lnSpc>
                <a:spcPct val="100000"/>
              </a:lnSpc>
              <a:spcBef>
                <a:spcPts val="100"/>
              </a:spcBef>
              <a:spcAft>
                <a:spcPts val="0"/>
              </a:spcAft>
              <a:buClrTx/>
              <a:buSzTx/>
              <a:buFontTx/>
              <a:buNone/>
              <a:tabLst/>
              <a:defRPr/>
            </a:pPr>
            <a:r>
              <a:rPr kumimoji="0" lang="fr-FR" sz="2500" b="1" i="0" u="none" strike="noStrike" kern="0" cap="none" spc="-10" normalizeH="0" baseline="0" noProof="0">
                <a:ln>
                  <a:noFill/>
                </a:ln>
                <a:solidFill>
                  <a:srgbClr val="0050A4"/>
                </a:solidFill>
                <a:effectLst/>
                <a:uLnTx/>
                <a:uFillTx/>
                <a:latin typeface="Avenir Next LT Pro" panose="020B0504020202020204" pitchFamily="34" charset="0"/>
              </a:rPr>
              <a:t>PLAN D’ACTION 2023 </a:t>
            </a:r>
            <a:r>
              <a:rPr lang="fr-FR" kern="0" spc="-10">
                <a:solidFill>
                  <a:srgbClr val="0050A4"/>
                </a:solidFill>
                <a:latin typeface="Avenir Next LT Pro" panose="020B0504020202020204" pitchFamily="34" charset="0"/>
              </a:rPr>
              <a:t>		</a:t>
            </a:r>
            <a:r>
              <a:rPr kumimoji="0" lang="fr-FR" sz="2500" b="1" i="0" u="none" strike="noStrike" kern="0" cap="none" spc="-10" normalizeH="0" baseline="0" noProof="0">
                <a:ln>
                  <a:noFill/>
                </a:ln>
                <a:solidFill>
                  <a:srgbClr val="0050A4"/>
                </a:solidFill>
                <a:effectLst/>
                <a:uLnTx/>
                <a:uFillTx/>
                <a:latin typeface="Avenir Next LT Pro" panose="020B0504020202020204" pitchFamily="34" charset="0"/>
              </a:rPr>
              <a:t>PRESSE</a:t>
            </a:r>
          </a:p>
        </p:txBody>
      </p:sp>
      <p:pic>
        <p:nvPicPr>
          <p:cNvPr id="13" name="Image 12">
            <a:extLst>
              <a:ext uri="{FF2B5EF4-FFF2-40B4-BE49-F238E27FC236}">
                <a16:creationId xmlns:a16="http://schemas.microsoft.com/office/drawing/2014/main" id="{09D5BACC-AD3E-EABF-0887-F5B38F6DDD4B}"/>
              </a:ext>
            </a:extLst>
          </p:cNvPr>
          <p:cNvPicPr>
            <a:picLocks noChangeAspect="1"/>
          </p:cNvPicPr>
          <p:nvPr/>
        </p:nvPicPr>
        <p:blipFill rotWithShape="1">
          <a:blip r:embed="rId2"/>
          <a:srcRect r="21138" b="30180"/>
          <a:stretch/>
        </p:blipFill>
        <p:spPr>
          <a:xfrm>
            <a:off x="0" y="0"/>
            <a:ext cx="252412" cy="1287624"/>
          </a:xfrm>
          <a:prstGeom prst="rect">
            <a:avLst/>
          </a:prstGeom>
        </p:spPr>
      </p:pic>
      <p:sp>
        <p:nvSpPr>
          <p:cNvPr id="16" name="Rectangle 15">
            <a:extLst>
              <a:ext uri="{FF2B5EF4-FFF2-40B4-BE49-F238E27FC236}">
                <a16:creationId xmlns:a16="http://schemas.microsoft.com/office/drawing/2014/main" id="{09CC5781-6732-F4D2-38FB-089001564A57}"/>
              </a:ext>
            </a:extLst>
          </p:cNvPr>
          <p:cNvSpPr/>
          <p:nvPr/>
        </p:nvSpPr>
        <p:spPr>
          <a:xfrm>
            <a:off x="0" y="6448612"/>
            <a:ext cx="12192000" cy="409387"/>
          </a:xfrm>
          <a:prstGeom prst="rect">
            <a:avLst/>
          </a:prstGeom>
          <a:solidFill>
            <a:srgbClr val="0050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Espace réservé du numéro de diapositive 27">
            <a:extLst>
              <a:ext uri="{FF2B5EF4-FFF2-40B4-BE49-F238E27FC236}">
                <a16:creationId xmlns:a16="http://schemas.microsoft.com/office/drawing/2014/main" id="{B0D5E286-110A-DD2F-135F-EAFF4FDB6638}"/>
              </a:ext>
            </a:extLst>
          </p:cNvPr>
          <p:cNvSpPr txBox="1">
            <a:spLocks/>
          </p:cNvSpPr>
          <p:nvPr/>
        </p:nvSpPr>
        <p:spPr>
          <a:xfrm>
            <a:off x="11527902" y="6491196"/>
            <a:ext cx="664098" cy="278717"/>
          </a:xfrm>
          <a:prstGeom prst="rect">
            <a:avLst/>
          </a:prstGeom>
        </p:spPr>
        <p:txBody>
          <a:bodyPr anchor="ct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8AC7C10-199F-484E-9772-D20B8002819D}" type="slidenum">
              <a:rPr lang="fr-FR" sz="1000" smtClean="0">
                <a:solidFill>
                  <a:schemeClr val="bg1"/>
                </a:solidFill>
                <a:latin typeface="Avenir Next LT Pro Light" panose="020B0304020202020204" pitchFamily="34" charset="0"/>
              </a:rPr>
              <a:pPr algn="r"/>
              <a:t>15</a:t>
            </a:fld>
            <a:endParaRPr lang="fr-FR" sz="1000">
              <a:solidFill>
                <a:schemeClr val="bg1"/>
              </a:solidFill>
              <a:latin typeface="Avenir Next LT Pro Light" panose="020B0304020202020204" pitchFamily="34" charset="0"/>
            </a:endParaRPr>
          </a:p>
        </p:txBody>
      </p:sp>
      <p:pic>
        <p:nvPicPr>
          <p:cNvPr id="18" name="Image 17" descr="Une image contenant texte&#10;&#10;Description générée automatiquement">
            <a:extLst>
              <a:ext uri="{FF2B5EF4-FFF2-40B4-BE49-F238E27FC236}">
                <a16:creationId xmlns:a16="http://schemas.microsoft.com/office/drawing/2014/main" id="{5F3F8DFC-8BA7-38FE-9BFC-69C9E3A695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219" y="6508623"/>
            <a:ext cx="1189318" cy="289365"/>
          </a:xfrm>
          <a:prstGeom prst="rect">
            <a:avLst/>
          </a:prstGeom>
        </p:spPr>
      </p:pic>
      <p:sp>
        <p:nvSpPr>
          <p:cNvPr id="5" name="ZoneTexte 4">
            <a:extLst>
              <a:ext uri="{FF2B5EF4-FFF2-40B4-BE49-F238E27FC236}">
                <a16:creationId xmlns:a16="http://schemas.microsoft.com/office/drawing/2014/main" id="{B467DDCB-B30D-EEAD-BAC3-CB43A8271566}"/>
              </a:ext>
            </a:extLst>
          </p:cNvPr>
          <p:cNvSpPr txBox="1"/>
          <p:nvPr/>
        </p:nvSpPr>
        <p:spPr>
          <a:xfrm>
            <a:off x="229351" y="1375191"/>
            <a:ext cx="4182455" cy="467820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a:ln>
                  <a:noFill/>
                </a:ln>
                <a:solidFill>
                  <a:schemeClr val="accent1">
                    <a:lumMod val="75000"/>
                  </a:schemeClr>
                </a:solidFill>
                <a:effectLst/>
                <a:uLnTx/>
                <a:uFillTx/>
                <a:ea typeface="+mn-ea"/>
                <a:cs typeface="Biome" panose="020B0503030204020804" pitchFamily="34" charset="0"/>
              </a:rPr>
              <a:t>ENJEUX </a:t>
            </a:r>
          </a:p>
          <a:p>
            <a:pPr marL="0" marR="0" lvl="0" indent="0" algn="just" defTabSz="914400" rtl="0" eaLnBrk="1" fontAlgn="auto" latinLnBrk="0" hangingPunct="1">
              <a:lnSpc>
                <a:spcPct val="100000"/>
              </a:lnSpc>
              <a:spcBef>
                <a:spcPts val="0"/>
              </a:spcBef>
              <a:spcAft>
                <a:spcPts val="0"/>
              </a:spcAft>
              <a:buClrTx/>
              <a:buSzTx/>
              <a:buFontTx/>
              <a:buNone/>
              <a:tabLst/>
              <a:defRPr/>
            </a:pPr>
            <a:r>
              <a:rPr lang="fr-FR" sz="1400" b="1">
                <a:solidFill>
                  <a:schemeClr val="accent1">
                    <a:lumMod val="75000"/>
                  </a:schemeClr>
                </a:solidFill>
              </a:rPr>
              <a:t>Développer la notoriété </a:t>
            </a:r>
            <a:r>
              <a:rPr kumimoji="0" lang="fr-FR" sz="1400" b="0" i="0" u="none" strike="noStrike" kern="1200" cap="none" spc="0" normalizeH="0" baseline="0" noProof="0">
                <a:ln>
                  <a:noFill/>
                </a:ln>
                <a:effectLst/>
                <a:uLnTx/>
                <a:uFillTx/>
                <a:ea typeface="+mn-ea"/>
                <a:cs typeface="+mn-cs"/>
              </a:rPr>
              <a:t>de la destination Hauts-de-France à travers des reportages et articles auprès du grand public et de la presse professionnelle germanophone</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a:ln>
                <a:noFill/>
              </a:ln>
              <a:solidFill>
                <a:schemeClr val="accent1">
                  <a:lumMod val="75000"/>
                </a:schemeClr>
              </a:solidFill>
              <a:effectLst/>
              <a:uLnTx/>
              <a:uFillTx/>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a:ln>
                  <a:noFill/>
                </a:ln>
                <a:solidFill>
                  <a:schemeClr val="accent1">
                    <a:lumMod val="75000"/>
                  </a:schemeClr>
                </a:solidFill>
                <a:effectLst/>
                <a:uLnTx/>
                <a:uFillTx/>
                <a:ea typeface="+mn-ea"/>
                <a:cs typeface="Biome" panose="020B0503030204020804" pitchFamily="34" charset="0"/>
              </a:rPr>
              <a:t>METHODE</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400" b="1" i="0" u="none" strike="noStrike" kern="1200" cap="none" spc="0" normalizeH="0" baseline="0" noProof="0">
                <a:ln>
                  <a:noFill/>
                </a:ln>
                <a:solidFill>
                  <a:schemeClr val="accent1">
                    <a:lumMod val="75000"/>
                  </a:schemeClr>
                </a:solidFill>
                <a:effectLst/>
                <a:uLnTx/>
                <a:uFillTx/>
                <a:ea typeface="+mn-ea"/>
                <a:cs typeface="+mn-cs"/>
              </a:rPr>
              <a:t>Promouvoir la destination</a:t>
            </a:r>
            <a:r>
              <a:rPr kumimoji="0" lang="fr-FR" sz="1400" b="0" i="0" u="none" strike="noStrike" kern="1200" cap="none" spc="0" normalizeH="0" baseline="0" noProof="0">
                <a:ln>
                  <a:noFill/>
                </a:ln>
                <a:solidFill>
                  <a:schemeClr val="accent1">
                    <a:lumMod val="75000"/>
                  </a:schemeClr>
                </a:solidFill>
                <a:effectLst/>
                <a:uLnTx/>
                <a:uFillTx/>
                <a:ea typeface="+mn-ea"/>
                <a:cs typeface="+mn-cs"/>
              </a:rPr>
              <a:t>, </a:t>
            </a:r>
            <a:r>
              <a:rPr kumimoji="0" lang="fr-FR" sz="1400" b="0" i="0" u="none" strike="noStrike" kern="1200" cap="none" spc="0" normalizeH="0" baseline="0" noProof="0">
                <a:ln>
                  <a:noFill/>
                </a:ln>
                <a:effectLst/>
                <a:uLnTx/>
                <a:uFillTx/>
                <a:ea typeface="+mn-ea"/>
                <a:cs typeface="+mn-cs"/>
              </a:rPr>
              <a:t>les nouveautés et son offre touristique aux journalistes et influenceurs allemands</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400" i="0" u="none" strike="noStrike" kern="1200" cap="none" spc="0" normalizeH="0" baseline="0" noProof="0">
                <a:ln>
                  <a:noFill/>
                </a:ln>
                <a:effectLst/>
                <a:uLnTx/>
                <a:uFillTx/>
                <a:ea typeface="+mn-ea"/>
                <a:cs typeface="+mn-cs"/>
              </a:rPr>
              <a:t>Angles de communications prioritaires </a:t>
            </a:r>
            <a:r>
              <a:rPr kumimoji="0" lang="fr-FR" sz="1400" b="1" i="0" u="none" strike="noStrike" kern="1200" cap="none" spc="0" normalizeH="0" baseline="0" noProof="0">
                <a:ln>
                  <a:noFill/>
                </a:ln>
                <a:solidFill>
                  <a:schemeClr val="accent1">
                    <a:lumMod val="75000"/>
                  </a:schemeClr>
                </a:solidFill>
                <a:effectLst/>
                <a:uLnTx/>
                <a:uFillTx/>
                <a:ea typeface="+mn-ea"/>
                <a:cs typeface="+mn-cs"/>
              </a:rPr>
              <a:t>: dépaysement à proximité, art de vivre, culture, slow tourisme</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fr-FR" sz="1400" b="1" i="0" u="none" strike="noStrike" kern="1200" cap="none" spc="0" normalizeH="0" baseline="0" noProof="0">
              <a:ln>
                <a:noFill/>
              </a:ln>
              <a:solidFill>
                <a:schemeClr val="accent1">
                  <a:lumMod val="75000"/>
                </a:schemeClr>
              </a:solidFill>
              <a:effectLst/>
              <a:uLnTx/>
              <a:uFillTx/>
              <a:ea typeface="+mn-ea"/>
              <a:cs typeface="Biome" panose="020B05030302040208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a:ln>
                  <a:noFill/>
                </a:ln>
                <a:solidFill>
                  <a:schemeClr val="accent1">
                    <a:lumMod val="75000"/>
                  </a:schemeClr>
                </a:solidFill>
                <a:effectLst/>
                <a:uLnTx/>
                <a:uFillTx/>
                <a:ea typeface="+mn-ea"/>
                <a:cs typeface="Biome" panose="020B0503030204020804" pitchFamily="34" charset="0"/>
              </a:rPr>
              <a:t>CIBLES PRIORITAIRES</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a:ln>
                  <a:noFill/>
                </a:ln>
                <a:effectLst/>
                <a:uLnTx/>
                <a:uFillTx/>
                <a:ea typeface="+mn-ea"/>
                <a:cs typeface="+mn-cs"/>
              </a:rPr>
              <a:t>Presse voyage &amp; lifestyle</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a:ln>
                <a:noFill/>
              </a:ln>
              <a:solidFill>
                <a:schemeClr val="accent1">
                  <a:lumMod val="75000"/>
                </a:schemeClr>
              </a:solidFill>
              <a:effectLst/>
              <a:uLnTx/>
              <a:uFillTx/>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a:ln>
                  <a:noFill/>
                </a:ln>
                <a:solidFill>
                  <a:schemeClr val="accent1">
                    <a:lumMod val="75000"/>
                  </a:schemeClr>
                </a:solidFill>
                <a:effectLst/>
                <a:uLnTx/>
                <a:uFillTx/>
                <a:ea typeface="+mn-ea"/>
                <a:cs typeface="Biome" panose="020B0503030204020804" pitchFamily="34" charset="0"/>
              </a:rPr>
              <a:t>ACCOMPAGNEMENT DES PARTENAIRES HAUTS-DE-FRANCE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400" i="0" u="none" strike="noStrike" kern="1200" cap="none" spc="0" normalizeH="0" baseline="0" noProof="0">
                <a:ln>
                  <a:noFill/>
                </a:ln>
                <a:effectLst/>
                <a:uLnTx/>
                <a:uFillTx/>
                <a:ea typeface="+mn-ea"/>
                <a:cs typeface="+mn-cs"/>
              </a:rPr>
              <a:t>Définition des sujets de presse</a:t>
            </a:r>
            <a:r>
              <a:rPr lang="fr-FR" sz="1400"/>
              <a:t> à mettre en avant,</a:t>
            </a:r>
            <a:endParaRPr kumimoji="0" lang="fr-FR" sz="1400" i="0" u="none" strike="noStrike" kern="1200" cap="none" spc="0" normalizeH="0" baseline="0" noProof="0">
              <a:ln>
                <a:noFill/>
              </a:ln>
              <a:effectLst/>
              <a:uLnTx/>
              <a:uFillTx/>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400" i="0" u="none" strike="noStrike" kern="1200" cap="none" spc="0" normalizeH="0" baseline="0" noProof="0" err="1">
                <a:ln>
                  <a:noFill/>
                </a:ln>
                <a:effectLst/>
                <a:uLnTx/>
                <a:uFillTx/>
                <a:ea typeface="+mn-ea"/>
                <a:cs typeface="+mn-cs"/>
              </a:rPr>
              <a:t>co</a:t>
            </a:r>
            <a:r>
              <a:rPr kumimoji="0" lang="fr-FR" sz="1400" i="0" u="none" strike="noStrike" kern="1200" cap="none" spc="0" normalizeH="0" baseline="0" noProof="0">
                <a:ln>
                  <a:noFill/>
                </a:ln>
                <a:effectLst/>
                <a:uLnTx/>
                <a:uFillTx/>
                <a:ea typeface="+mn-ea"/>
                <a:cs typeface="+mn-cs"/>
              </a:rPr>
              <a:t>-organisation des accueils presse</a:t>
            </a:r>
          </a:p>
        </p:txBody>
      </p:sp>
      <p:sp>
        <p:nvSpPr>
          <p:cNvPr id="6" name="ZoneTexte 5">
            <a:extLst>
              <a:ext uri="{FF2B5EF4-FFF2-40B4-BE49-F238E27FC236}">
                <a16:creationId xmlns:a16="http://schemas.microsoft.com/office/drawing/2014/main" id="{BAE0FDE2-EB0C-8EA0-1849-56FCE2461044}"/>
              </a:ext>
            </a:extLst>
          </p:cNvPr>
          <p:cNvSpPr txBox="1"/>
          <p:nvPr/>
        </p:nvSpPr>
        <p:spPr>
          <a:xfrm>
            <a:off x="4664221" y="1087633"/>
            <a:ext cx="7550843" cy="4770537"/>
          </a:xfrm>
          <a:prstGeom prst="rect">
            <a:avLst/>
          </a:prstGeom>
          <a:noFill/>
        </p:spPr>
        <p:txBody>
          <a:bodyPr wrap="square">
            <a:spAutoFit/>
          </a:bodyPr>
          <a:lstStyle/>
          <a:p>
            <a:pPr>
              <a:defRPr/>
            </a:pPr>
            <a:r>
              <a:rPr lang="fr-FR" sz="1600" b="1" i="1">
                <a:solidFill>
                  <a:srgbClr val="00B050"/>
                </a:solidFill>
                <a:latin typeface="Calibri" panose="020F0502020204030204"/>
              </a:rPr>
              <a:t>Promouvoir la destination et son offre touristique</a:t>
            </a:r>
          </a:p>
          <a:p>
            <a:pPr marL="285750" indent="-285750">
              <a:buFont typeface="Arial" panose="020B0604020202020204" pitchFamily="34" charset="0"/>
              <a:buChar char="•"/>
              <a:defRPr/>
            </a:pPr>
            <a:r>
              <a:rPr kumimoji="0" lang="fr-FR" sz="1600" b="1" i="0" u="none" strike="noStrike" kern="1200" cap="none" spc="0" normalizeH="0" baseline="0" noProof="0">
                <a:ln>
                  <a:noFill/>
                </a:ln>
                <a:solidFill>
                  <a:prstClr val="black"/>
                </a:solidFill>
                <a:effectLst/>
                <a:uLnTx/>
                <a:uFillTx/>
                <a:latin typeface="Calibri" panose="020F0502020204030204"/>
                <a:ea typeface="+mn-ea"/>
                <a:cs typeface="+mn-cs"/>
              </a:rPr>
              <a:t>Tournée Médiatique Atout France Allemagne </a:t>
            </a:r>
            <a:r>
              <a:rPr kumimoji="0" lang="fr-FR" sz="1600" b="0" i="0" u="none" strike="noStrike" kern="1200" cap="none" spc="0" normalizeH="0" baseline="0" noProof="0">
                <a:ln>
                  <a:noFill/>
                </a:ln>
                <a:solidFill>
                  <a:prstClr val="black"/>
                </a:solidFill>
                <a:effectLst/>
                <a:uLnTx/>
                <a:uFillTx/>
                <a:latin typeface="Calibri" panose="020F0502020204030204"/>
                <a:ea typeface="+mn-ea"/>
                <a:cs typeface="+mn-cs"/>
              </a:rPr>
              <a:t>3 villes (Munich, Francfort, Düsseldorf)	</a:t>
            </a:r>
            <a:endParaRPr lang="fr-FR" sz="1600">
              <a:solidFill>
                <a:prstClr val="black"/>
              </a:solidFill>
              <a:latin typeface="Calibri" panose="020F0502020204030204"/>
            </a:endParaRPr>
          </a:p>
          <a:p>
            <a:pPr marL="285750" indent="-285750">
              <a:buFont typeface="Arial" panose="020B0604020202020204" pitchFamily="34" charset="0"/>
              <a:buChar char="•"/>
              <a:defRPr/>
            </a:pPr>
            <a:r>
              <a:rPr lang="fr-FR" sz="1600" b="1">
                <a:latin typeface="Calibri" panose="020F0502020204030204"/>
              </a:rPr>
              <a:t>Accueil Presse Groupe </a:t>
            </a:r>
            <a:r>
              <a:rPr kumimoji="0" lang="fr-FR" sz="1600" b="1" i="0" u="none" strike="noStrike" kern="1200" cap="none" spc="0" normalizeH="0" baseline="0" noProof="0">
                <a:ln>
                  <a:noFill/>
                </a:ln>
                <a:effectLst/>
                <a:uLnTx/>
                <a:uFillTx/>
                <a:latin typeface="Calibri" panose="020F0502020204030204"/>
                <a:ea typeface="+mn-ea"/>
                <a:cs typeface="+mn-cs"/>
              </a:rPr>
              <a:t> </a:t>
            </a:r>
            <a:r>
              <a:rPr kumimoji="0" lang="fr-FR" sz="1600" b="0" i="0" u="none" strike="noStrike" kern="1200" cap="none" spc="0" normalizeH="0" baseline="0" noProof="0">
                <a:ln>
                  <a:noFill/>
                </a:ln>
                <a:solidFill>
                  <a:prstClr val="black"/>
                </a:solidFill>
                <a:effectLst/>
                <a:uLnTx/>
                <a:uFillTx/>
                <a:latin typeface="Calibri" panose="020F0502020204030204"/>
                <a:ea typeface="+mn-ea"/>
                <a:cs typeface="+mn-cs"/>
              </a:rPr>
              <a:t>Circuit Côte d’Opale  (Juin 2023)</a:t>
            </a:r>
            <a:r>
              <a:rPr lang="fr-FR" sz="1600">
                <a:solidFill>
                  <a:prstClr val="black"/>
                </a:solidFill>
                <a:latin typeface="Calibri" panose="020F0502020204030204"/>
              </a:rPr>
              <a:t>		</a:t>
            </a:r>
          </a:p>
          <a:p>
            <a:pPr>
              <a:defRPr/>
            </a:pPr>
            <a:r>
              <a:rPr lang="fr-FR" sz="1600">
                <a:solidFill>
                  <a:prstClr val="black"/>
                </a:solidFill>
                <a:latin typeface="Calibri" panose="020F0502020204030204"/>
              </a:rPr>
              <a:t>	en collaboration avec Raiffeisen Reisen &amp; Atout France Autriche</a:t>
            </a:r>
          </a:p>
          <a:p>
            <a:pPr marL="285750" indent="-285750">
              <a:buFont typeface="Arial" panose="020B0604020202020204" pitchFamily="34" charset="0"/>
              <a:buChar char="•"/>
              <a:defRPr/>
            </a:pPr>
            <a:r>
              <a:rPr lang="fr-FR" sz="1600">
                <a:latin typeface="Calibri" panose="020F0502020204030204"/>
              </a:rPr>
              <a:t>Emission Cuisine pour la chaîne YouTube « </a:t>
            </a:r>
            <a:r>
              <a:rPr lang="fr-FR" sz="1600" b="1" err="1">
                <a:latin typeface="Calibri" panose="020F0502020204030204"/>
              </a:rPr>
              <a:t>Anthony’s</a:t>
            </a:r>
            <a:r>
              <a:rPr lang="fr-FR" sz="1600" b="1">
                <a:latin typeface="Calibri" panose="020F0502020204030204"/>
              </a:rPr>
              <a:t> World </a:t>
            </a:r>
            <a:r>
              <a:rPr lang="fr-FR" sz="1600">
                <a:latin typeface="Calibri" panose="020F0502020204030204"/>
              </a:rPr>
              <a:t>» / Handwerksblatt </a:t>
            </a:r>
          </a:p>
          <a:p>
            <a:pPr>
              <a:defRPr/>
            </a:pPr>
            <a:r>
              <a:rPr lang="fr-FR" sz="1600">
                <a:latin typeface="Calibri" panose="020F0502020204030204"/>
              </a:rPr>
              <a:t>	Somme/ Gastronomie </a:t>
            </a:r>
            <a:endParaRPr lang="fr-FR" sz="1600">
              <a:solidFill>
                <a:prstClr val="black"/>
              </a:solidFill>
              <a:latin typeface="Calibri" panose="020F0502020204030204"/>
            </a:endParaRPr>
          </a:p>
          <a:p>
            <a:pPr>
              <a:defRPr/>
            </a:pPr>
            <a:r>
              <a:rPr lang="fr-FR" sz="1600">
                <a:solidFill>
                  <a:prstClr val="black"/>
                </a:solidFill>
                <a:latin typeface="Calibri" panose="020F0502020204030204"/>
              </a:rPr>
              <a:t>	</a:t>
            </a:r>
          </a:p>
          <a:p>
            <a:pPr>
              <a:defRPr/>
            </a:pPr>
            <a:r>
              <a:rPr lang="fr-FR" sz="1600" b="1" i="1" u="none" strike="noStrike">
                <a:solidFill>
                  <a:srgbClr val="00B050"/>
                </a:solidFill>
                <a:effectLst/>
                <a:latin typeface="Calibri" panose="020F0502020204030204" pitchFamily="34" charset="0"/>
              </a:rPr>
              <a:t>Développer la notoriété de la destination </a:t>
            </a:r>
            <a:r>
              <a:rPr lang="fr-FR" sz="1600" b="1" i="1" u="none" strike="noStrike" err="1">
                <a:solidFill>
                  <a:srgbClr val="00B050"/>
                </a:solidFill>
                <a:effectLst/>
                <a:latin typeface="Calibri" panose="020F0502020204030204" pitchFamily="34" charset="0"/>
              </a:rPr>
              <a:t>HdF</a:t>
            </a:r>
            <a:r>
              <a:rPr lang="fr-FR" sz="1600" b="1" i="1" u="none" strike="noStrike">
                <a:solidFill>
                  <a:srgbClr val="00B050"/>
                </a:solidFill>
                <a:effectLst/>
                <a:latin typeface="Calibri" panose="020F0502020204030204" pitchFamily="34" charset="0"/>
              </a:rPr>
              <a:t> à travers des reportages et articles</a:t>
            </a:r>
          </a:p>
          <a:p>
            <a:pPr>
              <a:defRPr/>
            </a:pPr>
            <a:r>
              <a:rPr lang="fr-FR" sz="1600" b="1">
                <a:solidFill>
                  <a:schemeClr val="accent1">
                    <a:lumMod val="75000"/>
                  </a:schemeClr>
                </a:solidFill>
              </a:rPr>
              <a:t>Organiser 1 accueil presse groupe:</a:t>
            </a:r>
          </a:p>
          <a:p>
            <a:pPr marL="285750" indent="-285750">
              <a:buFont typeface="Arial" panose="020B0604020202020204" pitchFamily="34" charset="0"/>
              <a:buChar char="•"/>
              <a:defRPr/>
            </a:pPr>
            <a:r>
              <a:rPr kumimoji="0" lang="fr-FR" sz="1600" b="1" i="0" u="none" strike="noStrike" kern="1200" cap="none" spc="0" normalizeH="0" baseline="0" noProof="0">
                <a:ln>
                  <a:noFill/>
                </a:ln>
                <a:solidFill>
                  <a:schemeClr val="accent2"/>
                </a:solidFill>
                <a:effectLst/>
                <a:uLnTx/>
                <a:uFillTx/>
                <a:latin typeface="Calibri" panose="020F0502020204030204"/>
                <a:ea typeface="+mn-ea"/>
                <a:cs typeface="+mn-cs"/>
              </a:rPr>
              <a:t>Nature </a:t>
            </a:r>
            <a:r>
              <a:rPr kumimoji="0" lang="fr-FR" sz="1600" b="1" i="0" u="none" strike="noStrike" kern="1200" cap="none" spc="0" normalizeH="0" baseline="0" noProof="0" err="1">
                <a:ln>
                  <a:noFill/>
                </a:ln>
                <a:solidFill>
                  <a:schemeClr val="accent2"/>
                </a:solidFill>
                <a:effectLst/>
                <a:uLnTx/>
                <a:uFillTx/>
                <a:latin typeface="Calibri" panose="020F0502020204030204"/>
                <a:ea typeface="+mn-ea"/>
                <a:cs typeface="+mn-cs"/>
              </a:rPr>
              <a:t>lovers</a:t>
            </a:r>
            <a:r>
              <a:rPr kumimoji="0" lang="fr-FR" sz="1600" b="1" i="0" u="none" strike="noStrike" kern="1200" cap="none" spc="0" normalizeH="0" baseline="0" noProof="0">
                <a:ln>
                  <a:noFill/>
                </a:ln>
                <a:solidFill>
                  <a:schemeClr val="accent2"/>
                </a:solidFill>
                <a:effectLst/>
                <a:uLnTx/>
                <a:uFillTx/>
                <a:latin typeface="Calibri" panose="020F0502020204030204"/>
                <a:ea typeface="+mn-ea"/>
                <a:cs typeface="+mn-cs"/>
              </a:rPr>
              <a:t> :</a:t>
            </a:r>
            <a:r>
              <a:rPr kumimoji="0" lang="fr-FR" sz="1600" b="0" i="0" u="none" strike="noStrike" kern="1200" cap="none" spc="0" normalizeH="0" baseline="0" noProof="0">
                <a:ln>
                  <a:noFill/>
                </a:ln>
                <a:solidFill>
                  <a:prstClr val="black"/>
                </a:solidFill>
                <a:effectLst/>
                <a:uLnTx/>
                <a:uFillTx/>
                <a:latin typeface="Calibri" panose="020F0502020204030204"/>
                <a:ea typeface="+mn-ea"/>
                <a:cs typeface="+mn-cs"/>
              </a:rPr>
              <a:t> 		Aisne – Gastronomie, Culture, Nature (Sept. 2023 )</a:t>
            </a:r>
          </a:p>
          <a:p>
            <a:pPr lvl="1">
              <a:defRPr/>
            </a:pPr>
            <a:r>
              <a:rPr lang="fr-FR" sz="1600">
                <a:solidFill>
                  <a:prstClr val="black"/>
                </a:solidFill>
                <a:latin typeface="Calibri" panose="020F0502020204030204"/>
              </a:rPr>
              <a:t>			en collaboration avec Atout France Allemagne</a:t>
            </a:r>
            <a:endParaRPr kumimoji="0" lang="fr-FR" sz="1600" b="0" i="0" u="none" strike="noStrike" kern="1200" cap="none" spc="0" normalizeH="0" baseline="0" noProof="0">
              <a:ln>
                <a:noFill/>
              </a:ln>
              <a:solidFill>
                <a:prstClr val="black"/>
              </a:solidFill>
              <a:effectLst/>
              <a:uLnTx/>
              <a:uFillTx/>
              <a:latin typeface="Calibri" panose="020F0502020204030204"/>
              <a:ea typeface="+mn-ea"/>
              <a:cs typeface="+mn-cs"/>
            </a:endParaRPr>
          </a:p>
          <a:p>
            <a:pPr>
              <a:defRPr/>
            </a:pPr>
            <a:endParaRPr lang="fr-FR" sz="1600">
              <a:solidFill>
                <a:prstClr val="black"/>
              </a:solidFill>
              <a:latin typeface="Calibri" panose="020F0502020204030204"/>
            </a:endParaRPr>
          </a:p>
          <a:p>
            <a:pPr>
              <a:defRPr/>
            </a:pPr>
            <a:r>
              <a:rPr lang="fr-FR" sz="1600" b="1">
                <a:solidFill>
                  <a:schemeClr val="accent1">
                    <a:lumMod val="75000"/>
                  </a:schemeClr>
                </a:solidFill>
              </a:rPr>
              <a:t>Organiser des accueils presse (5) selon cible et thématique précises</a:t>
            </a:r>
            <a:r>
              <a:rPr kumimoji="0" lang="fr-FR" sz="1600" b="1" i="0" u="none" strike="noStrike" kern="1200" cap="none" spc="0" normalizeH="0" baseline="0" noProof="0">
                <a:ln>
                  <a:noFill/>
                </a:ln>
                <a:solidFill>
                  <a:prstClr val="black"/>
                </a:solidFill>
                <a:effectLst/>
                <a:uLnTx/>
                <a:uFillTx/>
                <a:latin typeface="Calibri" panose="020F0502020204030204"/>
                <a:ea typeface="+mn-ea"/>
                <a:cs typeface="+mn-cs"/>
              </a:rPr>
              <a:t>	</a:t>
            </a:r>
            <a:endParaRPr lang="fr-FR" sz="1600" b="1">
              <a:solidFill>
                <a:prstClr val="black"/>
              </a:solidFill>
              <a:latin typeface="Calibri" panose="020F0502020204030204"/>
            </a:endParaRPr>
          </a:p>
          <a:p>
            <a:pPr marL="285750" indent="-285750">
              <a:buFont typeface="Arial" panose="020B0604020202020204" pitchFamily="34" charset="0"/>
              <a:buChar char="•"/>
              <a:defRPr/>
            </a:pPr>
            <a:r>
              <a:rPr lang="fr-FR" sz="1600" b="1">
                <a:solidFill>
                  <a:schemeClr val="accent2"/>
                </a:solidFill>
                <a:latin typeface="Calibri" panose="020F0502020204030204"/>
              </a:rPr>
              <a:t>Couple Explorateurs :</a:t>
            </a:r>
            <a:r>
              <a:rPr lang="fr-FR" sz="1600">
                <a:latin typeface="Calibri" panose="020F0502020204030204"/>
              </a:rPr>
              <a:t> 	Calais/ Côte d’opalé/ Exposition YSL</a:t>
            </a:r>
          </a:p>
          <a:p>
            <a:pPr lvl="5">
              <a:defRPr/>
            </a:pPr>
            <a:r>
              <a:rPr lang="fr-FR" sz="1600">
                <a:latin typeface="Calibri" panose="020F0502020204030204"/>
              </a:rPr>
              <a:t>	Gastronomie/ Bassin minier/ Arras</a:t>
            </a:r>
            <a:endParaRPr lang="fr-FR" sz="1600" b="1">
              <a:solidFill>
                <a:schemeClr val="accent2"/>
              </a:solidFill>
              <a:latin typeface="Calibri" panose="020F0502020204030204"/>
            </a:endParaRPr>
          </a:p>
          <a:p>
            <a:pPr marL="285750" indent="-285750">
              <a:buFont typeface="Arial" panose="020B0604020202020204" pitchFamily="34" charset="0"/>
              <a:buChar char="•"/>
              <a:defRPr/>
            </a:pPr>
            <a:r>
              <a:rPr lang="fr-FR" sz="1600" b="1">
                <a:solidFill>
                  <a:schemeClr val="accent2"/>
                </a:solidFill>
                <a:latin typeface="Calibri" panose="020F0502020204030204"/>
              </a:rPr>
              <a:t>Famille Active :	          	</a:t>
            </a:r>
            <a:r>
              <a:rPr lang="fr-FR" sz="1600">
                <a:latin typeface="Calibri" panose="020F0502020204030204"/>
              </a:rPr>
              <a:t>Avesnois/ </a:t>
            </a:r>
            <a:r>
              <a:rPr lang="fr-FR" sz="1600" err="1">
                <a:latin typeface="Calibri" panose="020F0502020204030204"/>
              </a:rPr>
              <a:t>ValJoly</a:t>
            </a:r>
            <a:r>
              <a:rPr lang="fr-FR" sz="1600">
                <a:latin typeface="Calibri" panose="020F0502020204030204"/>
              </a:rPr>
              <a:t> </a:t>
            </a:r>
          </a:p>
          <a:p>
            <a:pPr marL="285750" indent="-285750">
              <a:buFont typeface="Arial" panose="020B0604020202020204" pitchFamily="34" charset="0"/>
              <a:buChar char="•"/>
              <a:defRPr/>
            </a:pPr>
            <a:r>
              <a:rPr lang="fr-FR" sz="1600" b="1">
                <a:solidFill>
                  <a:schemeClr val="accent2"/>
                </a:solidFill>
                <a:latin typeface="Calibri" panose="020F0502020204030204"/>
              </a:rPr>
              <a:t>Visiteurs guidés :        	</a:t>
            </a:r>
            <a:r>
              <a:rPr lang="fr-FR" sz="1600">
                <a:latin typeface="Calibri" panose="020F0502020204030204"/>
              </a:rPr>
              <a:t>Cité internationale langue française/ littérature</a:t>
            </a:r>
          </a:p>
          <a:p>
            <a:pPr>
              <a:defRPr/>
            </a:pPr>
            <a:r>
              <a:rPr lang="fr-FR" sz="1600" b="1">
                <a:solidFill>
                  <a:schemeClr val="accent2"/>
                </a:solidFill>
                <a:latin typeface="Calibri" panose="020F0502020204030204"/>
              </a:rPr>
              <a:t>		         	</a:t>
            </a:r>
            <a:r>
              <a:rPr lang="fr-FR" sz="1600">
                <a:latin typeface="Calibri" panose="020F0502020204030204"/>
              </a:rPr>
              <a:t>Parcs &amp; Jardins / Somme </a:t>
            </a:r>
          </a:p>
          <a:p>
            <a:pPr marL="171450" indent="-171450">
              <a:buFont typeface="Arial" panose="020B0604020202020204" pitchFamily="34" charset="0"/>
              <a:buChar char="•"/>
              <a:defRPr/>
            </a:pPr>
            <a:r>
              <a:rPr lang="fr-FR" sz="1600" b="1">
                <a:solidFill>
                  <a:schemeClr val="accent1">
                    <a:lumMod val="75000"/>
                  </a:schemeClr>
                </a:solidFill>
              </a:rPr>
              <a:t>Accueils presse individuels </a:t>
            </a:r>
            <a:r>
              <a:rPr lang="fr-FR" sz="1600">
                <a:latin typeface="Calibri" panose="020F0502020204030204"/>
              </a:rPr>
              <a:t>(3) suite à des </a:t>
            </a:r>
            <a:r>
              <a:rPr lang="fr-FR" sz="1600" b="1">
                <a:latin typeface="Calibri" panose="020F0502020204030204"/>
              </a:rPr>
              <a:t>opportunités</a:t>
            </a:r>
            <a:r>
              <a:rPr lang="fr-FR" sz="1600">
                <a:latin typeface="Calibri" panose="020F0502020204030204"/>
              </a:rPr>
              <a:t> au fil de l’année</a:t>
            </a:r>
          </a:p>
        </p:txBody>
      </p:sp>
      <p:cxnSp>
        <p:nvCxnSpPr>
          <p:cNvPr id="7" name="Connecteur droit 6">
            <a:extLst>
              <a:ext uri="{FF2B5EF4-FFF2-40B4-BE49-F238E27FC236}">
                <a16:creationId xmlns:a16="http://schemas.microsoft.com/office/drawing/2014/main" id="{A1C98EB7-0002-36AF-75A5-A1638E42C109}"/>
              </a:ext>
            </a:extLst>
          </p:cNvPr>
          <p:cNvCxnSpPr>
            <a:cxnSpLocks/>
          </p:cNvCxnSpPr>
          <p:nvPr/>
        </p:nvCxnSpPr>
        <p:spPr>
          <a:xfrm>
            <a:off x="4538013" y="1023898"/>
            <a:ext cx="0" cy="5317472"/>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9" name="ZoneTexte 8">
            <a:extLst>
              <a:ext uri="{FF2B5EF4-FFF2-40B4-BE49-F238E27FC236}">
                <a16:creationId xmlns:a16="http://schemas.microsoft.com/office/drawing/2014/main" id="{B1E4B3AF-D2D6-8003-B4F5-B1EABCE12FDA}"/>
              </a:ext>
            </a:extLst>
          </p:cNvPr>
          <p:cNvSpPr txBox="1"/>
          <p:nvPr/>
        </p:nvSpPr>
        <p:spPr>
          <a:xfrm>
            <a:off x="8104130" y="6053395"/>
            <a:ext cx="3709670" cy="553998"/>
          </a:xfrm>
          <a:prstGeom prst="rect">
            <a:avLst/>
          </a:prstGeom>
          <a:noFill/>
        </p:spPr>
        <p:txBody>
          <a:bodyPr wrap="none" rtlCol="0">
            <a:spAutoFit/>
          </a:bodyPr>
          <a:lstStyle/>
          <a:p>
            <a:r>
              <a:rPr lang="fr-FR" b="1"/>
              <a:t>Budget total Presse 2023 : 	20 000€</a:t>
            </a:r>
          </a:p>
          <a:p>
            <a:pPr lvl="5"/>
            <a:endParaRPr lang="de-DE" sz="1200" i="1">
              <a:solidFill>
                <a:srgbClr val="FF0000"/>
              </a:solidFill>
            </a:endParaRPr>
          </a:p>
        </p:txBody>
      </p:sp>
      <p:sp>
        <p:nvSpPr>
          <p:cNvPr id="3" name="ZoneTexte 2">
            <a:extLst>
              <a:ext uri="{FF2B5EF4-FFF2-40B4-BE49-F238E27FC236}">
                <a16:creationId xmlns:a16="http://schemas.microsoft.com/office/drawing/2014/main" id="{167CF455-962A-60AC-943E-657578D6B82B}"/>
              </a:ext>
            </a:extLst>
          </p:cNvPr>
          <p:cNvSpPr txBox="1"/>
          <p:nvPr/>
        </p:nvSpPr>
        <p:spPr>
          <a:xfrm>
            <a:off x="4779530" y="6532567"/>
            <a:ext cx="2946400" cy="246221"/>
          </a:xfrm>
          <a:prstGeom prst="rect">
            <a:avLst/>
          </a:prstGeom>
          <a:noFill/>
        </p:spPr>
        <p:txBody>
          <a:bodyPr wrap="square" rtlCol="0" anchor="ctr">
            <a:spAutoFit/>
          </a:bodyPr>
          <a:lstStyle/>
          <a:p>
            <a:pPr algn="ctr"/>
            <a:r>
              <a:rPr lang="fr-FR" sz="1000">
                <a:solidFill>
                  <a:schemeClr val="bg1"/>
                </a:solidFill>
                <a:latin typeface="Avenir Next LT Pro Light" panose="020B0304020202020204" pitchFamily="34" charset="0"/>
              </a:rPr>
              <a:t>CLUB MARCHE EUROPEEN – JANVIER 2023</a:t>
            </a:r>
          </a:p>
        </p:txBody>
      </p:sp>
      <p:pic>
        <p:nvPicPr>
          <p:cNvPr id="4" name="Image 3">
            <a:extLst>
              <a:ext uri="{FF2B5EF4-FFF2-40B4-BE49-F238E27FC236}">
                <a16:creationId xmlns:a16="http://schemas.microsoft.com/office/drawing/2014/main" id="{621E0CB1-B8B5-E25A-42A0-2511A19D3D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53105" y="243749"/>
            <a:ext cx="474262" cy="474262"/>
          </a:xfrm>
          <a:prstGeom prst="rect">
            <a:avLst/>
          </a:prstGeom>
        </p:spPr>
      </p:pic>
    </p:spTree>
    <p:extLst>
      <p:ext uri="{BB962C8B-B14F-4D97-AF65-F5344CB8AC3E}">
        <p14:creationId xmlns:p14="http://schemas.microsoft.com/office/powerpoint/2010/main" val="42372888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ject 2">
            <a:extLst>
              <a:ext uri="{FF2B5EF4-FFF2-40B4-BE49-F238E27FC236}">
                <a16:creationId xmlns:a16="http://schemas.microsoft.com/office/drawing/2014/main" id="{465C5F8F-1462-6669-FD48-E41CFB31A41C}"/>
              </a:ext>
            </a:extLst>
          </p:cNvPr>
          <p:cNvSpPr txBox="1">
            <a:spLocks/>
          </p:cNvSpPr>
          <p:nvPr/>
        </p:nvSpPr>
        <p:spPr>
          <a:xfrm>
            <a:off x="568210" y="326002"/>
            <a:ext cx="5338445" cy="397545"/>
          </a:xfrm>
          <a:prstGeom prst="rect">
            <a:avLst/>
          </a:prstGeom>
        </p:spPr>
        <p:txBody>
          <a:bodyPr vert="horz" wrap="square" lIns="0" tIns="12700" rIns="0" bIns="0" rtlCol="0">
            <a:spAutoFit/>
          </a:bodyPr>
          <a:lstStyle>
            <a:lvl1pPr>
              <a:defRPr sz="2500" b="1" i="0">
                <a:solidFill>
                  <a:srgbClr val="005BAA"/>
                </a:solidFill>
                <a:latin typeface="Etelka Text Pro"/>
                <a:ea typeface="+mj-ea"/>
                <a:cs typeface="Etelka Text Pro"/>
              </a:defRPr>
            </a:lvl1pPr>
          </a:lstStyle>
          <a:p>
            <a:pPr marL="12700" marR="0" lvl="0" indent="0" defTabSz="914400" eaLnBrk="1" fontAlgn="auto" latinLnBrk="0" hangingPunct="1">
              <a:lnSpc>
                <a:spcPct val="100000"/>
              </a:lnSpc>
              <a:spcBef>
                <a:spcPts val="100"/>
              </a:spcBef>
              <a:spcAft>
                <a:spcPts val="0"/>
              </a:spcAft>
              <a:buClrTx/>
              <a:buSzTx/>
              <a:buFontTx/>
              <a:buNone/>
              <a:tabLst/>
              <a:defRPr/>
            </a:pPr>
            <a:r>
              <a:rPr kumimoji="0" lang="fr-FR" sz="2500" b="1" i="0" u="none" strike="noStrike" kern="0" cap="none" spc="-10" normalizeH="0" baseline="0" noProof="0">
                <a:ln>
                  <a:noFill/>
                </a:ln>
                <a:solidFill>
                  <a:srgbClr val="0050A4"/>
                </a:solidFill>
                <a:effectLst/>
                <a:uLnTx/>
                <a:uFillTx/>
                <a:latin typeface="Avenir Next LT Pro" panose="020B0504020202020204" pitchFamily="34" charset="0"/>
              </a:rPr>
              <a:t>PLAN D’ACTION 2023 - BtoC</a:t>
            </a:r>
          </a:p>
        </p:txBody>
      </p:sp>
      <p:pic>
        <p:nvPicPr>
          <p:cNvPr id="13" name="Image 12">
            <a:extLst>
              <a:ext uri="{FF2B5EF4-FFF2-40B4-BE49-F238E27FC236}">
                <a16:creationId xmlns:a16="http://schemas.microsoft.com/office/drawing/2014/main" id="{09D5BACC-AD3E-EABF-0887-F5B38F6DDD4B}"/>
              </a:ext>
            </a:extLst>
          </p:cNvPr>
          <p:cNvPicPr>
            <a:picLocks noChangeAspect="1"/>
          </p:cNvPicPr>
          <p:nvPr/>
        </p:nvPicPr>
        <p:blipFill rotWithShape="1">
          <a:blip r:embed="rId2"/>
          <a:srcRect r="21138" b="30180"/>
          <a:stretch/>
        </p:blipFill>
        <p:spPr>
          <a:xfrm>
            <a:off x="0" y="0"/>
            <a:ext cx="252412" cy="1287624"/>
          </a:xfrm>
          <a:prstGeom prst="rect">
            <a:avLst/>
          </a:prstGeom>
        </p:spPr>
      </p:pic>
      <p:sp>
        <p:nvSpPr>
          <p:cNvPr id="16" name="Rectangle 15">
            <a:extLst>
              <a:ext uri="{FF2B5EF4-FFF2-40B4-BE49-F238E27FC236}">
                <a16:creationId xmlns:a16="http://schemas.microsoft.com/office/drawing/2014/main" id="{09CC5781-6732-F4D2-38FB-089001564A57}"/>
              </a:ext>
            </a:extLst>
          </p:cNvPr>
          <p:cNvSpPr/>
          <p:nvPr/>
        </p:nvSpPr>
        <p:spPr>
          <a:xfrm>
            <a:off x="0" y="6448612"/>
            <a:ext cx="12192000" cy="409387"/>
          </a:xfrm>
          <a:prstGeom prst="rect">
            <a:avLst/>
          </a:prstGeom>
          <a:solidFill>
            <a:srgbClr val="0050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Espace réservé du numéro de diapositive 27">
            <a:extLst>
              <a:ext uri="{FF2B5EF4-FFF2-40B4-BE49-F238E27FC236}">
                <a16:creationId xmlns:a16="http://schemas.microsoft.com/office/drawing/2014/main" id="{B0D5E286-110A-DD2F-135F-EAFF4FDB6638}"/>
              </a:ext>
            </a:extLst>
          </p:cNvPr>
          <p:cNvSpPr txBox="1">
            <a:spLocks/>
          </p:cNvSpPr>
          <p:nvPr/>
        </p:nvSpPr>
        <p:spPr>
          <a:xfrm>
            <a:off x="11527902" y="6491196"/>
            <a:ext cx="664098" cy="278717"/>
          </a:xfrm>
          <a:prstGeom prst="rect">
            <a:avLst/>
          </a:prstGeom>
        </p:spPr>
        <p:txBody>
          <a:bodyPr anchor="ct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8AC7C10-199F-484E-9772-D20B8002819D}" type="slidenum">
              <a:rPr lang="fr-FR" sz="1000" smtClean="0">
                <a:solidFill>
                  <a:schemeClr val="bg1"/>
                </a:solidFill>
                <a:latin typeface="Avenir Next LT Pro Light" panose="020B0304020202020204" pitchFamily="34" charset="0"/>
              </a:rPr>
              <a:pPr algn="r"/>
              <a:t>16</a:t>
            </a:fld>
            <a:endParaRPr lang="fr-FR" sz="1000">
              <a:solidFill>
                <a:schemeClr val="bg1"/>
              </a:solidFill>
              <a:latin typeface="Avenir Next LT Pro Light" panose="020B0304020202020204" pitchFamily="34" charset="0"/>
            </a:endParaRPr>
          </a:p>
        </p:txBody>
      </p:sp>
      <p:pic>
        <p:nvPicPr>
          <p:cNvPr id="18" name="Image 17" descr="Une image contenant texte&#10;&#10;Description générée automatiquement">
            <a:extLst>
              <a:ext uri="{FF2B5EF4-FFF2-40B4-BE49-F238E27FC236}">
                <a16:creationId xmlns:a16="http://schemas.microsoft.com/office/drawing/2014/main" id="{5F3F8DFC-8BA7-38FE-9BFC-69C9E3A695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219" y="6508623"/>
            <a:ext cx="1189318" cy="289365"/>
          </a:xfrm>
          <a:prstGeom prst="rect">
            <a:avLst/>
          </a:prstGeom>
        </p:spPr>
      </p:pic>
      <p:cxnSp>
        <p:nvCxnSpPr>
          <p:cNvPr id="7" name="Connecteur droit 6">
            <a:extLst>
              <a:ext uri="{FF2B5EF4-FFF2-40B4-BE49-F238E27FC236}">
                <a16:creationId xmlns:a16="http://schemas.microsoft.com/office/drawing/2014/main" id="{A1C98EB7-0002-36AF-75A5-A1638E42C109}"/>
              </a:ext>
            </a:extLst>
          </p:cNvPr>
          <p:cNvCxnSpPr>
            <a:cxnSpLocks/>
          </p:cNvCxnSpPr>
          <p:nvPr/>
        </p:nvCxnSpPr>
        <p:spPr>
          <a:xfrm>
            <a:off x="4910159" y="1048346"/>
            <a:ext cx="0" cy="5317472"/>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3" name="ZoneTexte 2">
            <a:extLst>
              <a:ext uri="{FF2B5EF4-FFF2-40B4-BE49-F238E27FC236}">
                <a16:creationId xmlns:a16="http://schemas.microsoft.com/office/drawing/2014/main" id="{167CF455-962A-60AC-943E-657578D6B82B}"/>
              </a:ext>
            </a:extLst>
          </p:cNvPr>
          <p:cNvSpPr txBox="1"/>
          <p:nvPr/>
        </p:nvSpPr>
        <p:spPr>
          <a:xfrm>
            <a:off x="4779530" y="6532567"/>
            <a:ext cx="2946400" cy="246221"/>
          </a:xfrm>
          <a:prstGeom prst="rect">
            <a:avLst/>
          </a:prstGeom>
          <a:noFill/>
        </p:spPr>
        <p:txBody>
          <a:bodyPr wrap="square" rtlCol="0" anchor="ctr">
            <a:spAutoFit/>
          </a:bodyPr>
          <a:lstStyle/>
          <a:p>
            <a:pPr algn="ctr"/>
            <a:r>
              <a:rPr lang="fr-FR" sz="1000">
                <a:solidFill>
                  <a:schemeClr val="bg1"/>
                </a:solidFill>
                <a:latin typeface="Avenir Next LT Pro Light" panose="020B0304020202020204" pitchFamily="34" charset="0"/>
              </a:rPr>
              <a:t>CLUB MARCHE EUROPEEN – JANVIER 2023</a:t>
            </a:r>
          </a:p>
        </p:txBody>
      </p:sp>
      <p:pic>
        <p:nvPicPr>
          <p:cNvPr id="4" name="Image 3">
            <a:extLst>
              <a:ext uri="{FF2B5EF4-FFF2-40B4-BE49-F238E27FC236}">
                <a16:creationId xmlns:a16="http://schemas.microsoft.com/office/drawing/2014/main" id="{621E0CB1-B8B5-E25A-42A0-2511A19D3D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53105" y="243749"/>
            <a:ext cx="474262" cy="474262"/>
          </a:xfrm>
          <a:prstGeom prst="rect">
            <a:avLst/>
          </a:prstGeom>
        </p:spPr>
      </p:pic>
      <p:sp>
        <p:nvSpPr>
          <p:cNvPr id="2" name="ZoneTexte 1">
            <a:extLst>
              <a:ext uri="{FF2B5EF4-FFF2-40B4-BE49-F238E27FC236}">
                <a16:creationId xmlns:a16="http://schemas.microsoft.com/office/drawing/2014/main" id="{137A87D7-E0B8-7EB3-C558-C12B6B014FB3}"/>
              </a:ext>
            </a:extLst>
          </p:cNvPr>
          <p:cNvSpPr txBox="1"/>
          <p:nvPr/>
        </p:nvSpPr>
        <p:spPr>
          <a:xfrm>
            <a:off x="252412" y="856618"/>
            <a:ext cx="4450026" cy="550920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a:ln>
                  <a:noFill/>
                </a:ln>
                <a:solidFill>
                  <a:schemeClr val="accent1">
                    <a:lumMod val="75000"/>
                  </a:schemeClr>
                </a:solidFill>
                <a:effectLst/>
                <a:uLnTx/>
                <a:uFillTx/>
                <a:ea typeface="+mn-ea"/>
                <a:cs typeface="Biome" panose="020B0503030204020804" pitchFamily="34" charset="0"/>
              </a:rPr>
              <a:t>ENJEUX </a:t>
            </a:r>
          </a:p>
          <a:p>
            <a:pPr algn="just"/>
            <a:r>
              <a:rPr kumimoji="0" lang="fr-FR" sz="1600" b="0" i="0" u="none" strike="noStrike" kern="1200" cap="none" spc="0" normalizeH="0" baseline="0" noProof="0">
                <a:ln>
                  <a:noFill/>
                </a:ln>
                <a:effectLst/>
                <a:uLnTx/>
                <a:uFillTx/>
                <a:ea typeface="+mn-ea"/>
                <a:cs typeface="+mn-cs"/>
              </a:rPr>
              <a:t>Développer la </a:t>
            </a:r>
            <a:r>
              <a:rPr lang="fr-FR" sz="1600" b="1"/>
              <a:t>notoriété de la destination Hauts-de-France auprès du grand public allemand </a:t>
            </a:r>
            <a:r>
              <a:rPr lang="fr-FR" sz="1600">
                <a:solidFill>
                  <a:srgbClr val="002060"/>
                </a:solidFill>
              </a:rPr>
              <a:t>en </a:t>
            </a:r>
            <a:r>
              <a:rPr lang="fr-FR" sz="1600"/>
              <a:t>s’appuyant sur une </a:t>
            </a:r>
            <a:r>
              <a:rPr lang="fr-FR" sz="1600" b="1">
                <a:solidFill>
                  <a:schemeClr val="accent1">
                    <a:lumMod val="75000"/>
                  </a:schemeClr>
                </a:solidFill>
              </a:rPr>
              <a:t>communication produits </a:t>
            </a:r>
            <a:r>
              <a:rPr lang="fr-FR" sz="1600"/>
              <a:t>en </a:t>
            </a:r>
            <a:r>
              <a:rPr lang="fr-FR" sz="1600" b="1">
                <a:solidFill>
                  <a:schemeClr val="accent1">
                    <a:lumMod val="75000"/>
                  </a:schemeClr>
                </a:solidFill>
              </a:rPr>
              <a:t>cohérence</a:t>
            </a:r>
            <a:r>
              <a:rPr lang="fr-FR" sz="1600"/>
              <a:t> avec la </a:t>
            </a:r>
            <a:r>
              <a:rPr lang="fr-FR" sz="1600" b="1">
                <a:solidFill>
                  <a:schemeClr val="accent1">
                    <a:lumMod val="75000"/>
                  </a:schemeClr>
                </a:solidFill>
              </a:rPr>
              <a:t>segmentation marketing </a:t>
            </a:r>
            <a:r>
              <a:rPr lang="fr-FR" sz="1600"/>
              <a:t>du marché.</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a:ln>
                <a:noFill/>
              </a:ln>
              <a:solidFill>
                <a:schemeClr val="accent1">
                  <a:lumMod val="75000"/>
                </a:schemeClr>
              </a:solidFill>
              <a:effectLst/>
              <a:uLnTx/>
              <a:uFillTx/>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a:ln>
                  <a:noFill/>
                </a:ln>
                <a:solidFill>
                  <a:schemeClr val="accent1">
                    <a:lumMod val="75000"/>
                  </a:schemeClr>
                </a:solidFill>
                <a:effectLst/>
                <a:uLnTx/>
                <a:uFillTx/>
                <a:ea typeface="+mn-ea"/>
                <a:cs typeface="Biome" panose="020B0503030204020804" pitchFamily="34" charset="0"/>
              </a:rPr>
              <a:t>METHODE</a:t>
            </a:r>
          </a:p>
          <a:p>
            <a:pPr algn="just"/>
            <a:r>
              <a:rPr lang="fr-FR" sz="1600"/>
              <a:t>Avec les partenaires, </a:t>
            </a:r>
            <a:r>
              <a:rPr lang="fr-FR" sz="1600" b="1">
                <a:solidFill>
                  <a:schemeClr val="accent1">
                    <a:lumMod val="75000"/>
                  </a:schemeClr>
                </a:solidFill>
              </a:rPr>
              <a:t>construire des produits </a:t>
            </a:r>
            <a:r>
              <a:rPr lang="fr-FR" sz="1600"/>
              <a:t>en réponse aux attentes des </a:t>
            </a:r>
            <a:r>
              <a:rPr lang="fr-FR" sz="1600" b="1">
                <a:solidFill>
                  <a:schemeClr val="accent1">
                    <a:lumMod val="75000"/>
                  </a:schemeClr>
                </a:solidFill>
              </a:rPr>
              <a:t>segments </a:t>
            </a:r>
            <a:r>
              <a:rPr lang="fr-FR" sz="1600"/>
              <a:t>de clientèles ciblées. Constituer une </a:t>
            </a:r>
            <a:r>
              <a:rPr lang="fr-FR" sz="1600" b="1">
                <a:solidFill>
                  <a:schemeClr val="accent1">
                    <a:lumMod val="75000"/>
                  </a:schemeClr>
                </a:solidFill>
              </a:rPr>
              <a:t>base de données </a:t>
            </a:r>
            <a:r>
              <a:rPr lang="fr-FR" sz="1600" b="1"/>
              <a:t>qualifiées </a:t>
            </a:r>
            <a:r>
              <a:rPr lang="fr-FR" sz="1600"/>
              <a:t>à travers le marketing digital (Inbound Marketing / </a:t>
            </a:r>
            <a:r>
              <a:rPr lang="fr-FR" sz="1600" err="1"/>
              <a:t>Outbound</a:t>
            </a:r>
            <a:r>
              <a:rPr lang="fr-FR" sz="1600"/>
              <a:t>)</a:t>
            </a:r>
          </a:p>
          <a:p>
            <a:pPr marR="0" lvl="0" algn="just" defTabSz="914400" rtl="0" eaLnBrk="1" fontAlgn="auto" latinLnBrk="0" hangingPunct="1">
              <a:lnSpc>
                <a:spcPct val="100000"/>
              </a:lnSpc>
              <a:spcBef>
                <a:spcPts val="0"/>
              </a:spcBef>
              <a:spcAft>
                <a:spcPts val="0"/>
              </a:spcAft>
              <a:buClrTx/>
              <a:buSzTx/>
              <a:tabLst/>
              <a:defRPr/>
            </a:pPr>
            <a:endParaRPr kumimoji="0" lang="fr-FR" sz="1600" b="0" i="0" u="none" strike="noStrike" kern="1200" cap="none" spc="0" normalizeH="0" baseline="0" noProof="0">
              <a:ln>
                <a:noFill/>
              </a:ln>
              <a:solidFill>
                <a:schemeClr val="accent1">
                  <a:lumMod val="75000"/>
                </a:schemeClr>
              </a:solidFill>
              <a:effectLst/>
              <a:uLnTx/>
              <a:uFillTx/>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a:ln>
                  <a:noFill/>
                </a:ln>
                <a:solidFill>
                  <a:schemeClr val="accent1">
                    <a:lumMod val="75000"/>
                  </a:schemeClr>
                </a:solidFill>
                <a:effectLst/>
                <a:uLnTx/>
                <a:uFillTx/>
                <a:ea typeface="+mn-ea"/>
                <a:cs typeface="Biome" panose="020B0503030204020804" pitchFamily="34" charset="0"/>
              </a:rPr>
              <a:t>CIBLES PRIORITAIRES</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600" i="0" u="none" strike="noStrike" kern="1200" cap="none" spc="0" normalizeH="0" baseline="0" noProof="0">
                <a:ln>
                  <a:noFill/>
                </a:ln>
                <a:effectLst/>
                <a:uLnTx/>
                <a:uFillTx/>
                <a:ea typeface="+mn-ea"/>
                <a:cs typeface="+mn-cs"/>
              </a:rPr>
              <a:t>Cibles issues de l’étude de segmentation </a:t>
            </a:r>
          </a:p>
          <a:p>
            <a:pPr marR="0" lvl="0" algn="just" defTabSz="914400" rtl="0" eaLnBrk="1" fontAlgn="auto" latinLnBrk="0" hangingPunct="1">
              <a:lnSpc>
                <a:spcPct val="100000"/>
              </a:lnSpc>
              <a:spcBef>
                <a:spcPts val="0"/>
              </a:spcBef>
              <a:spcAft>
                <a:spcPts val="0"/>
              </a:spcAft>
              <a:buClrTx/>
              <a:buSzTx/>
              <a:tabLst/>
              <a:defRPr/>
            </a:pPr>
            <a:endParaRPr kumimoji="0" lang="fr-FR" sz="1600" b="0" i="0" u="none" strike="noStrike" kern="1200" cap="none" spc="0" normalizeH="0" baseline="0" noProof="0">
              <a:ln>
                <a:noFill/>
              </a:ln>
              <a:solidFill>
                <a:schemeClr val="accent1">
                  <a:lumMod val="75000"/>
                </a:schemeClr>
              </a:solidFill>
              <a:effectLst/>
              <a:uLnTx/>
              <a:uFillTx/>
              <a:ea typeface="+mn-ea"/>
              <a:cs typeface="+mn-cs"/>
            </a:endParaRPr>
          </a:p>
          <a:p>
            <a:pPr algn="just">
              <a:defRPr/>
            </a:pPr>
            <a:r>
              <a:rPr kumimoji="0" lang="fr-FR" sz="1600" b="1" i="0" u="none" strike="noStrike" kern="1200" cap="none" spc="0" normalizeH="0" baseline="0" noProof="0">
                <a:ln>
                  <a:noFill/>
                </a:ln>
                <a:solidFill>
                  <a:schemeClr val="accent1">
                    <a:lumMod val="75000"/>
                  </a:schemeClr>
                </a:solidFill>
                <a:effectLst/>
                <a:uLnTx/>
                <a:uFillTx/>
                <a:ea typeface="+mn-ea"/>
                <a:cs typeface="+mn-cs"/>
              </a:rPr>
              <a:t>ANGLES DE COMMUNICATION PROIROTAIRE:</a:t>
            </a:r>
          </a:p>
          <a:p>
            <a:pPr marL="171450" indent="-171450" algn="just">
              <a:buFont typeface="Arial" panose="020B0604020202020204" pitchFamily="34" charset="0"/>
              <a:buChar char="•"/>
              <a:defRPr/>
            </a:pPr>
            <a:r>
              <a:rPr lang="fr-FR" sz="1600"/>
              <a:t>Dépaysement à proximité </a:t>
            </a:r>
          </a:p>
          <a:p>
            <a:pPr marL="171450" indent="-171450" algn="just">
              <a:buFont typeface="Arial" panose="020B0604020202020204" pitchFamily="34" charset="0"/>
              <a:buChar char="•"/>
              <a:defRPr/>
            </a:pPr>
            <a:r>
              <a:rPr lang="fr-FR" sz="1600"/>
              <a:t>Art de vivre </a:t>
            </a:r>
          </a:p>
          <a:p>
            <a:pPr marL="171450" indent="-171450" algn="just">
              <a:buFont typeface="Arial" panose="020B0604020202020204" pitchFamily="34" charset="0"/>
              <a:buChar char="•"/>
              <a:defRPr/>
            </a:pPr>
            <a:r>
              <a:rPr lang="fr-FR" sz="1600"/>
              <a:t>Culture</a:t>
            </a:r>
          </a:p>
          <a:p>
            <a:pPr marL="171450" indent="-171450" algn="just">
              <a:buFont typeface="Arial" panose="020B0604020202020204" pitchFamily="34" charset="0"/>
              <a:buChar char="•"/>
              <a:defRPr/>
            </a:pPr>
            <a:r>
              <a:rPr lang="fr-FR" sz="1600"/>
              <a:t>Slow tourisme</a:t>
            </a:r>
          </a:p>
        </p:txBody>
      </p:sp>
      <p:sp>
        <p:nvSpPr>
          <p:cNvPr id="8" name="Rectangle 7">
            <a:extLst>
              <a:ext uri="{FF2B5EF4-FFF2-40B4-BE49-F238E27FC236}">
                <a16:creationId xmlns:a16="http://schemas.microsoft.com/office/drawing/2014/main" id="{7334AF59-0A6A-A448-5BCF-4E7077A3C2EC}"/>
              </a:ext>
            </a:extLst>
          </p:cNvPr>
          <p:cNvSpPr/>
          <p:nvPr/>
        </p:nvSpPr>
        <p:spPr>
          <a:xfrm>
            <a:off x="5099014" y="1588460"/>
            <a:ext cx="6760937" cy="3539430"/>
          </a:xfrm>
          <a:prstGeom prst="rect">
            <a:avLst/>
          </a:prstGeom>
        </p:spPr>
        <p:txBody>
          <a:bodyPr wrap="square">
            <a:spAutoFit/>
          </a:bodyPr>
          <a:lstStyle/>
          <a:p>
            <a:pPr marR="0" lvl="0" algn="just" defTabSz="914400" rtl="0" eaLnBrk="1" fontAlgn="auto" latinLnBrk="0" hangingPunct="1">
              <a:lnSpc>
                <a:spcPct val="100000"/>
              </a:lnSpc>
              <a:spcBef>
                <a:spcPts val="0"/>
              </a:spcBef>
              <a:spcAft>
                <a:spcPts val="0"/>
              </a:spcAft>
              <a:buClrTx/>
              <a:buSzTx/>
              <a:tabLst/>
              <a:defRPr/>
            </a:pPr>
            <a:r>
              <a:rPr kumimoji="0" lang="fr-FR" sz="1600" b="1" i="0" u="none" strike="noStrike" kern="1200" cap="none" spc="0" normalizeH="0" baseline="0" noProof="0">
                <a:ln>
                  <a:noFill/>
                </a:ln>
                <a:solidFill>
                  <a:prstClr val="black"/>
                </a:solidFill>
                <a:effectLst/>
                <a:uLnTx/>
                <a:uFillTx/>
                <a:latin typeface="Calibri" panose="020F0502020204030204"/>
                <a:ea typeface="+mn-ea"/>
                <a:cs typeface="+mn-cs"/>
              </a:rPr>
              <a:t>Site portail Allemagne </a:t>
            </a:r>
            <a:r>
              <a:rPr lang="fr-FR" sz="1600" b="1">
                <a:solidFill>
                  <a:prstClr val="black"/>
                </a:solidFill>
                <a:latin typeface="Calibri" panose="020F0502020204030204"/>
                <a:hlinkClick r:id="rId5"/>
              </a:rPr>
              <a:t>www.nordfrankreich-erleben.com</a:t>
            </a:r>
            <a:r>
              <a:rPr lang="fr-FR" sz="1600" b="1">
                <a:solidFill>
                  <a:prstClr val="black"/>
                </a:solidFill>
                <a:latin typeface="Calibri" panose="020F0502020204030204"/>
              </a:rPr>
              <a:t> </a:t>
            </a:r>
          </a:p>
          <a:p>
            <a:pPr marL="285750" indent="-285750" algn="just">
              <a:buFont typeface="Arial" panose="020B0604020202020204" pitchFamily="34" charset="0"/>
              <a:buChar char="•"/>
              <a:defRPr/>
            </a:pPr>
            <a:r>
              <a:rPr lang="fr-FR" sz="1600" b="1">
                <a:solidFill>
                  <a:schemeClr val="accent1">
                    <a:lumMod val="75000"/>
                  </a:schemeClr>
                </a:solidFill>
              </a:rPr>
              <a:t>Production de contenu </a:t>
            </a:r>
            <a:r>
              <a:rPr lang="fr-FR" sz="1600" b="0" i="0" u="none" strike="noStrike">
                <a:effectLst/>
                <a:latin typeface="Calibri" panose="020F0502020204030204" pitchFamily="34" charset="0"/>
              </a:rPr>
              <a:t>en fonction des attentes de nos cibles</a:t>
            </a:r>
            <a:r>
              <a:rPr lang="en-US" sz="1600" b="0" i="0">
                <a:solidFill>
                  <a:srgbClr val="000000"/>
                </a:solidFill>
                <a:effectLst/>
                <a:latin typeface="Calibri" panose="020F0502020204030204" pitchFamily="34" charset="0"/>
              </a:rPr>
              <a:t>​</a:t>
            </a:r>
          </a:p>
          <a:p>
            <a:pPr marL="285750" indent="-285750" algn="just">
              <a:buFont typeface="Arial" panose="020B0604020202020204" pitchFamily="34" charset="0"/>
              <a:buChar char="•"/>
              <a:defRPr/>
            </a:pPr>
            <a:r>
              <a:rPr lang="en-US" sz="1600" b="1" err="1">
                <a:solidFill>
                  <a:schemeClr val="accent1">
                    <a:lumMod val="75000"/>
                  </a:schemeClr>
                </a:solidFill>
              </a:rPr>
              <a:t>Campagne</a:t>
            </a:r>
            <a:r>
              <a:rPr lang="en-US" sz="1600" b="1">
                <a:solidFill>
                  <a:schemeClr val="accent1">
                    <a:lumMod val="75000"/>
                  </a:schemeClr>
                </a:solidFill>
              </a:rPr>
              <a:t> sur Facebook </a:t>
            </a:r>
            <a:r>
              <a:rPr lang="en-US" sz="1600">
                <a:solidFill>
                  <a:srgbClr val="000000"/>
                </a:solidFill>
                <a:latin typeface="Calibri" panose="020F0502020204030204" pitchFamily="34" charset="0"/>
              </a:rPr>
              <a:t>pour inciter du </a:t>
            </a:r>
            <a:r>
              <a:rPr lang="en-US" sz="1600" err="1">
                <a:solidFill>
                  <a:srgbClr val="000000"/>
                </a:solidFill>
                <a:latin typeface="Calibri" panose="020F0502020204030204" pitchFamily="34" charset="0"/>
              </a:rPr>
              <a:t>trafic</a:t>
            </a:r>
            <a:r>
              <a:rPr lang="en-US" sz="1600">
                <a:solidFill>
                  <a:srgbClr val="000000"/>
                </a:solidFill>
                <a:latin typeface="Calibri" panose="020F0502020204030204" pitchFamily="34" charset="0"/>
              </a:rPr>
              <a:t> </a:t>
            </a:r>
            <a:r>
              <a:rPr lang="en-US" sz="1600" err="1">
                <a:solidFill>
                  <a:srgbClr val="000000"/>
                </a:solidFill>
                <a:latin typeface="Calibri" panose="020F0502020204030204" pitchFamily="34" charset="0"/>
              </a:rPr>
              <a:t>vers</a:t>
            </a:r>
            <a:r>
              <a:rPr lang="en-US" sz="1600">
                <a:solidFill>
                  <a:srgbClr val="000000"/>
                </a:solidFill>
                <a:latin typeface="Calibri" panose="020F0502020204030204" pitchFamily="34" charset="0"/>
              </a:rPr>
              <a:t> le site</a:t>
            </a:r>
            <a:endParaRPr lang="en-US" sz="1600" b="0" i="0">
              <a:solidFill>
                <a:srgbClr val="000000"/>
              </a:solidFill>
              <a:effectLst/>
              <a:latin typeface="Arial" panose="020B0604020202020204" pitchFamily="34" charset="0"/>
            </a:endParaRPr>
          </a:p>
          <a:p>
            <a:pPr marR="0" lvl="0" algn="just" defTabSz="914400" rtl="0" eaLnBrk="1" fontAlgn="auto" latinLnBrk="0" hangingPunct="1">
              <a:lnSpc>
                <a:spcPct val="100000"/>
              </a:lnSpc>
              <a:spcBef>
                <a:spcPts val="0"/>
              </a:spcBef>
              <a:spcAft>
                <a:spcPts val="0"/>
              </a:spcAft>
              <a:buClrTx/>
              <a:buSzTx/>
              <a:tabLst/>
              <a:defRPr/>
            </a:pPr>
            <a:endParaRPr kumimoji="0" lang="fr-FR" sz="1600" b="1" i="0" u="none" strike="noStrike" kern="1200" cap="none" spc="0" normalizeH="0" baseline="0" noProof="0">
              <a:ln>
                <a:noFill/>
              </a:ln>
              <a:solidFill>
                <a:prstClr val="black"/>
              </a:solidFill>
              <a:effectLst/>
              <a:uLnTx/>
              <a:uFillTx/>
              <a:latin typeface="Calibri" panose="020F0502020204030204"/>
              <a:ea typeface="+mn-ea"/>
              <a:cs typeface="+mn-cs"/>
            </a:endParaRPr>
          </a:p>
          <a:p>
            <a:pPr lvl="0" algn="just">
              <a:defRPr/>
            </a:pPr>
            <a:endParaRPr lang="fr-FR" sz="1600" b="1">
              <a:solidFill>
                <a:prstClr val="black"/>
              </a:solidFill>
            </a:endParaRPr>
          </a:p>
          <a:p>
            <a:pPr lvl="0" algn="just">
              <a:defRPr/>
            </a:pPr>
            <a:r>
              <a:rPr lang="fr-FR" sz="1600" b="1">
                <a:solidFill>
                  <a:schemeClr val="accent1">
                    <a:lumMod val="75000"/>
                  </a:schemeClr>
                </a:solidFill>
              </a:rPr>
              <a:t>Community Management</a:t>
            </a:r>
          </a:p>
          <a:p>
            <a:pPr marL="285750" lvl="0" indent="-285750" algn="just">
              <a:buFont typeface="Arial" panose="020B0604020202020204" pitchFamily="34" charset="0"/>
              <a:buChar char="•"/>
              <a:defRPr/>
            </a:pPr>
            <a:r>
              <a:rPr lang="fr-FR" sz="1600">
                <a:latin typeface="Calibri" panose="020F0502020204030204"/>
              </a:rPr>
              <a:t>Assurer une </a:t>
            </a:r>
            <a:r>
              <a:rPr lang="fr-FR" sz="1600" b="1">
                <a:solidFill>
                  <a:schemeClr val="accent1">
                    <a:lumMod val="75000"/>
                  </a:schemeClr>
                </a:solidFill>
                <a:latin typeface="Calibri" panose="020F0502020204030204"/>
              </a:rPr>
              <a:t>présence régulière </a:t>
            </a:r>
            <a:r>
              <a:rPr lang="fr-FR" sz="1600">
                <a:latin typeface="Calibri" panose="020F0502020204030204"/>
              </a:rPr>
              <a:t>sur Facebook (2 </a:t>
            </a:r>
            <a:r>
              <a:rPr lang="fr-FR" sz="1600" err="1">
                <a:latin typeface="Calibri" panose="020F0502020204030204"/>
              </a:rPr>
              <a:t>posts</a:t>
            </a:r>
            <a:r>
              <a:rPr lang="fr-FR" sz="1600">
                <a:latin typeface="Calibri" panose="020F0502020204030204"/>
              </a:rPr>
              <a:t> par semaine)</a:t>
            </a:r>
          </a:p>
          <a:p>
            <a:pPr marL="285750" lvl="0" indent="-285750" algn="just">
              <a:buFont typeface="Arial" panose="020B0604020202020204" pitchFamily="34" charset="0"/>
              <a:buChar char="•"/>
              <a:defRPr/>
            </a:pPr>
            <a:r>
              <a:rPr lang="fr-FR" sz="1600">
                <a:latin typeface="Calibri" panose="020F0502020204030204"/>
              </a:rPr>
              <a:t>Mise en avant des </a:t>
            </a:r>
            <a:r>
              <a:rPr lang="fr-FR" sz="1600" b="1">
                <a:solidFill>
                  <a:schemeClr val="accent1">
                    <a:lumMod val="75000"/>
                  </a:schemeClr>
                </a:solidFill>
                <a:latin typeface="Calibri" panose="020F0502020204030204"/>
              </a:rPr>
              <a:t>produits en lien avec notre segmentation</a:t>
            </a:r>
          </a:p>
          <a:p>
            <a:pPr marL="285750" lvl="0" indent="-285750" algn="just">
              <a:buFont typeface="Arial" panose="020B0604020202020204" pitchFamily="34" charset="0"/>
              <a:buChar char="•"/>
              <a:defRPr/>
            </a:pPr>
            <a:r>
              <a:rPr lang="fr-FR" sz="1600" b="1">
                <a:solidFill>
                  <a:schemeClr val="accent1">
                    <a:lumMod val="75000"/>
                  </a:schemeClr>
                </a:solidFill>
                <a:latin typeface="Calibri" panose="020F0502020204030204"/>
              </a:rPr>
              <a:t>Campagne sponsorisé </a:t>
            </a:r>
            <a:r>
              <a:rPr lang="fr-FR" sz="1600">
                <a:latin typeface="Calibri" panose="020F0502020204030204"/>
              </a:rPr>
              <a:t>pour acquisition abonnés sur notre cible géographique</a:t>
            </a:r>
          </a:p>
          <a:p>
            <a:pPr marL="628650" lvl="1" indent="-171450" algn="just">
              <a:buFont typeface="Arial" panose="020B0604020202020204" pitchFamily="34" charset="0"/>
              <a:buChar char="•"/>
              <a:defRPr/>
            </a:pPr>
            <a:endParaRPr lang="fr-FR" sz="1600" b="1">
              <a:solidFill>
                <a:prstClr val="black"/>
              </a:solidFill>
              <a:latin typeface="Calibri" panose="020F0502020204030204"/>
            </a:endParaRPr>
          </a:p>
          <a:p>
            <a:pPr algn="just">
              <a:defRPr/>
            </a:pPr>
            <a:r>
              <a:rPr lang="fr-FR" sz="1600" b="1">
                <a:solidFill>
                  <a:schemeClr val="accent1">
                    <a:lumMod val="75000"/>
                  </a:schemeClr>
                </a:solidFill>
              </a:rPr>
              <a:t>Constitution d’une base de données qualifiée </a:t>
            </a:r>
            <a:r>
              <a:rPr lang="fr-FR" sz="1600">
                <a:solidFill>
                  <a:prstClr val="black"/>
                </a:solidFill>
                <a:latin typeface="Calibri" panose="020F0502020204030204"/>
              </a:rPr>
              <a:t>grâce à</a:t>
            </a:r>
            <a:r>
              <a:rPr lang="fr-FR" sz="1600" b="1">
                <a:solidFill>
                  <a:prstClr val="black"/>
                </a:solidFill>
                <a:latin typeface="Calibri" panose="020F0502020204030204"/>
              </a:rPr>
              <a:t> </a:t>
            </a:r>
            <a:r>
              <a:rPr lang="fr-FR" sz="1600">
                <a:solidFill>
                  <a:prstClr val="black"/>
                </a:solidFill>
                <a:latin typeface="Calibri" panose="020F0502020204030204"/>
              </a:rPr>
              <a:t>l’acquisition d’opt-in qualifié </a:t>
            </a:r>
          </a:p>
          <a:p>
            <a:pPr marL="742950" lvl="1" indent="-285750" algn="just">
              <a:buFont typeface="Arial" panose="020B0604020202020204" pitchFamily="34" charset="0"/>
              <a:buChar char="•"/>
              <a:defRPr/>
            </a:pPr>
            <a:r>
              <a:rPr lang="fr-FR" sz="1600">
                <a:solidFill>
                  <a:prstClr val="black"/>
                </a:solidFill>
                <a:latin typeface="Calibri" panose="020F0502020204030204"/>
              </a:rPr>
              <a:t>Création d’un livret blanc selon les cibles de la segmentation</a:t>
            </a:r>
          </a:p>
        </p:txBody>
      </p:sp>
      <p:sp>
        <p:nvSpPr>
          <p:cNvPr id="10" name="ZoneTexte 9">
            <a:extLst>
              <a:ext uri="{FF2B5EF4-FFF2-40B4-BE49-F238E27FC236}">
                <a16:creationId xmlns:a16="http://schemas.microsoft.com/office/drawing/2014/main" id="{0EA5A30F-AFB8-B499-27B4-A227CCF980AE}"/>
              </a:ext>
            </a:extLst>
          </p:cNvPr>
          <p:cNvSpPr txBox="1"/>
          <p:nvPr/>
        </p:nvSpPr>
        <p:spPr>
          <a:xfrm>
            <a:off x="8298881" y="5808137"/>
            <a:ext cx="3254224" cy="369332"/>
          </a:xfrm>
          <a:prstGeom prst="rect">
            <a:avLst/>
          </a:prstGeom>
          <a:noFill/>
        </p:spPr>
        <p:txBody>
          <a:bodyPr wrap="none" rtlCol="0">
            <a:spAutoFit/>
          </a:bodyPr>
          <a:lstStyle/>
          <a:p>
            <a:r>
              <a:rPr lang="fr-FR" b="1"/>
              <a:t>Budget total B2C 2023 : 12 000 €</a:t>
            </a:r>
          </a:p>
        </p:txBody>
      </p:sp>
    </p:spTree>
    <p:extLst>
      <p:ext uri="{BB962C8B-B14F-4D97-AF65-F5344CB8AC3E}">
        <p14:creationId xmlns:p14="http://schemas.microsoft.com/office/powerpoint/2010/main" val="11560536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Une image contenant extérieur, ciel nocturne&#10;&#10;Description générée automatiquement">
            <a:extLst>
              <a:ext uri="{FF2B5EF4-FFF2-40B4-BE49-F238E27FC236}">
                <a16:creationId xmlns:a16="http://schemas.microsoft.com/office/drawing/2014/main" id="{489683ED-82B9-487E-9AA7-9EEC3A27A3C2}"/>
              </a:ext>
            </a:extLst>
          </p:cNvPr>
          <p:cNvPicPr>
            <a:picLocks noChangeAspect="1"/>
          </p:cNvPicPr>
          <p:nvPr/>
        </p:nvPicPr>
        <p:blipFill rotWithShape="1">
          <a:blip r:embed="rId2">
            <a:extLst>
              <a:ext uri="{28A0092B-C50C-407E-A947-70E740481C1C}">
                <a14:useLocalDpi xmlns:a14="http://schemas.microsoft.com/office/drawing/2010/main" val="0"/>
              </a:ext>
            </a:extLst>
          </a:blip>
          <a:srcRect l="5556" r="5556"/>
          <a:stretch/>
        </p:blipFill>
        <p:spPr>
          <a:xfrm>
            <a:off x="0" y="0"/>
            <a:ext cx="12192000" cy="6858000"/>
          </a:xfrm>
          <a:prstGeom prst="rect">
            <a:avLst/>
          </a:prstGeom>
        </p:spPr>
      </p:pic>
      <p:grpSp>
        <p:nvGrpSpPr>
          <p:cNvPr id="6" name="object 3">
            <a:extLst>
              <a:ext uri="{FF2B5EF4-FFF2-40B4-BE49-F238E27FC236}">
                <a16:creationId xmlns:a16="http://schemas.microsoft.com/office/drawing/2014/main" id="{CEF6BAFE-A9A8-B180-2708-089F57758361}"/>
              </a:ext>
            </a:extLst>
          </p:cNvPr>
          <p:cNvGrpSpPr/>
          <p:nvPr/>
        </p:nvGrpSpPr>
        <p:grpSpPr>
          <a:xfrm>
            <a:off x="2778483" y="2312439"/>
            <a:ext cx="6961694" cy="134447"/>
            <a:chOff x="903706" y="3386950"/>
            <a:chExt cx="5751579" cy="108588"/>
          </a:xfrm>
        </p:grpSpPr>
        <p:sp>
          <p:nvSpPr>
            <p:cNvPr id="7" name="object 4">
              <a:extLst>
                <a:ext uri="{FF2B5EF4-FFF2-40B4-BE49-F238E27FC236}">
                  <a16:creationId xmlns:a16="http://schemas.microsoft.com/office/drawing/2014/main" id="{EE49FCA3-E44C-6A7E-C7C8-A8A9454C117E}"/>
                </a:ext>
              </a:extLst>
            </p:cNvPr>
            <p:cNvSpPr/>
            <p:nvPr/>
          </p:nvSpPr>
          <p:spPr>
            <a:xfrm>
              <a:off x="903706" y="3386950"/>
              <a:ext cx="20955" cy="20955"/>
            </a:xfrm>
            <a:custGeom>
              <a:avLst/>
              <a:gdLst/>
              <a:ahLst/>
              <a:cxnLst/>
              <a:rect l="l" t="t" r="r" b="b"/>
              <a:pathLst>
                <a:path w="20955" h="20954">
                  <a:moveTo>
                    <a:pt x="0" y="20923"/>
                  </a:moveTo>
                  <a:lnTo>
                    <a:pt x="20923"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8" name="object 5">
              <a:extLst>
                <a:ext uri="{FF2B5EF4-FFF2-40B4-BE49-F238E27FC236}">
                  <a16:creationId xmlns:a16="http://schemas.microsoft.com/office/drawing/2014/main" id="{260EBC1C-65FA-B3E4-B3AA-9D64D95B06CA}"/>
                </a:ext>
              </a:extLst>
            </p:cNvPr>
            <p:cNvSpPr/>
            <p:nvPr/>
          </p:nvSpPr>
          <p:spPr>
            <a:xfrm>
              <a:off x="903706" y="3386950"/>
              <a:ext cx="54610" cy="54610"/>
            </a:xfrm>
            <a:custGeom>
              <a:avLst/>
              <a:gdLst/>
              <a:ahLst/>
              <a:cxnLst/>
              <a:rect l="l" t="t" r="r" b="b"/>
              <a:pathLst>
                <a:path w="54609" h="54610">
                  <a:moveTo>
                    <a:pt x="0" y="54518"/>
                  </a:moveTo>
                  <a:lnTo>
                    <a:pt x="54518"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9" name="object 6">
              <a:extLst>
                <a:ext uri="{FF2B5EF4-FFF2-40B4-BE49-F238E27FC236}">
                  <a16:creationId xmlns:a16="http://schemas.microsoft.com/office/drawing/2014/main" id="{2AE2522D-182F-63EA-7263-E33404D22671}"/>
                </a:ext>
              </a:extLst>
            </p:cNvPr>
            <p:cNvSpPr/>
            <p:nvPr/>
          </p:nvSpPr>
          <p:spPr>
            <a:xfrm>
              <a:off x="903706" y="3386950"/>
              <a:ext cx="88265" cy="88265"/>
            </a:xfrm>
            <a:custGeom>
              <a:avLst/>
              <a:gdLst/>
              <a:ahLst/>
              <a:cxnLst/>
              <a:rect l="l" t="t" r="r" b="b"/>
              <a:pathLst>
                <a:path w="88265" h="88264">
                  <a:moveTo>
                    <a:pt x="0" y="88113"/>
                  </a:moveTo>
                  <a:lnTo>
                    <a:pt x="88113"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0" name="object 7">
              <a:extLst>
                <a:ext uri="{FF2B5EF4-FFF2-40B4-BE49-F238E27FC236}">
                  <a16:creationId xmlns:a16="http://schemas.microsoft.com/office/drawing/2014/main" id="{26CB9E0F-0FE3-FC19-6353-CC3007F9F75C}"/>
                </a:ext>
              </a:extLst>
            </p:cNvPr>
            <p:cNvSpPr/>
            <p:nvPr/>
          </p:nvSpPr>
          <p:spPr>
            <a:xfrm>
              <a:off x="917415" y="3386950"/>
              <a:ext cx="108585" cy="108585"/>
            </a:xfrm>
            <a:custGeom>
              <a:avLst/>
              <a:gdLst/>
              <a:ahLst/>
              <a:cxnLst/>
              <a:rect l="l" t="t" r="r" b="b"/>
              <a:pathLst>
                <a:path w="108584"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1" name="object 8">
              <a:extLst>
                <a:ext uri="{FF2B5EF4-FFF2-40B4-BE49-F238E27FC236}">
                  <a16:creationId xmlns:a16="http://schemas.microsoft.com/office/drawing/2014/main" id="{26D2D0DB-8CF4-263C-E900-AA4CF197B084}"/>
                </a:ext>
              </a:extLst>
            </p:cNvPr>
            <p:cNvSpPr/>
            <p:nvPr/>
          </p:nvSpPr>
          <p:spPr>
            <a:xfrm>
              <a:off x="951010" y="3386950"/>
              <a:ext cx="108585" cy="108585"/>
            </a:xfrm>
            <a:custGeom>
              <a:avLst/>
              <a:gdLst/>
              <a:ahLst/>
              <a:cxnLst/>
              <a:rect l="l" t="t" r="r" b="b"/>
              <a:pathLst>
                <a:path w="108584"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2" name="object 9">
              <a:extLst>
                <a:ext uri="{FF2B5EF4-FFF2-40B4-BE49-F238E27FC236}">
                  <a16:creationId xmlns:a16="http://schemas.microsoft.com/office/drawing/2014/main" id="{36F623D8-B7E8-0B1F-3FED-7F8869A9E0D6}"/>
                </a:ext>
              </a:extLst>
            </p:cNvPr>
            <p:cNvSpPr/>
            <p:nvPr/>
          </p:nvSpPr>
          <p:spPr>
            <a:xfrm>
              <a:off x="984605" y="3386950"/>
              <a:ext cx="108585" cy="108585"/>
            </a:xfrm>
            <a:custGeom>
              <a:avLst/>
              <a:gdLst/>
              <a:ahLst/>
              <a:cxnLst/>
              <a:rect l="l" t="t" r="r" b="b"/>
              <a:pathLst>
                <a:path w="108584"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3" name="object 10">
              <a:extLst>
                <a:ext uri="{FF2B5EF4-FFF2-40B4-BE49-F238E27FC236}">
                  <a16:creationId xmlns:a16="http://schemas.microsoft.com/office/drawing/2014/main" id="{0A8FC997-DF77-389C-CF77-9630A9EDC0A1}"/>
                </a:ext>
              </a:extLst>
            </p:cNvPr>
            <p:cNvSpPr/>
            <p:nvPr/>
          </p:nvSpPr>
          <p:spPr>
            <a:xfrm>
              <a:off x="1018200" y="3386950"/>
              <a:ext cx="108585" cy="108585"/>
            </a:xfrm>
            <a:custGeom>
              <a:avLst/>
              <a:gdLst/>
              <a:ahLst/>
              <a:cxnLst/>
              <a:rect l="l" t="t" r="r" b="b"/>
              <a:pathLst>
                <a:path w="108584"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4" name="object 11">
              <a:extLst>
                <a:ext uri="{FF2B5EF4-FFF2-40B4-BE49-F238E27FC236}">
                  <a16:creationId xmlns:a16="http://schemas.microsoft.com/office/drawing/2014/main" id="{A24748C3-A3FD-3527-5184-30CB6ED845ED}"/>
                </a:ext>
              </a:extLst>
            </p:cNvPr>
            <p:cNvSpPr/>
            <p:nvPr/>
          </p:nvSpPr>
          <p:spPr>
            <a:xfrm>
              <a:off x="1051796" y="3386950"/>
              <a:ext cx="108585" cy="108585"/>
            </a:xfrm>
            <a:custGeom>
              <a:avLst/>
              <a:gdLst/>
              <a:ahLst/>
              <a:cxnLst/>
              <a:rect l="l" t="t" r="r" b="b"/>
              <a:pathLst>
                <a:path w="108584"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5" name="object 12">
              <a:extLst>
                <a:ext uri="{FF2B5EF4-FFF2-40B4-BE49-F238E27FC236}">
                  <a16:creationId xmlns:a16="http://schemas.microsoft.com/office/drawing/2014/main" id="{3AEC474F-3A28-4210-B7E9-98A947EA4122}"/>
                </a:ext>
              </a:extLst>
            </p:cNvPr>
            <p:cNvSpPr/>
            <p:nvPr/>
          </p:nvSpPr>
          <p:spPr>
            <a:xfrm>
              <a:off x="1085391" y="3386950"/>
              <a:ext cx="108585" cy="108585"/>
            </a:xfrm>
            <a:custGeom>
              <a:avLst/>
              <a:gdLst/>
              <a:ahLst/>
              <a:cxnLst/>
              <a:rect l="l" t="t" r="r" b="b"/>
              <a:pathLst>
                <a:path w="108584"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6" name="object 13">
              <a:extLst>
                <a:ext uri="{FF2B5EF4-FFF2-40B4-BE49-F238E27FC236}">
                  <a16:creationId xmlns:a16="http://schemas.microsoft.com/office/drawing/2014/main" id="{87E31400-F125-CD91-BAFF-CF4B68A526BE}"/>
                </a:ext>
              </a:extLst>
            </p:cNvPr>
            <p:cNvSpPr/>
            <p:nvPr/>
          </p:nvSpPr>
          <p:spPr>
            <a:xfrm>
              <a:off x="1118986" y="3386950"/>
              <a:ext cx="108585" cy="108585"/>
            </a:xfrm>
            <a:custGeom>
              <a:avLst/>
              <a:gdLst/>
              <a:ahLst/>
              <a:cxnLst/>
              <a:rect l="l" t="t" r="r" b="b"/>
              <a:pathLst>
                <a:path w="108584"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7" name="object 14">
              <a:extLst>
                <a:ext uri="{FF2B5EF4-FFF2-40B4-BE49-F238E27FC236}">
                  <a16:creationId xmlns:a16="http://schemas.microsoft.com/office/drawing/2014/main" id="{4150DA24-7DDF-D942-C92D-CED43B82EFC6}"/>
                </a:ext>
              </a:extLst>
            </p:cNvPr>
            <p:cNvSpPr/>
            <p:nvPr/>
          </p:nvSpPr>
          <p:spPr>
            <a:xfrm>
              <a:off x="1152580" y="3386950"/>
              <a:ext cx="108585" cy="108585"/>
            </a:xfrm>
            <a:custGeom>
              <a:avLst/>
              <a:gdLst/>
              <a:ahLst/>
              <a:cxnLst/>
              <a:rect l="l" t="t" r="r" b="b"/>
              <a:pathLst>
                <a:path w="108584"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8" name="object 15">
              <a:extLst>
                <a:ext uri="{FF2B5EF4-FFF2-40B4-BE49-F238E27FC236}">
                  <a16:creationId xmlns:a16="http://schemas.microsoft.com/office/drawing/2014/main" id="{F772ED49-17BF-BCC7-C231-0A8E90D12735}"/>
                </a:ext>
              </a:extLst>
            </p:cNvPr>
            <p:cNvSpPr/>
            <p:nvPr/>
          </p:nvSpPr>
          <p:spPr>
            <a:xfrm>
              <a:off x="1186177" y="3386950"/>
              <a:ext cx="108585" cy="108585"/>
            </a:xfrm>
            <a:custGeom>
              <a:avLst/>
              <a:gdLst/>
              <a:ahLst/>
              <a:cxnLst/>
              <a:rect l="l" t="t" r="r" b="b"/>
              <a:pathLst>
                <a:path w="108584"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9" name="object 16">
              <a:extLst>
                <a:ext uri="{FF2B5EF4-FFF2-40B4-BE49-F238E27FC236}">
                  <a16:creationId xmlns:a16="http://schemas.microsoft.com/office/drawing/2014/main" id="{145FA3EF-3967-DE0F-866E-EB4C6D22A4DA}"/>
                </a:ext>
              </a:extLst>
            </p:cNvPr>
            <p:cNvSpPr/>
            <p:nvPr/>
          </p:nvSpPr>
          <p:spPr>
            <a:xfrm>
              <a:off x="1219772" y="3386950"/>
              <a:ext cx="108585" cy="108585"/>
            </a:xfrm>
            <a:custGeom>
              <a:avLst/>
              <a:gdLst/>
              <a:ahLst/>
              <a:cxnLst/>
              <a:rect l="l" t="t" r="r" b="b"/>
              <a:pathLst>
                <a:path w="108584"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0" name="object 17">
              <a:extLst>
                <a:ext uri="{FF2B5EF4-FFF2-40B4-BE49-F238E27FC236}">
                  <a16:creationId xmlns:a16="http://schemas.microsoft.com/office/drawing/2014/main" id="{551B3861-830C-DA59-AD76-E4C249A1FBD2}"/>
                </a:ext>
              </a:extLst>
            </p:cNvPr>
            <p:cNvSpPr/>
            <p:nvPr/>
          </p:nvSpPr>
          <p:spPr>
            <a:xfrm>
              <a:off x="1253368" y="3386950"/>
              <a:ext cx="108585" cy="108585"/>
            </a:xfrm>
            <a:custGeom>
              <a:avLst/>
              <a:gdLst/>
              <a:ahLst/>
              <a:cxnLst/>
              <a:rect l="l" t="t" r="r" b="b"/>
              <a:pathLst>
                <a:path w="108584"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1" name="object 18">
              <a:extLst>
                <a:ext uri="{FF2B5EF4-FFF2-40B4-BE49-F238E27FC236}">
                  <a16:creationId xmlns:a16="http://schemas.microsoft.com/office/drawing/2014/main" id="{9F8F744A-BB8A-EAB3-D35F-33E077FE02C9}"/>
                </a:ext>
              </a:extLst>
            </p:cNvPr>
            <p:cNvSpPr/>
            <p:nvPr/>
          </p:nvSpPr>
          <p:spPr>
            <a:xfrm>
              <a:off x="1286963" y="3386950"/>
              <a:ext cx="108585" cy="108585"/>
            </a:xfrm>
            <a:custGeom>
              <a:avLst/>
              <a:gdLst/>
              <a:ahLst/>
              <a:cxnLst/>
              <a:rect l="l" t="t" r="r" b="b"/>
              <a:pathLst>
                <a:path w="108584"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2" name="object 19">
              <a:extLst>
                <a:ext uri="{FF2B5EF4-FFF2-40B4-BE49-F238E27FC236}">
                  <a16:creationId xmlns:a16="http://schemas.microsoft.com/office/drawing/2014/main" id="{EE623E76-60B6-4747-B2CD-E47390F76632}"/>
                </a:ext>
              </a:extLst>
            </p:cNvPr>
            <p:cNvSpPr/>
            <p:nvPr/>
          </p:nvSpPr>
          <p:spPr>
            <a:xfrm>
              <a:off x="1320558" y="3386950"/>
              <a:ext cx="108585" cy="108585"/>
            </a:xfrm>
            <a:custGeom>
              <a:avLst/>
              <a:gdLst/>
              <a:ahLst/>
              <a:cxnLst/>
              <a:rect l="l" t="t" r="r" b="b"/>
              <a:pathLst>
                <a:path w="108584"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3" name="object 20">
              <a:extLst>
                <a:ext uri="{FF2B5EF4-FFF2-40B4-BE49-F238E27FC236}">
                  <a16:creationId xmlns:a16="http://schemas.microsoft.com/office/drawing/2014/main" id="{E89F4D09-B709-EBE5-4067-D5F2F83BB0EB}"/>
                </a:ext>
              </a:extLst>
            </p:cNvPr>
            <p:cNvSpPr/>
            <p:nvPr/>
          </p:nvSpPr>
          <p:spPr>
            <a:xfrm>
              <a:off x="1354152" y="3386950"/>
              <a:ext cx="108585" cy="108585"/>
            </a:xfrm>
            <a:custGeom>
              <a:avLst/>
              <a:gdLst/>
              <a:ahLst/>
              <a:cxnLst/>
              <a:rect l="l" t="t" r="r" b="b"/>
              <a:pathLst>
                <a:path w="108584"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4" name="object 21">
              <a:extLst>
                <a:ext uri="{FF2B5EF4-FFF2-40B4-BE49-F238E27FC236}">
                  <a16:creationId xmlns:a16="http://schemas.microsoft.com/office/drawing/2014/main" id="{0F00C8A9-DA15-6B46-B35D-D814CD67047B}"/>
                </a:ext>
              </a:extLst>
            </p:cNvPr>
            <p:cNvSpPr/>
            <p:nvPr/>
          </p:nvSpPr>
          <p:spPr>
            <a:xfrm>
              <a:off x="1387749" y="3386950"/>
              <a:ext cx="108585" cy="108585"/>
            </a:xfrm>
            <a:custGeom>
              <a:avLst/>
              <a:gdLst/>
              <a:ahLst/>
              <a:cxnLst/>
              <a:rect l="l" t="t" r="r" b="b"/>
              <a:pathLst>
                <a:path w="108584"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5" name="object 22">
              <a:extLst>
                <a:ext uri="{FF2B5EF4-FFF2-40B4-BE49-F238E27FC236}">
                  <a16:creationId xmlns:a16="http://schemas.microsoft.com/office/drawing/2014/main" id="{925E467B-18B6-FA61-026A-23BF5A3A66DF}"/>
                </a:ext>
              </a:extLst>
            </p:cNvPr>
            <p:cNvSpPr/>
            <p:nvPr/>
          </p:nvSpPr>
          <p:spPr>
            <a:xfrm>
              <a:off x="1421344" y="3386950"/>
              <a:ext cx="108585" cy="108585"/>
            </a:xfrm>
            <a:custGeom>
              <a:avLst/>
              <a:gdLst/>
              <a:ahLst/>
              <a:cxnLst/>
              <a:rect l="l" t="t" r="r" b="b"/>
              <a:pathLst>
                <a:path w="108584"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6" name="object 23">
              <a:extLst>
                <a:ext uri="{FF2B5EF4-FFF2-40B4-BE49-F238E27FC236}">
                  <a16:creationId xmlns:a16="http://schemas.microsoft.com/office/drawing/2014/main" id="{0FE93B08-D297-D95B-889F-7268326BBE77}"/>
                </a:ext>
              </a:extLst>
            </p:cNvPr>
            <p:cNvSpPr/>
            <p:nvPr/>
          </p:nvSpPr>
          <p:spPr>
            <a:xfrm>
              <a:off x="1454939" y="3386950"/>
              <a:ext cx="108585" cy="108585"/>
            </a:xfrm>
            <a:custGeom>
              <a:avLst/>
              <a:gdLst/>
              <a:ahLst/>
              <a:cxnLst/>
              <a:rect l="l" t="t" r="r" b="b"/>
              <a:pathLst>
                <a:path w="108584"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7" name="object 24">
              <a:extLst>
                <a:ext uri="{FF2B5EF4-FFF2-40B4-BE49-F238E27FC236}">
                  <a16:creationId xmlns:a16="http://schemas.microsoft.com/office/drawing/2014/main" id="{430AD86C-A402-FB47-B594-D460ECDD7D21}"/>
                </a:ext>
              </a:extLst>
            </p:cNvPr>
            <p:cNvSpPr/>
            <p:nvPr/>
          </p:nvSpPr>
          <p:spPr>
            <a:xfrm>
              <a:off x="1488535" y="3386950"/>
              <a:ext cx="108585" cy="108585"/>
            </a:xfrm>
            <a:custGeom>
              <a:avLst/>
              <a:gdLst/>
              <a:ahLst/>
              <a:cxnLst/>
              <a:rect l="l" t="t" r="r" b="b"/>
              <a:pathLst>
                <a:path w="108584"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8" name="object 25">
              <a:extLst>
                <a:ext uri="{FF2B5EF4-FFF2-40B4-BE49-F238E27FC236}">
                  <a16:creationId xmlns:a16="http://schemas.microsoft.com/office/drawing/2014/main" id="{024A9BA8-FCDD-DEE3-DB5D-708050847090}"/>
                </a:ext>
              </a:extLst>
            </p:cNvPr>
            <p:cNvSpPr/>
            <p:nvPr/>
          </p:nvSpPr>
          <p:spPr>
            <a:xfrm>
              <a:off x="1522130"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9" name="object 26">
              <a:extLst>
                <a:ext uri="{FF2B5EF4-FFF2-40B4-BE49-F238E27FC236}">
                  <a16:creationId xmlns:a16="http://schemas.microsoft.com/office/drawing/2014/main" id="{9B6936EB-17C5-5A18-92F5-A4381F262221}"/>
                </a:ext>
              </a:extLst>
            </p:cNvPr>
            <p:cNvSpPr/>
            <p:nvPr/>
          </p:nvSpPr>
          <p:spPr>
            <a:xfrm>
              <a:off x="1555724"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0" name="object 27">
              <a:extLst>
                <a:ext uri="{FF2B5EF4-FFF2-40B4-BE49-F238E27FC236}">
                  <a16:creationId xmlns:a16="http://schemas.microsoft.com/office/drawing/2014/main" id="{2589812F-C377-29DD-888E-C7FFF347DEB1}"/>
                </a:ext>
              </a:extLst>
            </p:cNvPr>
            <p:cNvSpPr/>
            <p:nvPr/>
          </p:nvSpPr>
          <p:spPr>
            <a:xfrm>
              <a:off x="1589321" y="3386950"/>
              <a:ext cx="108585" cy="108585"/>
            </a:xfrm>
            <a:custGeom>
              <a:avLst/>
              <a:gdLst/>
              <a:ahLst/>
              <a:cxnLst/>
              <a:rect l="l" t="t" r="r" b="b"/>
              <a:pathLst>
                <a:path w="108585" h="108585">
                  <a:moveTo>
                    <a:pt x="0" y="108000"/>
                  </a:moveTo>
                  <a:lnTo>
                    <a:pt x="108000" y="0"/>
                  </a:lnTo>
                </a:path>
              </a:pathLst>
            </a:custGeom>
            <a:ln w="7619">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1" name="object 28">
              <a:extLst>
                <a:ext uri="{FF2B5EF4-FFF2-40B4-BE49-F238E27FC236}">
                  <a16:creationId xmlns:a16="http://schemas.microsoft.com/office/drawing/2014/main" id="{3216EE1D-7BA2-4758-2003-EAA782BE04D0}"/>
                </a:ext>
              </a:extLst>
            </p:cNvPr>
            <p:cNvSpPr/>
            <p:nvPr/>
          </p:nvSpPr>
          <p:spPr>
            <a:xfrm>
              <a:off x="1622916"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2" name="object 29">
              <a:extLst>
                <a:ext uri="{FF2B5EF4-FFF2-40B4-BE49-F238E27FC236}">
                  <a16:creationId xmlns:a16="http://schemas.microsoft.com/office/drawing/2014/main" id="{B8441069-E1AD-0643-DC37-5D2ECC988C7B}"/>
                </a:ext>
              </a:extLst>
            </p:cNvPr>
            <p:cNvSpPr/>
            <p:nvPr/>
          </p:nvSpPr>
          <p:spPr>
            <a:xfrm>
              <a:off x="1656511"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3" name="object 30">
              <a:extLst>
                <a:ext uri="{FF2B5EF4-FFF2-40B4-BE49-F238E27FC236}">
                  <a16:creationId xmlns:a16="http://schemas.microsoft.com/office/drawing/2014/main" id="{CFA8EEEB-A973-2FFA-3768-3A09EEBBB032}"/>
                </a:ext>
              </a:extLst>
            </p:cNvPr>
            <p:cNvSpPr/>
            <p:nvPr/>
          </p:nvSpPr>
          <p:spPr>
            <a:xfrm>
              <a:off x="1690105"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4" name="object 31">
              <a:extLst>
                <a:ext uri="{FF2B5EF4-FFF2-40B4-BE49-F238E27FC236}">
                  <a16:creationId xmlns:a16="http://schemas.microsoft.com/office/drawing/2014/main" id="{1535422A-3F23-303B-5988-53DE2EC6D561}"/>
                </a:ext>
              </a:extLst>
            </p:cNvPr>
            <p:cNvSpPr/>
            <p:nvPr/>
          </p:nvSpPr>
          <p:spPr>
            <a:xfrm>
              <a:off x="1723702"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5" name="object 32">
              <a:extLst>
                <a:ext uri="{FF2B5EF4-FFF2-40B4-BE49-F238E27FC236}">
                  <a16:creationId xmlns:a16="http://schemas.microsoft.com/office/drawing/2014/main" id="{EB1BFBBB-B1BB-B0AF-0E68-749D799C421D}"/>
                </a:ext>
              </a:extLst>
            </p:cNvPr>
            <p:cNvSpPr/>
            <p:nvPr/>
          </p:nvSpPr>
          <p:spPr>
            <a:xfrm>
              <a:off x="1757296"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6" name="object 33">
              <a:extLst>
                <a:ext uri="{FF2B5EF4-FFF2-40B4-BE49-F238E27FC236}">
                  <a16:creationId xmlns:a16="http://schemas.microsoft.com/office/drawing/2014/main" id="{84C0A2C8-3744-9FB9-8BC8-926BDC40525F}"/>
                </a:ext>
              </a:extLst>
            </p:cNvPr>
            <p:cNvSpPr/>
            <p:nvPr/>
          </p:nvSpPr>
          <p:spPr>
            <a:xfrm>
              <a:off x="1790892"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7" name="object 34">
              <a:extLst>
                <a:ext uri="{FF2B5EF4-FFF2-40B4-BE49-F238E27FC236}">
                  <a16:creationId xmlns:a16="http://schemas.microsoft.com/office/drawing/2014/main" id="{AE5D91D7-2978-34B3-BC3F-9F74A826259A}"/>
                </a:ext>
              </a:extLst>
            </p:cNvPr>
            <p:cNvSpPr/>
            <p:nvPr/>
          </p:nvSpPr>
          <p:spPr>
            <a:xfrm>
              <a:off x="1824488"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8" name="object 35">
              <a:extLst>
                <a:ext uri="{FF2B5EF4-FFF2-40B4-BE49-F238E27FC236}">
                  <a16:creationId xmlns:a16="http://schemas.microsoft.com/office/drawing/2014/main" id="{EF2BD831-5DF3-FB09-F285-F55C991C6A12}"/>
                </a:ext>
              </a:extLst>
            </p:cNvPr>
            <p:cNvSpPr/>
            <p:nvPr/>
          </p:nvSpPr>
          <p:spPr>
            <a:xfrm>
              <a:off x="1858083"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9" name="object 36">
              <a:extLst>
                <a:ext uri="{FF2B5EF4-FFF2-40B4-BE49-F238E27FC236}">
                  <a16:creationId xmlns:a16="http://schemas.microsoft.com/office/drawing/2014/main" id="{D66C51E5-4B87-9BBB-72D7-1CF6A3C07012}"/>
                </a:ext>
              </a:extLst>
            </p:cNvPr>
            <p:cNvSpPr/>
            <p:nvPr/>
          </p:nvSpPr>
          <p:spPr>
            <a:xfrm>
              <a:off x="1891677"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40" name="object 37">
              <a:extLst>
                <a:ext uri="{FF2B5EF4-FFF2-40B4-BE49-F238E27FC236}">
                  <a16:creationId xmlns:a16="http://schemas.microsoft.com/office/drawing/2014/main" id="{30DE065D-3644-5C96-72DB-43990084B83E}"/>
                </a:ext>
              </a:extLst>
            </p:cNvPr>
            <p:cNvSpPr/>
            <p:nvPr/>
          </p:nvSpPr>
          <p:spPr>
            <a:xfrm>
              <a:off x="1925274"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41" name="object 38">
              <a:extLst>
                <a:ext uri="{FF2B5EF4-FFF2-40B4-BE49-F238E27FC236}">
                  <a16:creationId xmlns:a16="http://schemas.microsoft.com/office/drawing/2014/main" id="{CBFDC607-6976-EC18-0683-A675B7419F00}"/>
                </a:ext>
              </a:extLst>
            </p:cNvPr>
            <p:cNvSpPr/>
            <p:nvPr/>
          </p:nvSpPr>
          <p:spPr>
            <a:xfrm>
              <a:off x="1958868"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42" name="object 39">
              <a:extLst>
                <a:ext uri="{FF2B5EF4-FFF2-40B4-BE49-F238E27FC236}">
                  <a16:creationId xmlns:a16="http://schemas.microsoft.com/office/drawing/2014/main" id="{50307493-E6D1-08F5-4E20-E93485C7948F}"/>
                </a:ext>
              </a:extLst>
            </p:cNvPr>
            <p:cNvSpPr/>
            <p:nvPr/>
          </p:nvSpPr>
          <p:spPr>
            <a:xfrm>
              <a:off x="1992464"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43" name="object 40">
              <a:extLst>
                <a:ext uri="{FF2B5EF4-FFF2-40B4-BE49-F238E27FC236}">
                  <a16:creationId xmlns:a16="http://schemas.microsoft.com/office/drawing/2014/main" id="{FC4EEB2B-3784-557E-1554-0824204CA25C}"/>
                </a:ext>
              </a:extLst>
            </p:cNvPr>
            <p:cNvSpPr/>
            <p:nvPr/>
          </p:nvSpPr>
          <p:spPr>
            <a:xfrm>
              <a:off x="2026058"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44" name="object 41">
              <a:extLst>
                <a:ext uri="{FF2B5EF4-FFF2-40B4-BE49-F238E27FC236}">
                  <a16:creationId xmlns:a16="http://schemas.microsoft.com/office/drawing/2014/main" id="{19DEBD1C-747F-8829-A7E4-FBAFA02702C3}"/>
                </a:ext>
              </a:extLst>
            </p:cNvPr>
            <p:cNvSpPr/>
            <p:nvPr/>
          </p:nvSpPr>
          <p:spPr>
            <a:xfrm>
              <a:off x="2059655"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45" name="object 42">
              <a:extLst>
                <a:ext uri="{FF2B5EF4-FFF2-40B4-BE49-F238E27FC236}">
                  <a16:creationId xmlns:a16="http://schemas.microsoft.com/office/drawing/2014/main" id="{6E0DBE2B-E1A6-896E-1109-C8CC314F0E94}"/>
                </a:ext>
              </a:extLst>
            </p:cNvPr>
            <p:cNvSpPr/>
            <p:nvPr/>
          </p:nvSpPr>
          <p:spPr>
            <a:xfrm>
              <a:off x="2093249"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46" name="object 43">
              <a:extLst>
                <a:ext uri="{FF2B5EF4-FFF2-40B4-BE49-F238E27FC236}">
                  <a16:creationId xmlns:a16="http://schemas.microsoft.com/office/drawing/2014/main" id="{9D269E66-4A99-FECB-6E57-9215D17BF064}"/>
                </a:ext>
              </a:extLst>
            </p:cNvPr>
            <p:cNvSpPr/>
            <p:nvPr/>
          </p:nvSpPr>
          <p:spPr>
            <a:xfrm>
              <a:off x="2126846"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47" name="object 44">
              <a:extLst>
                <a:ext uri="{FF2B5EF4-FFF2-40B4-BE49-F238E27FC236}">
                  <a16:creationId xmlns:a16="http://schemas.microsoft.com/office/drawing/2014/main" id="{F81CFB20-E203-8EF5-5FDA-BBC2521BA1A2}"/>
                </a:ext>
              </a:extLst>
            </p:cNvPr>
            <p:cNvSpPr/>
            <p:nvPr/>
          </p:nvSpPr>
          <p:spPr>
            <a:xfrm>
              <a:off x="2160440"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48" name="object 45">
              <a:extLst>
                <a:ext uri="{FF2B5EF4-FFF2-40B4-BE49-F238E27FC236}">
                  <a16:creationId xmlns:a16="http://schemas.microsoft.com/office/drawing/2014/main" id="{983BEA2B-C711-21A1-BD4D-C87FA51E5F59}"/>
                </a:ext>
              </a:extLst>
            </p:cNvPr>
            <p:cNvSpPr/>
            <p:nvPr/>
          </p:nvSpPr>
          <p:spPr>
            <a:xfrm>
              <a:off x="2194035"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49" name="object 46">
              <a:extLst>
                <a:ext uri="{FF2B5EF4-FFF2-40B4-BE49-F238E27FC236}">
                  <a16:creationId xmlns:a16="http://schemas.microsoft.com/office/drawing/2014/main" id="{6B1A3D7B-11C1-DAF2-BC9B-BAF70262D2BE}"/>
                </a:ext>
              </a:extLst>
            </p:cNvPr>
            <p:cNvSpPr/>
            <p:nvPr/>
          </p:nvSpPr>
          <p:spPr>
            <a:xfrm>
              <a:off x="2227630"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50" name="object 47">
              <a:extLst>
                <a:ext uri="{FF2B5EF4-FFF2-40B4-BE49-F238E27FC236}">
                  <a16:creationId xmlns:a16="http://schemas.microsoft.com/office/drawing/2014/main" id="{2FF0B116-73DE-0DCF-F4B4-A8FE81B59482}"/>
                </a:ext>
              </a:extLst>
            </p:cNvPr>
            <p:cNvSpPr/>
            <p:nvPr/>
          </p:nvSpPr>
          <p:spPr>
            <a:xfrm>
              <a:off x="2261226"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51" name="object 48">
              <a:extLst>
                <a:ext uri="{FF2B5EF4-FFF2-40B4-BE49-F238E27FC236}">
                  <a16:creationId xmlns:a16="http://schemas.microsoft.com/office/drawing/2014/main" id="{BD11C872-A235-B80C-6E20-EA378CA27914}"/>
                </a:ext>
              </a:extLst>
            </p:cNvPr>
            <p:cNvSpPr/>
            <p:nvPr/>
          </p:nvSpPr>
          <p:spPr>
            <a:xfrm>
              <a:off x="2294821"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52" name="object 49">
              <a:extLst>
                <a:ext uri="{FF2B5EF4-FFF2-40B4-BE49-F238E27FC236}">
                  <a16:creationId xmlns:a16="http://schemas.microsoft.com/office/drawing/2014/main" id="{22B6A16C-4FF8-3782-0E41-C53197F5F35F}"/>
                </a:ext>
              </a:extLst>
            </p:cNvPr>
            <p:cNvSpPr/>
            <p:nvPr/>
          </p:nvSpPr>
          <p:spPr>
            <a:xfrm>
              <a:off x="2328417"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53" name="object 50">
              <a:extLst>
                <a:ext uri="{FF2B5EF4-FFF2-40B4-BE49-F238E27FC236}">
                  <a16:creationId xmlns:a16="http://schemas.microsoft.com/office/drawing/2014/main" id="{FC631F3B-C2DD-0B41-A0E2-911CA5458075}"/>
                </a:ext>
              </a:extLst>
            </p:cNvPr>
            <p:cNvSpPr/>
            <p:nvPr/>
          </p:nvSpPr>
          <p:spPr>
            <a:xfrm>
              <a:off x="2362011"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54" name="object 51">
              <a:extLst>
                <a:ext uri="{FF2B5EF4-FFF2-40B4-BE49-F238E27FC236}">
                  <a16:creationId xmlns:a16="http://schemas.microsoft.com/office/drawing/2014/main" id="{6AD90CE7-351C-F0D7-7173-8649A958FDDD}"/>
                </a:ext>
              </a:extLst>
            </p:cNvPr>
            <p:cNvSpPr/>
            <p:nvPr/>
          </p:nvSpPr>
          <p:spPr>
            <a:xfrm>
              <a:off x="2395607"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55" name="object 52">
              <a:extLst>
                <a:ext uri="{FF2B5EF4-FFF2-40B4-BE49-F238E27FC236}">
                  <a16:creationId xmlns:a16="http://schemas.microsoft.com/office/drawing/2014/main" id="{2FA6B24D-D314-93C9-FEEB-7157A0FEA6F2}"/>
                </a:ext>
              </a:extLst>
            </p:cNvPr>
            <p:cNvSpPr/>
            <p:nvPr/>
          </p:nvSpPr>
          <p:spPr>
            <a:xfrm>
              <a:off x="2429202"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56" name="object 53">
              <a:extLst>
                <a:ext uri="{FF2B5EF4-FFF2-40B4-BE49-F238E27FC236}">
                  <a16:creationId xmlns:a16="http://schemas.microsoft.com/office/drawing/2014/main" id="{9A2FD095-751E-FF4D-AF06-19AE10EBCD51}"/>
                </a:ext>
              </a:extLst>
            </p:cNvPr>
            <p:cNvSpPr/>
            <p:nvPr/>
          </p:nvSpPr>
          <p:spPr>
            <a:xfrm>
              <a:off x="2462798"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57" name="object 54">
              <a:extLst>
                <a:ext uri="{FF2B5EF4-FFF2-40B4-BE49-F238E27FC236}">
                  <a16:creationId xmlns:a16="http://schemas.microsoft.com/office/drawing/2014/main" id="{29DF8422-2EB7-9270-91E7-7F6F999690F4}"/>
                </a:ext>
              </a:extLst>
            </p:cNvPr>
            <p:cNvSpPr/>
            <p:nvPr/>
          </p:nvSpPr>
          <p:spPr>
            <a:xfrm>
              <a:off x="2496393"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58" name="object 55">
              <a:extLst>
                <a:ext uri="{FF2B5EF4-FFF2-40B4-BE49-F238E27FC236}">
                  <a16:creationId xmlns:a16="http://schemas.microsoft.com/office/drawing/2014/main" id="{8532E8DC-4757-33B8-4D3B-E20C306E4946}"/>
                </a:ext>
              </a:extLst>
            </p:cNvPr>
            <p:cNvSpPr/>
            <p:nvPr/>
          </p:nvSpPr>
          <p:spPr>
            <a:xfrm>
              <a:off x="2529989"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59" name="object 56">
              <a:extLst>
                <a:ext uri="{FF2B5EF4-FFF2-40B4-BE49-F238E27FC236}">
                  <a16:creationId xmlns:a16="http://schemas.microsoft.com/office/drawing/2014/main" id="{AF334A70-2953-1F3E-A108-6DD6D5557E14}"/>
                </a:ext>
              </a:extLst>
            </p:cNvPr>
            <p:cNvSpPr/>
            <p:nvPr/>
          </p:nvSpPr>
          <p:spPr>
            <a:xfrm>
              <a:off x="2563583"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60" name="object 57">
              <a:extLst>
                <a:ext uri="{FF2B5EF4-FFF2-40B4-BE49-F238E27FC236}">
                  <a16:creationId xmlns:a16="http://schemas.microsoft.com/office/drawing/2014/main" id="{C58A5D82-2D74-C4CA-A88A-B2E909BB3A4A}"/>
                </a:ext>
              </a:extLst>
            </p:cNvPr>
            <p:cNvSpPr/>
            <p:nvPr/>
          </p:nvSpPr>
          <p:spPr>
            <a:xfrm>
              <a:off x="2597179"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61" name="object 58">
              <a:extLst>
                <a:ext uri="{FF2B5EF4-FFF2-40B4-BE49-F238E27FC236}">
                  <a16:creationId xmlns:a16="http://schemas.microsoft.com/office/drawing/2014/main" id="{5F602991-F631-55B5-70C7-05C7B4FE54D7}"/>
                </a:ext>
              </a:extLst>
            </p:cNvPr>
            <p:cNvSpPr/>
            <p:nvPr/>
          </p:nvSpPr>
          <p:spPr>
            <a:xfrm>
              <a:off x="2630774"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62" name="object 59">
              <a:extLst>
                <a:ext uri="{FF2B5EF4-FFF2-40B4-BE49-F238E27FC236}">
                  <a16:creationId xmlns:a16="http://schemas.microsoft.com/office/drawing/2014/main" id="{F4A9D5AB-BCD9-C10D-9533-55DFDDB063BF}"/>
                </a:ext>
              </a:extLst>
            </p:cNvPr>
            <p:cNvSpPr/>
            <p:nvPr/>
          </p:nvSpPr>
          <p:spPr>
            <a:xfrm>
              <a:off x="2664369"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63" name="object 60">
              <a:extLst>
                <a:ext uri="{FF2B5EF4-FFF2-40B4-BE49-F238E27FC236}">
                  <a16:creationId xmlns:a16="http://schemas.microsoft.com/office/drawing/2014/main" id="{CC3B0B02-F3A1-881A-456D-70BD887506BE}"/>
                </a:ext>
              </a:extLst>
            </p:cNvPr>
            <p:cNvSpPr/>
            <p:nvPr/>
          </p:nvSpPr>
          <p:spPr>
            <a:xfrm>
              <a:off x="2697965"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64" name="object 61">
              <a:extLst>
                <a:ext uri="{FF2B5EF4-FFF2-40B4-BE49-F238E27FC236}">
                  <a16:creationId xmlns:a16="http://schemas.microsoft.com/office/drawing/2014/main" id="{6013A8E5-3514-9AAA-A96D-B24FE2096C97}"/>
                </a:ext>
              </a:extLst>
            </p:cNvPr>
            <p:cNvSpPr/>
            <p:nvPr/>
          </p:nvSpPr>
          <p:spPr>
            <a:xfrm>
              <a:off x="2731560"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65" name="object 62">
              <a:extLst>
                <a:ext uri="{FF2B5EF4-FFF2-40B4-BE49-F238E27FC236}">
                  <a16:creationId xmlns:a16="http://schemas.microsoft.com/office/drawing/2014/main" id="{EBF16B7F-68D6-7552-3791-060513B73339}"/>
                </a:ext>
              </a:extLst>
            </p:cNvPr>
            <p:cNvSpPr/>
            <p:nvPr/>
          </p:nvSpPr>
          <p:spPr>
            <a:xfrm>
              <a:off x="2765155"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66" name="object 63">
              <a:extLst>
                <a:ext uri="{FF2B5EF4-FFF2-40B4-BE49-F238E27FC236}">
                  <a16:creationId xmlns:a16="http://schemas.microsoft.com/office/drawing/2014/main" id="{452E9E78-6B5F-42F4-E336-1941E632FEE5}"/>
                </a:ext>
              </a:extLst>
            </p:cNvPr>
            <p:cNvSpPr/>
            <p:nvPr/>
          </p:nvSpPr>
          <p:spPr>
            <a:xfrm>
              <a:off x="2798751"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67" name="object 64">
              <a:extLst>
                <a:ext uri="{FF2B5EF4-FFF2-40B4-BE49-F238E27FC236}">
                  <a16:creationId xmlns:a16="http://schemas.microsoft.com/office/drawing/2014/main" id="{7B05112F-43AE-D40E-BDDB-22182E8E43AC}"/>
                </a:ext>
              </a:extLst>
            </p:cNvPr>
            <p:cNvSpPr/>
            <p:nvPr/>
          </p:nvSpPr>
          <p:spPr>
            <a:xfrm>
              <a:off x="2832346"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68" name="object 65">
              <a:extLst>
                <a:ext uri="{FF2B5EF4-FFF2-40B4-BE49-F238E27FC236}">
                  <a16:creationId xmlns:a16="http://schemas.microsoft.com/office/drawing/2014/main" id="{A36F4427-8D9F-A6A1-C968-0525488B3BE2}"/>
                </a:ext>
              </a:extLst>
            </p:cNvPr>
            <p:cNvSpPr/>
            <p:nvPr/>
          </p:nvSpPr>
          <p:spPr>
            <a:xfrm>
              <a:off x="2865941"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69" name="object 66">
              <a:extLst>
                <a:ext uri="{FF2B5EF4-FFF2-40B4-BE49-F238E27FC236}">
                  <a16:creationId xmlns:a16="http://schemas.microsoft.com/office/drawing/2014/main" id="{44309754-69D5-4DF8-B00A-89DEFCE12206}"/>
                </a:ext>
              </a:extLst>
            </p:cNvPr>
            <p:cNvSpPr/>
            <p:nvPr/>
          </p:nvSpPr>
          <p:spPr>
            <a:xfrm>
              <a:off x="2899536"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70" name="object 67">
              <a:extLst>
                <a:ext uri="{FF2B5EF4-FFF2-40B4-BE49-F238E27FC236}">
                  <a16:creationId xmlns:a16="http://schemas.microsoft.com/office/drawing/2014/main" id="{50122DF8-A88C-A417-4FB4-CFAC2648B874}"/>
                </a:ext>
              </a:extLst>
            </p:cNvPr>
            <p:cNvSpPr/>
            <p:nvPr/>
          </p:nvSpPr>
          <p:spPr>
            <a:xfrm>
              <a:off x="2933132"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71" name="object 68">
              <a:extLst>
                <a:ext uri="{FF2B5EF4-FFF2-40B4-BE49-F238E27FC236}">
                  <a16:creationId xmlns:a16="http://schemas.microsoft.com/office/drawing/2014/main" id="{05D584EA-D7D6-F1BB-406E-85A468DC3030}"/>
                </a:ext>
              </a:extLst>
            </p:cNvPr>
            <p:cNvSpPr/>
            <p:nvPr/>
          </p:nvSpPr>
          <p:spPr>
            <a:xfrm>
              <a:off x="2966727"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72" name="object 69">
              <a:extLst>
                <a:ext uri="{FF2B5EF4-FFF2-40B4-BE49-F238E27FC236}">
                  <a16:creationId xmlns:a16="http://schemas.microsoft.com/office/drawing/2014/main" id="{AB930FBF-9798-2F62-1BAE-4A33C413BB58}"/>
                </a:ext>
              </a:extLst>
            </p:cNvPr>
            <p:cNvSpPr/>
            <p:nvPr/>
          </p:nvSpPr>
          <p:spPr>
            <a:xfrm>
              <a:off x="3000322"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73" name="object 70">
              <a:extLst>
                <a:ext uri="{FF2B5EF4-FFF2-40B4-BE49-F238E27FC236}">
                  <a16:creationId xmlns:a16="http://schemas.microsoft.com/office/drawing/2014/main" id="{1F480469-139C-887E-D1B3-B8CCE1D1D66F}"/>
                </a:ext>
              </a:extLst>
            </p:cNvPr>
            <p:cNvSpPr/>
            <p:nvPr/>
          </p:nvSpPr>
          <p:spPr>
            <a:xfrm>
              <a:off x="3033918"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74" name="object 71">
              <a:extLst>
                <a:ext uri="{FF2B5EF4-FFF2-40B4-BE49-F238E27FC236}">
                  <a16:creationId xmlns:a16="http://schemas.microsoft.com/office/drawing/2014/main" id="{490204FA-F533-3540-550D-B68F17C9A14C}"/>
                </a:ext>
              </a:extLst>
            </p:cNvPr>
            <p:cNvSpPr/>
            <p:nvPr/>
          </p:nvSpPr>
          <p:spPr>
            <a:xfrm>
              <a:off x="3067513"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75" name="object 72">
              <a:extLst>
                <a:ext uri="{FF2B5EF4-FFF2-40B4-BE49-F238E27FC236}">
                  <a16:creationId xmlns:a16="http://schemas.microsoft.com/office/drawing/2014/main" id="{2ACD690D-5668-D1EA-4EC5-0DA21C3D1E40}"/>
                </a:ext>
              </a:extLst>
            </p:cNvPr>
            <p:cNvSpPr/>
            <p:nvPr/>
          </p:nvSpPr>
          <p:spPr>
            <a:xfrm>
              <a:off x="3101108"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76" name="object 73">
              <a:extLst>
                <a:ext uri="{FF2B5EF4-FFF2-40B4-BE49-F238E27FC236}">
                  <a16:creationId xmlns:a16="http://schemas.microsoft.com/office/drawing/2014/main" id="{1EE5667D-E62A-04B1-6B54-3858E41224CF}"/>
                </a:ext>
              </a:extLst>
            </p:cNvPr>
            <p:cNvSpPr/>
            <p:nvPr/>
          </p:nvSpPr>
          <p:spPr>
            <a:xfrm>
              <a:off x="3134704"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77" name="object 74">
              <a:extLst>
                <a:ext uri="{FF2B5EF4-FFF2-40B4-BE49-F238E27FC236}">
                  <a16:creationId xmlns:a16="http://schemas.microsoft.com/office/drawing/2014/main" id="{F335DE6E-225A-7EC1-C594-F8412B9BA4D4}"/>
                </a:ext>
              </a:extLst>
            </p:cNvPr>
            <p:cNvSpPr/>
            <p:nvPr/>
          </p:nvSpPr>
          <p:spPr>
            <a:xfrm>
              <a:off x="3168299"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78" name="object 75">
              <a:extLst>
                <a:ext uri="{FF2B5EF4-FFF2-40B4-BE49-F238E27FC236}">
                  <a16:creationId xmlns:a16="http://schemas.microsoft.com/office/drawing/2014/main" id="{8AA691A8-063A-13CB-43D5-324421889274}"/>
                </a:ext>
              </a:extLst>
            </p:cNvPr>
            <p:cNvSpPr/>
            <p:nvPr/>
          </p:nvSpPr>
          <p:spPr>
            <a:xfrm>
              <a:off x="3201894"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79" name="object 76">
              <a:extLst>
                <a:ext uri="{FF2B5EF4-FFF2-40B4-BE49-F238E27FC236}">
                  <a16:creationId xmlns:a16="http://schemas.microsoft.com/office/drawing/2014/main" id="{D7AB3B06-9D47-E585-9F26-B6F3783FDF11}"/>
                </a:ext>
              </a:extLst>
            </p:cNvPr>
            <p:cNvSpPr/>
            <p:nvPr/>
          </p:nvSpPr>
          <p:spPr>
            <a:xfrm>
              <a:off x="3235490"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80" name="object 77">
              <a:extLst>
                <a:ext uri="{FF2B5EF4-FFF2-40B4-BE49-F238E27FC236}">
                  <a16:creationId xmlns:a16="http://schemas.microsoft.com/office/drawing/2014/main" id="{D9BC2964-9063-D402-96B0-8BD1F5C88C13}"/>
                </a:ext>
              </a:extLst>
            </p:cNvPr>
            <p:cNvSpPr/>
            <p:nvPr/>
          </p:nvSpPr>
          <p:spPr>
            <a:xfrm>
              <a:off x="3269085"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81" name="object 78">
              <a:extLst>
                <a:ext uri="{FF2B5EF4-FFF2-40B4-BE49-F238E27FC236}">
                  <a16:creationId xmlns:a16="http://schemas.microsoft.com/office/drawing/2014/main" id="{052772EC-E05E-37E5-047A-AC78CD761411}"/>
                </a:ext>
              </a:extLst>
            </p:cNvPr>
            <p:cNvSpPr/>
            <p:nvPr/>
          </p:nvSpPr>
          <p:spPr>
            <a:xfrm>
              <a:off x="3302680"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82" name="object 79">
              <a:extLst>
                <a:ext uri="{FF2B5EF4-FFF2-40B4-BE49-F238E27FC236}">
                  <a16:creationId xmlns:a16="http://schemas.microsoft.com/office/drawing/2014/main" id="{E20FC148-673B-1688-125E-E0E6523B94DF}"/>
                </a:ext>
              </a:extLst>
            </p:cNvPr>
            <p:cNvSpPr/>
            <p:nvPr/>
          </p:nvSpPr>
          <p:spPr>
            <a:xfrm>
              <a:off x="3336276"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83" name="object 80">
              <a:extLst>
                <a:ext uri="{FF2B5EF4-FFF2-40B4-BE49-F238E27FC236}">
                  <a16:creationId xmlns:a16="http://schemas.microsoft.com/office/drawing/2014/main" id="{78017A8F-2F99-E796-CCCC-F6954DBB8158}"/>
                </a:ext>
              </a:extLst>
            </p:cNvPr>
            <p:cNvSpPr/>
            <p:nvPr/>
          </p:nvSpPr>
          <p:spPr>
            <a:xfrm>
              <a:off x="3369871"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84" name="object 81">
              <a:extLst>
                <a:ext uri="{FF2B5EF4-FFF2-40B4-BE49-F238E27FC236}">
                  <a16:creationId xmlns:a16="http://schemas.microsoft.com/office/drawing/2014/main" id="{8088ECAA-C9DB-0FE1-72EF-1B13556F105B}"/>
                </a:ext>
              </a:extLst>
            </p:cNvPr>
            <p:cNvSpPr/>
            <p:nvPr/>
          </p:nvSpPr>
          <p:spPr>
            <a:xfrm>
              <a:off x="3403466"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85" name="object 82">
              <a:extLst>
                <a:ext uri="{FF2B5EF4-FFF2-40B4-BE49-F238E27FC236}">
                  <a16:creationId xmlns:a16="http://schemas.microsoft.com/office/drawing/2014/main" id="{CE983BE7-426F-923A-9DA9-6634444AB98E}"/>
                </a:ext>
              </a:extLst>
            </p:cNvPr>
            <p:cNvSpPr/>
            <p:nvPr/>
          </p:nvSpPr>
          <p:spPr>
            <a:xfrm>
              <a:off x="3437061"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86" name="object 83">
              <a:extLst>
                <a:ext uri="{FF2B5EF4-FFF2-40B4-BE49-F238E27FC236}">
                  <a16:creationId xmlns:a16="http://schemas.microsoft.com/office/drawing/2014/main" id="{C3CE31A4-880F-5087-EE18-E113D77F4B64}"/>
                </a:ext>
              </a:extLst>
            </p:cNvPr>
            <p:cNvSpPr/>
            <p:nvPr/>
          </p:nvSpPr>
          <p:spPr>
            <a:xfrm>
              <a:off x="3470657"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87" name="object 84">
              <a:extLst>
                <a:ext uri="{FF2B5EF4-FFF2-40B4-BE49-F238E27FC236}">
                  <a16:creationId xmlns:a16="http://schemas.microsoft.com/office/drawing/2014/main" id="{1FCDE94D-FD61-615D-017E-5478DEB47F1C}"/>
                </a:ext>
              </a:extLst>
            </p:cNvPr>
            <p:cNvSpPr/>
            <p:nvPr/>
          </p:nvSpPr>
          <p:spPr>
            <a:xfrm>
              <a:off x="3504252"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88" name="object 85">
              <a:extLst>
                <a:ext uri="{FF2B5EF4-FFF2-40B4-BE49-F238E27FC236}">
                  <a16:creationId xmlns:a16="http://schemas.microsoft.com/office/drawing/2014/main" id="{784670DF-4FE2-9B8A-48A7-EFFE2B5D7E0B}"/>
                </a:ext>
              </a:extLst>
            </p:cNvPr>
            <p:cNvSpPr/>
            <p:nvPr/>
          </p:nvSpPr>
          <p:spPr>
            <a:xfrm>
              <a:off x="3537847"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89" name="object 86">
              <a:extLst>
                <a:ext uri="{FF2B5EF4-FFF2-40B4-BE49-F238E27FC236}">
                  <a16:creationId xmlns:a16="http://schemas.microsoft.com/office/drawing/2014/main" id="{9C7C3C4A-9072-0DE4-5378-AF472267A20B}"/>
                </a:ext>
              </a:extLst>
            </p:cNvPr>
            <p:cNvSpPr/>
            <p:nvPr/>
          </p:nvSpPr>
          <p:spPr>
            <a:xfrm>
              <a:off x="3571443"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90" name="object 87">
              <a:extLst>
                <a:ext uri="{FF2B5EF4-FFF2-40B4-BE49-F238E27FC236}">
                  <a16:creationId xmlns:a16="http://schemas.microsoft.com/office/drawing/2014/main" id="{482AB494-EACD-44D1-F595-54147794D9CF}"/>
                </a:ext>
              </a:extLst>
            </p:cNvPr>
            <p:cNvSpPr/>
            <p:nvPr/>
          </p:nvSpPr>
          <p:spPr>
            <a:xfrm>
              <a:off x="3605038"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91" name="object 88">
              <a:extLst>
                <a:ext uri="{FF2B5EF4-FFF2-40B4-BE49-F238E27FC236}">
                  <a16:creationId xmlns:a16="http://schemas.microsoft.com/office/drawing/2014/main" id="{E5B350A0-FB35-A84C-D952-18588F96192C}"/>
                </a:ext>
              </a:extLst>
            </p:cNvPr>
            <p:cNvSpPr/>
            <p:nvPr/>
          </p:nvSpPr>
          <p:spPr>
            <a:xfrm>
              <a:off x="3638633"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92" name="object 89">
              <a:extLst>
                <a:ext uri="{FF2B5EF4-FFF2-40B4-BE49-F238E27FC236}">
                  <a16:creationId xmlns:a16="http://schemas.microsoft.com/office/drawing/2014/main" id="{91A161A0-3C54-FAB7-E42E-9651461BD9A0}"/>
                </a:ext>
              </a:extLst>
            </p:cNvPr>
            <p:cNvSpPr/>
            <p:nvPr/>
          </p:nvSpPr>
          <p:spPr>
            <a:xfrm>
              <a:off x="3672229"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93" name="object 90">
              <a:extLst>
                <a:ext uri="{FF2B5EF4-FFF2-40B4-BE49-F238E27FC236}">
                  <a16:creationId xmlns:a16="http://schemas.microsoft.com/office/drawing/2014/main" id="{713B1FDE-25B7-DDBC-4614-D34755411D33}"/>
                </a:ext>
              </a:extLst>
            </p:cNvPr>
            <p:cNvSpPr/>
            <p:nvPr/>
          </p:nvSpPr>
          <p:spPr>
            <a:xfrm>
              <a:off x="3705824"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94" name="object 91">
              <a:extLst>
                <a:ext uri="{FF2B5EF4-FFF2-40B4-BE49-F238E27FC236}">
                  <a16:creationId xmlns:a16="http://schemas.microsoft.com/office/drawing/2014/main" id="{4553D731-7754-58E5-B05A-6B2F713F21F9}"/>
                </a:ext>
              </a:extLst>
            </p:cNvPr>
            <p:cNvSpPr/>
            <p:nvPr/>
          </p:nvSpPr>
          <p:spPr>
            <a:xfrm>
              <a:off x="3739419"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95" name="object 92">
              <a:extLst>
                <a:ext uri="{FF2B5EF4-FFF2-40B4-BE49-F238E27FC236}">
                  <a16:creationId xmlns:a16="http://schemas.microsoft.com/office/drawing/2014/main" id="{1E720981-5321-5E16-9BF4-DF9C37845ED9}"/>
                </a:ext>
              </a:extLst>
            </p:cNvPr>
            <p:cNvSpPr/>
            <p:nvPr/>
          </p:nvSpPr>
          <p:spPr>
            <a:xfrm>
              <a:off x="3773014"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96" name="object 93">
              <a:extLst>
                <a:ext uri="{FF2B5EF4-FFF2-40B4-BE49-F238E27FC236}">
                  <a16:creationId xmlns:a16="http://schemas.microsoft.com/office/drawing/2014/main" id="{7D506895-D810-8DCC-C5A6-9F2F1BFB47A5}"/>
                </a:ext>
              </a:extLst>
            </p:cNvPr>
            <p:cNvSpPr/>
            <p:nvPr/>
          </p:nvSpPr>
          <p:spPr>
            <a:xfrm>
              <a:off x="3806610"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97" name="object 94">
              <a:extLst>
                <a:ext uri="{FF2B5EF4-FFF2-40B4-BE49-F238E27FC236}">
                  <a16:creationId xmlns:a16="http://schemas.microsoft.com/office/drawing/2014/main" id="{3455A5E5-90D2-762A-57BD-CF1E70B305D2}"/>
                </a:ext>
              </a:extLst>
            </p:cNvPr>
            <p:cNvSpPr/>
            <p:nvPr/>
          </p:nvSpPr>
          <p:spPr>
            <a:xfrm>
              <a:off x="3840205"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98" name="object 95">
              <a:extLst>
                <a:ext uri="{FF2B5EF4-FFF2-40B4-BE49-F238E27FC236}">
                  <a16:creationId xmlns:a16="http://schemas.microsoft.com/office/drawing/2014/main" id="{04BD8572-00CE-D6A9-D402-2D43FB332517}"/>
                </a:ext>
              </a:extLst>
            </p:cNvPr>
            <p:cNvSpPr/>
            <p:nvPr/>
          </p:nvSpPr>
          <p:spPr>
            <a:xfrm>
              <a:off x="3873801"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99" name="object 96">
              <a:extLst>
                <a:ext uri="{FF2B5EF4-FFF2-40B4-BE49-F238E27FC236}">
                  <a16:creationId xmlns:a16="http://schemas.microsoft.com/office/drawing/2014/main" id="{2010674D-A08A-49A1-937B-E0DEF7D682E2}"/>
                </a:ext>
              </a:extLst>
            </p:cNvPr>
            <p:cNvSpPr/>
            <p:nvPr/>
          </p:nvSpPr>
          <p:spPr>
            <a:xfrm>
              <a:off x="3907396"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00" name="object 97">
              <a:extLst>
                <a:ext uri="{FF2B5EF4-FFF2-40B4-BE49-F238E27FC236}">
                  <a16:creationId xmlns:a16="http://schemas.microsoft.com/office/drawing/2014/main" id="{DF3751F9-02AE-077C-F906-5033E020D0F2}"/>
                </a:ext>
              </a:extLst>
            </p:cNvPr>
            <p:cNvSpPr/>
            <p:nvPr/>
          </p:nvSpPr>
          <p:spPr>
            <a:xfrm>
              <a:off x="3940991"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01" name="object 98">
              <a:extLst>
                <a:ext uri="{FF2B5EF4-FFF2-40B4-BE49-F238E27FC236}">
                  <a16:creationId xmlns:a16="http://schemas.microsoft.com/office/drawing/2014/main" id="{BA73C1BB-BA8B-C4E9-D7B1-2DF87EFAA39D}"/>
                </a:ext>
              </a:extLst>
            </p:cNvPr>
            <p:cNvSpPr/>
            <p:nvPr/>
          </p:nvSpPr>
          <p:spPr>
            <a:xfrm>
              <a:off x="3974586"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02" name="object 99">
              <a:extLst>
                <a:ext uri="{FF2B5EF4-FFF2-40B4-BE49-F238E27FC236}">
                  <a16:creationId xmlns:a16="http://schemas.microsoft.com/office/drawing/2014/main" id="{EE543C56-5528-7B88-CAD8-3E4778C1C8B7}"/>
                </a:ext>
              </a:extLst>
            </p:cNvPr>
            <p:cNvSpPr/>
            <p:nvPr/>
          </p:nvSpPr>
          <p:spPr>
            <a:xfrm>
              <a:off x="4008182"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03" name="object 100">
              <a:extLst>
                <a:ext uri="{FF2B5EF4-FFF2-40B4-BE49-F238E27FC236}">
                  <a16:creationId xmlns:a16="http://schemas.microsoft.com/office/drawing/2014/main" id="{8D01A43E-14E5-A694-450A-32274CA8B2BC}"/>
                </a:ext>
              </a:extLst>
            </p:cNvPr>
            <p:cNvSpPr/>
            <p:nvPr/>
          </p:nvSpPr>
          <p:spPr>
            <a:xfrm>
              <a:off x="4041777"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04" name="object 101">
              <a:extLst>
                <a:ext uri="{FF2B5EF4-FFF2-40B4-BE49-F238E27FC236}">
                  <a16:creationId xmlns:a16="http://schemas.microsoft.com/office/drawing/2014/main" id="{6FCFEA3F-E220-F937-A5E6-CCD9CC510681}"/>
                </a:ext>
              </a:extLst>
            </p:cNvPr>
            <p:cNvSpPr/>
            <p:nvPr/>
          </p:nvSpPr>
          <p:spPr>
            <a:xfrm>
              <a:off x="4075372"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05" name="object 102">
              <a:extLst>
                <a:ext uri="{FF2B5EF4-FFF2-40B4-BE49-F238E27FC236}">
                  <a16:creationId xmlns:a16="http://schemas.microsoft.com/office/drawing/2014/main" id="{9DBB4E95-B091-5435-A852-70E3C9694A7C}"/>
                </a:ext>
              </a:extLst>
            </p:cNvPr>
            <p:cNvSpPr/>
            <p:nvPr/>
          </p:nvSpPr>
          <p:spPr>
            <a:xfrm>
              <a:off x="4108968"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06" name="object 103">
              <a:extLst>
                <a:ext uri="{FF2B5EF4-FFF2-40B4-BE49-F238E27FC236}">
                  <a16:creationId xmlns:a16="http://schemas.microsoft.com/office/drawing/2014/main" id="{485784F0-536B-8067-5668-1DCB20AA949B}"/>
                </a:ext>
              </a:extLst>
            </p:cNvPr>
            <p:cNvSpPr/>
            <p:nvPr/>
          </p:nvSpPr>
          <p:spPr>
            <a:xfrm>
              <a:off x="4142563"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07" name="object 104">
              <a:extLst>
                <a:ext uri="{FF2B5EF4-FFF2-40B4-BE49-F238E27FC236}">
                  <a16:creationId xmlns:a16="http://schemas.microsoft.com/office/drawing/2014/main" id="{3B9C7463-39C8-D5FE-F024-58AF67DA4C2C}"/>
                </a:ext>
              </a:extLst>
            </p:cNvPr>
            <p:cNvSpPr/>
            <p:nvPr/>
          </p:nvSpPr>
          <p:spPr>
            <a:xfrm>
              <a:off x="4176158"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08" name="object 105">
              <a:extLst>
                <a:ext uri="{FF2B5EF4-FFF2-40B4-BE49-F238E27FC236}">
                  <a16:creationId xmlns:a16="http://schemas.microsoft.com/office/drawing/2014/main" id="{1E7F00FE-DAAF-568C-0370-6D95795CA033}"/>
                </a:ext>
              </a:extLst>
            </p:cNvPr>
            <p:cNvSpPr/>
            <p:nvPr/>
          </p:nvSpPr>
          <p:spPr>
            <a:xfrm>
              <a:off x="4209754"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09" name="object 106">
              <a:extLst>
                <a:ext uri="{FF2B5EF4-FFF2-40B4-BE49-F238E27FC236}">
                  <a16:creationId xmlns:a16="http://schemas.microsoft.com/office/drawing/2014/main" id="{E9DFBE08-503A-9CBB-5D9E-625C63271D19}"/>
                </a:ext>
              </a:extLst>
            </p:cNvPr>
            <p:cNvSpPr/>
            <p:nvPr/>
          </p:nvSpPr>
          <p:spPr>
            <a:xfrm>
              <a:off x="4243349"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10" name="object 107">
              <a:extLst>
                <a:ext uri="{FF2B5EF4-FFF2-40B4-BE49-F238E27FC236}">
                  <a16:creationId xmlns:a16="http://schemas.microsoft.com/office/drawing/2014/main" id="{2EAC937E-1721-2EBE-FE93-3FC7AE38D748}"/>
                </a:ext>
              </a:extLst>
            </p:cNvPr>
            <p:cNvSpPr/>
            <p:nvPr/>
          </p:nvSpPr>
          <p:spPr>
            <a:xfrm>
              <a:off x="4276944"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11" name="object 108">
              <a:extLst>
                <a:ext uri="{FF2B5EF4-FFF2-40B4-BE49-F238E27FC236}">
                  <a16:creationId xmlns:a16="http://schemas.microsoft.com/office/drawing/2014/main" id="{666DA411-F8C4-C3BD-03D7-3FE3CBC897D5}"/>
                </a:ext>
              </a:extLst>
            </p:cNvPr>
            <p:cNvSpPr/>
            <p:nvPr/>
          </p:nvSpPr>
          <p:spPr>
            <a:xfrm>
              <a:off x="4310539"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12" name="object 109">
              <a:extLst>
                <a:ext uri="{FF2B5EF4-FFF2-40B4-BE49-F238E27FC236}">
                  <a16:creationId xmlns:a16="http://schemas.microsoft.com/office/drawing/2014/main" id="{DACC9E5B-5565-5B00-1702-F6B20DF868E3}"/>
                </a:ext>
              </a:extLst>
            </p:cNvPr>
            <p:cNvSpPr/>
            <p:nvPr/>
          </p:nvSpPr>
          <p:spPr>
            <a:xfrm>
              <a:off x="4344135"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13" name="object 110">
              <a:extLst>
                <a:ext uri="{FF2B5EF4-FFF2-40B4-BE49-F238E27FC236}">
                  <a16:creationId xmlns:a16="http://schemas.microsoft.com/office/drawing/2014/main" id="{DA41A4CE-7DBA-B190-6015-FF7B4754F66C}"/>
                </a:ext>
              </a:extLst>
            </p:cNvPr>
            <p:cNvSpPr/>
            <p:nvPr/>
          </p:nvSpPr>
          <p:spPr>
            <a:xfrm>
              <a:off x="4377730"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14" name="object 111">
              <a:extLst>
                <a:ext uri="{FF2B5EF4-FFF2-40B4-BE49-F238E27FC236}">
                  <a16:creationId xmlns:a16="http://schemas.microsoft.com/office/drawing/2014/main" id="{3ACB654D-5769-84A3-0EF9-2867C1E3130B}"/>
                </a:ext>
              </a:extLst>
            </p:cNvPr>
            <p:cNvSpPr/>
            <p:nvPr/>
          </p:nvSpPr>
          <p:spPr>
            <a:xfrm>
              <a:off x="4411325"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15" name="object 112">
              <a:extLst>
                <a:ext uri="{FF2B5EF4-FFF2-40B4-BE49-F238E27FC236}">
                  <a16:creationId xmlns:a16="http://schemas.microsoft.com/office/drawing/2014/main" id="{5D0E3CDD-972C-D81C-A6B7-E89AB1360DB3}"/>
                </a:ext>
              </a:extLst>
            </p:cNvPr>
            <p:cNvSpPr/>
            <p:nvPr/>
          </p:nvSpPr>
          <p:spPr>
            <a:xfrm>
              <a:off x="4444921"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16" name="object 113">
              <a:extLst>
                <a:ext uri="{FF2B5EF4-FFF2-40B4-BE49-F238E27FC236}">
                  <a16:creationId xmlns:a16="http://schemas.microsoft.com/office/drawing/2014/main" id="{854017F3-61B8-4C0D-D60B-87DD0AF6A35D}"/>
                </a:ext>
              </a:extLst>
            </p:cNvPr>
            <p:cNvSpPr/>
            <p:nvPr/>
          </p:nvSpPr>
          <p:spPr>
            <a:xfrm>
              <a:off x="4478516"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17" name="object 114">
              <a:extLst>
                <a:ext uri="{FF2B5EF4-FFF2-40B4-BE49-F238E27FC236}">
                  <a16:creationId xmlns:a16="http://schemas.microsoft.com/office/drawing/2014/main" id="{B2FDCFC8-3DC7-BFA1-7CE3-15BB33D9788F}"/>
                </a:ext>
              </a:extLst>
            </p:cNvPr>
            <p:cNvSpPr/>
            <p:nvPr/>
          </p:nvSpPr>
          <p:spPr>
            <a:xfrm>
              <a:off x="4512112"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18" name="object 115">
              <a:extLst>
                <a:ext uri="{FF2B5EF4-FFF2-40B4-BE49-F238E27FC236}">
                  <a16:creationId xmlns:a16="http://schemas.microsoft.com/office/drawing/2014/main" id="{19F218B1-55F5-036B-6D18-782853DCA10B}"/>
                </a:ext>
              </a:extLst>
            </p:cNvPr>
            <p:cNvSpPr/>
            <p:nvPr/>
          </p:nvSpPr>
          <p:spPr>
            <a:xfrm>
              <a:off x="4545706"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19" name="object 116">
              <a:extLst>
                <a:ext uri="{FF2B5EF4-FFF2-40B4-BE49-F238E27FC236}">
                  <a16:creationId xmlns:a16="http://schemas.microsoft.com/office/drawing/2014/main" id="{8BE18456-5346-92CE-CED8-E31A1564F246}"/>
                </a:ext>
              </a:extLst>
            </p:cNvPr>
            <p:cNvSpPr/>
            <p:nvPr/>
          </p:nvSpPr>
          <p:spPr>
            <a:xfrm>
              <a:off x="4579302"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20" name="object 117">
              <a:extLst>
                <a:ext uri="{FF2B5EF4-FFF2-40B4-BE49-F238E27FC236}">
                  <a16:creationId xmlns:a16="http://schemas.microsoft.com/office/drawing/2014/main" id="{AD162203-22FF-8CA1-6A5E-078EC606112C}"/>
                </a:ext>
              </a:extLst>
            </p:cNvPr>
            <p:cNvSpPr/>
            <p:nvPr/>
          </p:nvSpPr>
          <p:spPr>
            <a:xfrm>
              <a:off x="4612897"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21" name="object 118">
              <a:extLst>
                <a:ext uri="{FF2B5EF4-FFF2-40B4-BE49-F238E27FC236}">
                  <a16:creationId xmlns:a16="http://schemas.microsoft.com/office/drawing/2014/main" id="{9376BFE7-BE73-D613-6DA1-FF4F92147538}"/>
                </a:ext>
              </a:extLst>
            </p:cNvPr>
            <p:cNvSpPr/>
            <p:nvPr/>
          </p:nvSpPr>
          <p:spPr>
            <a:xfrm>
              <a:off x="4646493"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22" name="object 119">
              <a:extLst>
                <a:ext uri="{FF2B5EF4-FFF2-40B4-BE49-F238E27FC236}">
                  <a16:creationId xmlns:a16="http://schemas.microsoft.com/office/drawing/2014/main" id="{ED184AE7-470B-BDCA-6619-83EBF85CC97F}"/>
                </a:ext>
              </a:extLst>
            </p:cNvPr>
            <p:cNvSpPr/>
            <p:nvPr/>
          </p:nvSpPr>
          <p:spPr>
            <a:xfrm>
              <a:off x="4680088"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23" name="object 120">
              <a:extLst>
                <a:ext uri="{FF2B5EF4-FFF2-40B4-BE49-F238E27FC236}">
                  <a16:creationId xmlns:a16="http://schemas.microsoft.com/office/drawing/2014/main" id="{6A65D624-8B2E-7B7B-7A3E-55A4F70061DF}"/>
                </a:ext>
              </a:extLst>
            </p:cNvPr>
            <p:cNvSpPr/>
            <p:nvPr/>
          </p:nvSpPr>
          <p:spPr>
            <a:xfrm>
              <a:off x="4713683"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24" name="object 121">
              <a:extLst>
                <a:ext uri="{FF2B5EF4-FFF2-40B4-BE49-F238E27FC236}">
                  <a16:creationId xmlns:a16="http://schemas.microsoft.com/office/drawing/2014/main" id="{050F3618-0B0E-6D6D-F86B-5D98DB4EE577}"/>
                </a:ext>
              </a:extLst>
            </p:cNvPr>
            <p:cNvSpPr/>
            <p:nvPr/>
          </p:nvSpPr>
          <p:spPr>
            <a:xfrm>
              <a:off x="4747279"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25" name="object 122">
              <a:extLst>
                <a:ext uri="{FF2B5EF4-FFF2-40B4-BE49-F238E27FC236}">
                  <a16:creationId xmlns:a16="http://schemas.microsoft.com/office/drawing/2014/main" id="{19C05DD3-17F2-6F7D-C533-EC93839BC0A4}"/>
                </a:ext>
              </a:extLst>
            </p:cNvPr>
            <p:cNvSpPr/>
            <p:nvPr/>
          </p:nvSpPr>
          <p:spPr>
            <a:xfrm>
              <a:off x="4780874"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26" name="object 123">
              <a:extLst>
                <a:ext uri="{FF2B5EF4-FFF2-40B4-BE49-F238E27FC236}">
                  <a16:creationId xmlns:a16="http://schemas.microsoft.com/office/drawing/2014/main" id="{B5F1B682-F347-E460-BE9C-12DDB49003C5}"/>
                </a:ext>
              </a:extLst>
            </p:cNvPr>
            <p:cNvSpPr/>
            <p:nvPr/>
          </p:nvSpPr>
          <p:spPr>
            <a:xfrm>
              <a:off x="4814469"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27" name="object 124">
              <a:extLst>
                <a:ext uri="{FF2B5EF4-FFF2-40B4-BE49-F238E27FC236}">
                  <a16:creationId xmlns:a16="http://schemas.microsoft.com/office/drawing/2014/main" id="{F86B8B15-1518-780F-EBAC-BDE3582B4D04}"/>
                </a:ext>
              </a:extLst>
            </p:cNvPr>
            <p:cNvSpPr/>
            <p:nvPr/>
          </p:nvSpPr>
          <p:spPr>
            <a:xfrm>
              <a:off x="4848064"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28" name="object 125">
              <a:extLst>
                <a:ext uri="{FF2B5EF4-FFF2-40B4-BE49-F238E27FC236}">
                  <a16:creationId xmlns:a16="http://schemas.microsoft.com/office/drawing/2014/main" id="{41B6D58E-2A44-D5BF-1573-9F897C97F82E}"/>
                </a:ext>
              </a:extLst>
            </p:cNvPr>
            <p:cNvSpPr/>
            <p:nvPr/>
          </p:nvSpPr>
          <p:spPr>
            <a:xfrm>
              <a:off x="4881660"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29" name="object 126">
              <a:extLst>
                <a:ext uri="{FF2B5EF4-FFF2-40B4-BE49-F238E27FC236}">
                  <a16:creationId xmlns:a16="http://schemas.microsoft.com/office/drawing/2014/main" id="{0327A068-BC49-E923-AC5F-B2FC0CAF7AF2}"/>
                </a:ext>
              </a:extLst>
            </p:cNvPr>
            <p:cNvSpPr/>
            <p:nvPr/>
          </p:nvSpPr>
          <p:spPr>
            <a:xfrm>
              <a:off x="4915255"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30" name="object 127">
              <a:extLst>
                <a:ext uri="{FF2B5EF4-FFF2-40B4-BE49-F238E27FC236}">
                  <a16:creationId xmlns:a16="http://schemas.microsoft.com/office/drawing/2014/main" id="{DB50440F-0A0B-A7A3-3489-5E9A6374FAA8}"/>
                </a:ext>
              </a:extLst>
            </p:cNvPr>
            <p:cNvSpPr/>
            <p:nvPr/>
          </p:nvSpPr>
          <p:spPr>
            <a:xfrm>
              <a:off x="4948850"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31" name="object 128">
              <a:extLst>
                <a:ext uri="{FF2B5EF4-FFF2-40B4-BE49-F238E27FC236}">
                  <a16:creationId xmlns:a16="http://schemas.microsoft.com/office/drawing/2014/main" id="{543CD35B-0662-4B51-FB4B-4A75E5B6FF21}"/>
                </a:ext>
              </a:extLst>
            </p:cNvPr>
            <p:cNvSpPr/>
            <p:nvPr/>
          </p:nvSpPr>
          <p:spPr>
            <a:xfrm>
              <a:off x="4982446"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32" name="object 129">
              <a:extLst>
                <a:ext uri="{FF2B5EF4-FFF2-40B4-BE49-F238E27FC236}">
                  <a16:creationId xmlns:a16="http://schemas.microsoft.com/office/drawing/2014/main" id="{7D7CCE74-1557-3C55-BF93-0B0BAA265F4D}"/>
                </a:ext>
              </a:extLst>
            </p:cNvPr>
            <p:cNvSpPr/>
            <p:nvPr/>
          </p:nvSpPr>
          <p:spPr>
            <a:xfrm>
              <a:off x="5016041"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33" name="object 130">
              <a:extLst>
                <a:ext uri="{FF2B5EF4-FFF2-40B4-BE49-F238E27FC236}">
                  <a16:creationId xmlns:a16="http://schemas.microsoft.com/office/drawing/2014/main" id="{7BC0E2D3-D10C-4FF8-0BC9-E94DFD5E01A2}"/>
                </a:ext>
              </a:extLst>
            </p:cNvPr>
            <p:cNvSpPr/>
            <p:nvPr/>
          </p:nvSpPr>
          <p:spPr>
            <a:xfrm>
              <a:off x="5049636"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34" name="object 131">
              <a:extLst>
                <a:ext uri="{FF2B5EF4-FFF2-40B4-BE49-F238E27FC236}">
                  <a16:creationId xmlns:a16="http://schemas.microsoft.com/office/drawing/2014/main" id="{99591E52-8E15-410D-A850-319B00A73AF9}"/>
                </a:ext>
              </a:extLst>
            </p:cNvPr>
            <p:cNvSpPr/>
            <p:nvPr/>
          </p:nvSpPr>
          <p:spPr>
            <a:xfrm>
              <a:off x="5083230"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35" name="object 132">
              <a:extLst>
                <a:ext uri="{FF2B5EF4-FFF2-40B4-BE49-F238E27FC236}">
                  <a16:creationId xmlns:a16="http://schemas.microsoft.com/office/drawing/2014/main" id="{B866C2B9-368C-A54F-1850-FCEED38457ED}"/>
                </a:ext>
              </a:extLst>
            </p:cNvPr>
            <p:cNvSpPr/>
            <p:nvPr/>
          </p:nvSpPr>
          <p:spPr>
            <a:xfrm>
              <a:off x="5116827"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36" name="object 133">
              <a:extLst>
                <a:ext uri="{FF2B5EF4-FFF2-40B4-BE49-F238E27FC236}">
                  <a16:creationId xmlns:a16="http://schemas.microsoft.com/office/drawing/2014/main" id="{66B12870-5B77-D3A4-5B15-6D12EDB90636}"/>
                </a:ext>
              </a:extLst>
            </p:cNvPr>
            <p:cNvSpPr/>
            <p:nvPr/>
          </p:nvSpPr>
          <p:spPr>
            <a:xfrm>
              <a:off x="5150422"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37" name="object 134">
              <a:extLst>
                <a:ext uri="{FF2B5EF4-FFF2-40B4-BE49-F238E27FC236}">
                  <a16:creationId xmlns:a16="http://schemas.microsoft.com/office/drawing/2014/main" id="{7A5B0151-F3F9-54E4-C804-6FFD2A3B5D63}"/>
                </a:ext>
              </a:extLst>
            </p:cNvPr>
            <p:cNvSpPr/>
            <p:nvPr/>
          </p:nvSpPr>
          <p:spPr>
            <a:xfrm>
              <a:off x="5184017"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38" name="object 135">
              <a:extLst>
                <a:ext uri="{FF2B5EF4-FFF2-40B4-BE49-F238E27FC236}">
                  <a16:creationId xmlns:a16="http://schemas.microsoft.com/office/drawing/2014/main" id="{5A34A783-AB81-FCAB-A46C-58B695208033}"/>
                </a:ext>
              </a:extLst>
            </p:cNvPr>
            <p:cNvSpPr/>
            <p:nvPr/>
          </p:nvSpPr>
          <p:spPr>
            <a:xfrm>
              <a:off x="5217613"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39" name="object 136">
              <a:extLst>
                <a:ext uri="{FF2B5EF4-FFF2-40B4-BE49-F238E27FC236}">
                  <a16:creationId xmlns:a16="http://schemas.microsoft.com/office/drawing/2014/main" id="{53DC850B-B718-28BC-5F9E-3317D9DC16C1}"/>
                </a:ext>
              </a:extLst>
            </p:cNvPr>
            <p:cNvSpPr/>
            <p:nvPr/>
          </p:nvSpPr>
          <p:spPr>
            <a:xfrm>
              <a:off x="5251208"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40" name="object 137">
              <a:extLst>
                <a:ext uri="{FF2B5EF4-FFF2-40B4-BE49-F238E27FC236}">
                  <a16:creationId xmlns:a16="http://schemas.microsoft.com/office/drawing/2014/main" id="{1F160FA5-94F8-D0F7-0F06-D8A229FB20BD}"/>
                </a:ext>
              </a:extLst>
            </p:cNvPr>
            <p:cNvSpPr/>
            <p:nvPr/>
          </p:nvSpPr>
          <p:spPr>
            <a:xfrm>
              <a:off x="5284802"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41" name="object 138">
              <a:extLst>
                <a:ext uri="{FF2B5EF4-FFF2-40B4-BE49-F238E27FC236}">
                  <a16:creationId xmlns:a16="http://schemas.microsoft.com/office/drawing/2014/main" id="{8E563179-2388-9001-6B81-94108F0081D9}"/>
                </a:ext>
              </a:extLst>
            </p:cNvPr>
            <p:cNvSpPr/>
            <p:nvPr/>
          </p:nvSpPr>
          <p:spPr>
            <a:xfrm>
              <a:off x="5318399"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42" name="object 139">
              <a:extLst>
                <a:ext uri="{FF2B5EF4-FFF2-40B4-BE49-F238E27FC236}">
                  <a16:creationId xmlns:a16="http://schemas.microsoft.com/office/drawing/2014/main" id="{C3A2341F-F0D1-37AF-2CD8-FA74CD07597E}"/>
                </a:ext>
              </a:extLst>
            </p:cNvPr>
            <p:cNvSpPr/>
            <p:nvPr/>
          </p:nvSpPr>
          <p:spPr>
            <a:xfrm>
              <a:off x="5351994"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43" name="object 140">
              <a:extLst>
                <a:ext uri="{FF2B5EF4-FFF2-40B4-BE49-F238E27FC236}">
                  <a16:creationId xmlns:a16="http://schemas.microsoft.com/office/drawing/2014/main" id="{45AB9099-0BC8-2A88-8DA6-6E3BC38B53D2}"/>
                </a:ext>
              </a:extLst>
            </p:cNvPr>
            <p:cNvSpPr/>
            <p:nvPr/>
          </p:nvSpPr>
          <p:spPr>
            <a:xfrm>
              <a:off x="5385589"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44" name="object 141">
              <a:extLst>
                <a:ext uri="{FF2B5EF4-FFF2-40B4-BE49-F238E27FC236}">
                  <a16:creationId xmlns:a16="http://schemas.microsoft.com/office/drawing/2014/main" id="{0167839A-E729-3F62-635B-4FA0AF96A441}"/>
                </a:ext>
              </a:extLst>
            </p:cNvPr>
            <p:cNvSpPr/>
            <p:nvPr/>
          </p:nvSpPr>
          <p:spPr>
            <a:xfrm>
              <a:off x="5419185"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45" name="object 142">
              <a:extLst>
                <a:ext uri="{FF2B5EF4-FFF2-40B4-BE49-F238E27FC236}">
                  <a16:creationId xmlns:a16="http://schemas.microsoft.com/office/drawing/2014/main" id="{C5EEDA18-466C-EA39-0929-4CC420B5EE79}"/>
                </a:ext>
              </a:extLst>
            </p:cNvPr>
            <p:cNvSpPr/>
            <p:nvPr/>
          </p:nvSpPr>
          <p:spPr>
            <a:xfrm>
              <a:off x="5452780"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46" name="object 143">
              <a:extLst>
                <a:ext uri="{FF2B5EF4-FFF2-40B4-BE49-F238E27FC236}">
                  <a16:creationId xmlns:a16="http://schemas.microsoft.com/office/drawing/2014/main" id="{BEE4A316-7E68-7CC8-0444-0C2B366122AF}"/>
                </a:ext>
              </a:extLst>
            </p:cNvPr>
            <p:cNvSpPr/>
            <p:nvPr/>
          </p:nvSpPr>
          <p:spPr>
            <a:xfrm>
              <a:off x="5486374"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47" name="object 144">
              <a:extLst>
                <a:ext uri="{FF2B5EF4-FFF2-40B4-BE49-F238E27FC236}">
                  <a16:creationId xmlns:a16="http://schemas.microsoft.com/office/drawing/2014/main" id="{040B6888-1ED1-A71D-FBCF-57F7A7C37CC9}"/>
                </a:ext>
              </a:extLst>
            </p:cNvPr>
            <p:cNvSpPr/>
            <p:nvPr/>
          </p:nvSpPr>
          <p:spPr>
            <a:xfrm>
              <a:off x="5519971"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48" name="object 145">
              <a:extLst>
                <a:ext uri="{FF2B5EF4-FFF2-40B4-BE49-F238E27FC236}">
                  <a16:creationId xmlns:a16="http://schemas.microsoft.com/office/drawing/2014/main" id="{BA96333D-1282-A890-68C0-AB9042E53D20}"/>
                </a:ext>
              </a:extLst>
            </p:cNvPr>
            <p:cNvSpPr/>
            <p:nvPr/>
          </p:nvSpPr>
          <p:spPr>
            <a:xfrm>
              <a:off x="5553566"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49" name="object 146">
              <a:extLst>
                <a:ext uri="{FF2B5EF4-FFF2-40B4-BE49-F238E27FC236}">
                  <a16:creationId xmlns:a16="http://schemas.microsoft.com/office/drawing/2014/main" id="{6690DB0F-8EAD-240E-0A4E-E2FEAAB943BC}"/>
                </a:ext>
              </a:extLst>
            </p:cNvPr>
            <p:cNvSpPr/>
            <p:nvPr/>
          </p:nvSpPr>
          <p:spPr>
            <a:xfrm>
              <a:off x="5587161"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50" name="object 147">
              <a:extLst>
                <a:ext uri="{FF2B5EF4-FFF2-40B4-BE49-F238E27FC236}">
                  <a16:creationId xmlns:a16="http://schemas.microsoft.com/office/drawing/2014/main" id="{24B94203-4E6F-4DDB-471F-2BD249EFC223}"/>
                </a:ext>
              </a:extLst>
            </p:cNvPr>
            <p:cNvSpPr/>
            <p:nvPr/>
          </p:nvSpPr>
          <p:spPr>
            <a:xfrm>
              <a:off x="5620755"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51" name="object 148">
              <a:extLst>
                <a:ext uri="{FF2B5EF4-FFF2-40B4-BE49-F238E27FC236}">
                  <a16:creationId xmlns:a16="http://schemas.microsoft.com/office/drawing/2014/main" id="{E8F6B81D-9ECD-94CF-FCCD-0B2407D92057}"/>
                </a:ext>
              </a:extLst>
            </p:cNvPr>
            <p:cNvSpPr/>
            <p:nvPr/>
          </p:nvSpPr>
          <p:spPr>
            <a:xfrm>
              <a:off x="5654352"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52" name="object 149">
              <a:extLst>
                <a:ext uri="{FF2B5EF4-FFF2-40B4-BE49-F238E27FC236}">
                  <a16:creationId xmlns:a16="http://schemas.microsoft.com/office/drawing/2014/main" id="{C6EC46B8-BEDB-4989-2017-C58275BA052C}"/>
                </a:ext>
              </a:extLst>
            </p:cNvPr>
            <p:cNvSpPr/>
            <p:nvPr/>
          </p:nvSpPr>
          <p:spPr>
            <a:xfrm>
              <a:off x="5687946"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53" name="object 150">
              <a:extLst>
                <a:ext uri="{FF2B5EF4-FFF2-40B4-BE49-F238E27FC236}">
                  <a16:creationId xmlns:a16="http://schemas.microsoft.com/office/drawing/2014/main" id="{D46FBCED-1133-8530-3AD2-3847A684484D}"/>
                </a:ext>
              </a:extLst>
            </p:cNvPr>
            <p:cNvSpPr/>
            <p:nvPr/>
          </p:nvSpPr>
          <p:spPr>
            <a:xfrm>
              <a:off x="5721542"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54" name="object 151">
              <a:extLst>
                <a:ext uri="{FF2B5EF4-FFF2-40B4-BE49-F238E27FC236}">
                  <a16:creationId xmlns:a16="http://schemas.microsoft.com/office/drawing/2014/main" id="{BE5A1047-6645-D994-CA48-3603A82E43FE}"/>
                </a:ext>
              </a:extLst>
            </p:cNvPr>
            <p:cNvSpPr/>
            <p:nvPr/>
          </p:nvSpPr>
          <p:spPr>
            <a:xfrm>
              <a:off x="5755136"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55" name="object 152">
              <a:extLst>
                <a:ext uri="{FF2B5EF4-FFF2-40B4-BE49-F238E27FC236}">
                  <a16:creationId xmlns:a16="http://schemas.microsoft.com/office/drawing/2014/main" id="{354E6313-BF35-42D2-33F8-77D1E18D9B6F}"/>
                </a:ext>
              </a:extLst>
            </p:cNvPr>
            <p:cNvSpPr/>
            <p:nvPr/>
          </p:nvSpPr>
          <p:spPr>
            <a:xfrm>
              <a:off x="5788733"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56" name="object 153">
              <a:extLst>
                <a:ext uri="{FF2B5EF4-FFF2-40B4-BE49-F238E27FC236}">
                  <a16:creationId xmlns:a16="http://schemas.microsoft.com/office/drawing/2014/main" id="{E94E7B3D-5A35-14C2-CFE6-847A4085C53D}"/>
                </a:ext>
              </a:extLst>
            </p:cNvPr>
            <p:cNvSpPr/>
            <p:nvPr/>
          </p:nvSpPr>
          <p:spPr>
            <a:xfrm>
              <a:off x="5822327"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57" name="object 154">
              <a:extLst>
                <a:ext uri="{FF2B5EF4-FFF2-40B4-BE49-F238E27FC236}">
                  <a16:creationId xmlns:a16="http://schemas.microsoft.com/office/drawing/2014/main" id="{1ABF6DDF-ED88-47C7-987F-4D99E85309D0}"/>
                </a:ext>
              </a:extLst>
            </p:cNvPr>
            <p:cNvSpPr/>
            <p:nvPr/>
          </p:nvSpPr>
          <p:spPr>
            <a:xfrm>
              <a:off x="5855924"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58" name="object 155">
              <a:extLst>
                <a:ext uri="{FF2B5EF4-FFF2-40B4-BE49-F238E27FC236}">
                  <a16:creationId xmlns:a16="http://schemas.microsoft.com/office/drawing/2014/main" id="{714D4E87-A9E3-E485-4D0A-3CF8C8B58806}"/>
                </a:ext>
              </a:extLst>
            </p:cNvPr>
            <p:cNvSpPr/>
            <p:nvPr/>
          </p:nvSpPr>
          <p:spPr>
            <a:xfrm>
              <a:off x="5889518"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59" name="object 156">
              <a:extLst>
                <a:ext uri="{FF2B5EF4-FFF2-40B4-BE49-F238E27FC236}">
                  <a16:creationId xmlns:a16="http://schemas.microsoft.com/office/drawing/2014/main" id="{166DC30E-C91E-F6E7-26C0-CF1308C2BD29}"/>
                </a:ext>
              </a:extLst>
            </p:cNvPr>
            <p:cNvSpPr/>
            <p:nvPr/>
          </p:nvSpPr>
          <p:spPr>
            <a:xfrm>
              <a:off x="5923114"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60" name="object 157">
              <a:extLst>
                <a:ext uri="{FF2B5EF4-FFF2-40B4-BE49-F238E27FC236}">
                  <a16:creationId xmlns:a16="http://schemas.microsoft.com/office/drawing/2014/main" id="{155AAAC6-0566-51C3-6FB6-2FC4142A71BD}"/>
                </a:ext>
              </a:extLst>
            </p:cNvPr>
            <p:cNvSpPr/>
            <p:nvPr/>
          </p:nvSpPr>
          <p:spPr>
            <a:xfrm>
              <a:off x="5956708"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61" name="object 158">
              <a:extLst>
                <a:ext uri="{FF2B5EF4-FFF2-40B4-BE49-F238E27FC236}">
                  <a16:creationId xmlns:a16="http://schemas.microsoft.com/office/drawing/2014/main" id="{F5012F12-2719-E19C-DD9B-A8B2F75B453D}"/>
                </a:ext>
              </a:extLst>
            </p:cNvPr>
            <p:cNvSpPr/>
            <p:nvPr/>
          </p:nvSpPr>
          <p:spPr>
            <a:xfrm>
              <a:off x="5990305"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62" name="object 159">
              <a:extLst>
                <a:ext uri="{FF2B5EF4-FFF2-40B4-BE49-F238E27FC236}">
                  <a16:creationId xmlns:a16="http://schemas.microsoft.com/office/drawing/2014/main" id="{8D279083-ED0E-19F4-41D5-E13F5FE94A6D}"/>
                </a:ext>
              </a:extLst>
            </p:cNvPr>
            <p:cNvSpPr/>
            <p:nvPr/>
          </p:nvSpPr>
          <p:spPr>
            <a:xfrm>
              <a:off x="6023899"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63" name="object 160">
              <a:extLst>
                <a:ext uri="{FF2B5EF4-FFF2-40B4-BE49-F238E27FC236}">
                  <a16:creationId xmlns:a16="http://schemas.microsoft.com/office/drawing/2014/main" id="{0E987B8C-6E25-E1EC-42CD-2A9741387ABD}"/>
                </a:ext>
              </a:extLst>
            </p:cNvPr>
            <p:cNvSpPr/>
            <p:nvPr/>
          </p:nvSpPr>
          <p:spPr>
            <a:xfrm>
              <a:off x="6057496"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64" name="object 161">
              <a:extLst>
                <a:ext uri="{FF2B5EF4-FFF2-40B4-BE49-F238E27FC236}">
                  <a16:creationId xmlns:a16="http://schemas.microsoft.com/office/drawing/2014/main" id="{33FFAC7C-FF34-2812-3F8A-323F509F5932}"/>
                </a:ext>
              </a:extLst>
            </p:cNvPr>
            <p:cNvSpPr/>
            <p:nvPr/>
          </p:nvSpPr>
          <p:spPr>
            <a:xfrm>
              <a:off x="6091090"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65" name="object 162">
              <a:extLst>
                <a:ext uri="{FF2B5EF4-FFF2-40B4-BE49-F238E27FC236}">
                  <a16:creationId xmlns:a16="http://schemas.microsoft.com/office/drawing/2014/main" id="{21E793D0-A04B-55F6-349A-17434910A107}"/>
                </a:ext>
              </a:extLst>
            </p:cNvPr>
            <p:cNvSpPr/>
            <p:nvPr/>
          </p:nvSpPr>
          <p:spPr>
            <a:xfrm>
              <a:off x="6124685"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66" name="object 163">
              <a:extLst>
                <a:ext uri="{FF2B5EF4-FFF2-40B4-BE49-F238E27FC236}">
                  <a16:creationId xmlns:a16="http://schemas.microsoft.com/office/drawing/2014/main" id="{F17B5F84-B83A-C91A-912E-92110817C256}"/>
                </a:ext>
              </a:extLst>
            </p:cNvPr>
            <p:cNvSpPr/>
            <p:nvPr/>
          </p:nvSpPr>
          <p:spPr>
            <a:xfrm>
              <a:off x="6158280"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67" name="object 164">
              <a:extLst>
                <a:ext uri="{FF2B5EF4-FFF2-40B4-BE49-F238E27FC236}">
                  <a16:creationId xmlns:a16="http://schemas.microsoft.com/office/drawing/2014/main" id="{DA372E0B-B15E-34D9-E3D5-3D842BF19F43}"/>
                </a:ext>
              </a:extLst>
            </p:cNvPr>
            <p:cNvSpPr/>
            <p:nvPr/>
          </p:nvSpPr>
          <p:spPr>
            <a:xfrm>
              <a:off x="6191877"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68" name="object 165">
              <a:extLst>
                <a:ext uri="{FF2B5EF4-FFF2-40B4-BE49-F238E27FC236}">
                  <a16:creationId xmlns:a16="http://schemas.microsoft.com/office/drawing/2014/main" id="{50F5AAD1-7B6C-FF3C-BC61-B34CB1885638}"/>
                </a:ext>
              </a:extLst>
            </p:cNvPr>
            <p:cNvSpPr/>
            <p:nvPr/>
          </p:nvSpPr>
          <p:spPr>
            <a:xfrm>
              <a:off x="6225471"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69" name="object 166">
              <a:extLst>
                <a:ext uri="{FF2B5EF4-FFF2-40B4-BE49-F238E27FC236}">
                  <a16:creationId xmlns:a16="http://schemas.microsoft.com/office/drawing/2014/main" id="{799E134C-74AC-642D-BC9B-8E9B7C402C37}"/>
                </a:ext>
              </a:extLst>
            </p:cNvPr>
            <p:cNvSpPr/>
            <p:nvPr/>
          </p:nvSpPr>
          <p:spPr>
            <a:xfrm>
              <a:off x="6259067"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70" name="object 167">
              <a:extLst>
                <a:ext uri="{FF2B5EF4-FFF2-40B4-BE49-F238E27FC236}">
                  <a16:creationId xmlns:a16="http://schemas.microsoft.com/office/drawing/2014/main" id="{408CC652-056B-EDA8-F354-EA87BFF3F306}"/>
                </a:ext>
              </a:extLst>
            </p:cNvPr>
            <p:cNvSpPr/>
            <p:nvPr/>
          </p:nvSpPr>
          <p:spPr>
            <a:xfrm>
              <a:off x="6292661"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71" name="object 168">
              <a:extLst>
                <a:ext uri="{FF2B5EF4-FFF2-40B4-BE49-F238E27FC236}">
                  <a16:creationId xmlns:a16="http://schemas.microsoft.com/office/drawing/2014/main" id="{0E5F6138-511F-D367-7390-67666DE85F14}"/>
                </a:ext>
              </a:extLst>
            </p:cNvPr>
            <p:cNvSpPr/>
            <p:nvPr/>
          </p:nvSpPr>
          <p:spPr>
            <a:xfrm>
              <a:off x="6326257"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72" name="object 169">
              <a:extLst>
                <a:ext uri="{FF2B5EF4-FFF2-40B4-BE49-F238E27FC236}">
                  <a16:creationId xmlns:a16="http://schemas.microsoft.com/office/drawing/2014/main" id="{61F22A62-DD2B-67C6-1639-7E67BD1DE8FE}"/>
                </a:ext>
              </a:extLst>
            </p:cNvPr>
            <p:cNvSpPr/>
            <p:nvPr/>
          </p:nvSpPr>
          <p:spPr>
            <a:xfrm>
              <a:off x="6359852" y="3386950"/>
              <a:ext cx="108585" cy="108585"/>
            </a:xfrm>
            <a:custGeom>
              <a:avLst/>
              <a:gdLst/>
              <a:ahLst/>
              <a:cxnLst/>
              <a:rect l="l" t="t" r="r" b="b"/>
              <a:pathLst>
                <a:path w="108585" h="108585">
                  <a:moveTo>
                    <a:pt x="0" y="108000"/>
                  </a:moveTo>
                  <a:lnTo>
                    <a:pt x="108000" y="0"/>
                  </a:lnTo>
                </a:path>
              </a:pathLst>
            </a:custGeom>
            <a:ln w="7619">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73" name="object 170">
              <a:extLst>
                <a:ext uri="{FF2B5EF4-FFF2-40B4-BE49-F238E27FC236}">
                  <a16:creationId xmlns:a16="http://schemas.microsoft.com/office/drawing/2014/main" id="{B8D2145B-B2C3-D334-3D3C-BD72FCDBED90}"/>
                </a:ext>
              </a:extLst>
            </p:cNvPr>
            <p:cNvSpPr/>
            <p:nvPr/>
          </p:nvSpPr>
          <p:spPr>
            <a:xfrm>
              <a:off x="6393449"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74" name="object 171">
              <a:extLst>
                <a:ext uri="{FF2B5EF4-FFF2-40B4-BE49-F238E27FC236}">
                  <a16:creationId xmlns:a16="http://schemas.microsoft.com/office/drawing/2014/main" id="{C680CE1E-307C-0218-C1BE-B2D0C827995F}"/>
                </a:ext>
              </a:extLst>
            </p:cNvPr>
            <p:cNvSpPr/>
            <p:nvPr/>
          </p:nvSpPr>
          <p:spPr>
            <a:xfrm>
              <a:off x="6427043" y="3386950"/>
              <a:ext cx="108585" cy="108585"/>
            </a:xfrm>
            <a:custGeom>
              <a:avLst/>
              <a:gdLst/>
              <a:ahLst/>
              <a:cxnLst/>
              <a:rect l="l" t="t" r="r" b="b"/>
              <a:pathLst>
                <a:path w="108584"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75" name="object 172">
              <a:extLst>
                <a:ext uri="{FF2B5EF4-FFF2-40B4-BE49-F238E27FC236}">
                  <a16:creationId xmlns:a16="http://schemas.microsoft.com/office/drawing/2014/main" id="{F9B9D3DA-68E6-ED2F-85E1-0A6BACEE61F4}"/>
                </a:ext>
              </a:extLst>
            </p:cNvPr>
            <p:cNvSpPr/>
            <p:nvPr/>
          </p:nvSpPr>
          <p:spPr>
            <a:xfrm>
              <a:off x="6460639" y="3386950"/>
              <a:ext cx="108585" cy="108585"/>
            </a:xfrm>
            <a:custGeom>
              <a:avLst/>
              <a:gdLst/>
              <a:ahLst/>
              <a:cxnLst/>
              <a:rect l="l" t="t" r="r" b="b"/>
              <a:pathLst>
                <a:path w="108584"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76" name="object 173">
              <a:extLst>
                <a:ext uri="{FF2B5EF4-FFF2-40B4-BE49-F238E27FC236}">
                  <a16:creationId xmlns:a16="http://schemas.microsoft.com/office/drawing/2014/main" id="{986E0557-4337-1BF0-0BE0-789E09680A91}"/>
                </a:ext>
              </a:extLst>
            </p:cNvPr>
            <p:cNvSpPr/>
            <p:nvPr/>
          </p:nvSpPr>
          <p:spPr>
            <a:xfrm>
              <a:off x="6494233" y="3386950"/>
              <a:ext cx="108585" cy="108585"/>
            </a:xfrm>
            <a:custGeom>
              <a:avLst/>
              <a:gdLst/>
              <a:ahLst/>
              <a:cxnLst/>
              <a:rect l="l" t="t" r="r" b="b"/>
              <a:pathLst>
                <a:path w="108584"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77" name="object 174">
              <a:extLst>
                <a:ext uri="{FF2B5EF4-FFF2-40B4-BE49-F238E27FC236}">
                  <a16:creationId xmlns:a16="http://schemas.microsoft.com/office/drawing/2014/main" id="{12669B4F-3A31-D3AC-711C-6CD1125C0615}"/>
                </a:ext>
              </a:extLst>
            </p:cNvPr>
            <p:cNvSpPr/>
            <p:nvPr/>
          </p:nvSpPr>
          <p:spPr>
            <a:xfrm>
              <a:off x="6527829" y="3386950"/>
              <a:ext cx="108585" cy="108585"/>
            </a:xfrm>
            <a:custGeom>
              <a:avLst/>
              <a:gdLst/>
              <a:ahLst/>
              <a:cxnLst/>
              <a:rect l="l" t="t" r="r" b="b"/>
              <a:pathLst>
                <a:path w="108584"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78" name="object 175">
              <a:extLst>
                <a:ext uri="{FF2B5EF4-FFF2-40B4-BE49-F238E27FC236}">
                  <a16:creationId xmlns:a16="http://schemas.microsoft.com/office/drawing/2014/main" id="{D5DB8956-1B88-7A49-8DDC-7E21C5ECCECB}"/>
                </a:ext>
              </a:extLst>
            </p:cNvPr>
            <p:cNvSpPr/>
            <p:nvPr/>
          </p:nvSpPr>
          <p:spPr>
            <a:xfrm>
              <a:off x="6561424" y="3401677"/>
              <a:ext cx="93345" cy="93345"/>
            </a:xfrm>
            <a:custGeom>
              <a:avLst/>
              <a:gdLst/>
              <a:ahLst/>
              <a:cxnLst/>
              <a:rect l="l" t="t" r="r" b="b"/>
              <a:pathLst>
                <a:path w="93345" h="93345">
                  <a:moveTo>
                    <a:pt x="0" y="93273"/>
                  </a:moveTo>
                  <a:lnTo>
                    <a:pt x="93273"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79" name="object 176">
              <a:extLst>
                <a:ext uri="{FF2B5EF4-FFF2-40B4-BE49-F238E27FC236}">
                  <a16:creationId xmlns:a16="http://schemas.microsoft.com/office/drawing/2014/main" id="{48C83BAC-17FA-D39F-165B-31015B82E29D}"/>
                </a:ext>
              </a:extLst>
            </p:cNvPr>
            <p:cNvSpPr/>
            <p:nvPr/>
          </p:nvSpPr>
          <p:spPr>
            <a:xfrm>
              <a:off x="6595019" y="3435272"/>
              <a:ext cx="59690" cy="59690"/>
            </a:xfrm>
            <a:custGeom>
              <a:avLst/>
              <a:gdLst/>
              <a:ahLst/>
              <a:cxnLst/>
              <a:rect l="l" t="t" r="r" b="b"/>
              <a:pathLst>
                <a:path w="59690" h="59689">
                  <a:moveTo>
                    <a:pt x="0" y="59678"/>
                  </a:moveTo>
                  <a:lnTo>
                    <a:pt x="59678"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80" name="object 177">
              <a:extLst>
                <a:ext uri="{FF2B5EF4-FFF2-40B4-BE49-F238E27FC236}">
                  <a16:creationId xmlns:a16="http://schemas.microsoft.com/office/drawing/2014/main" id="{ED7D8367-EA25-1BE9-9C1D-5830DEBD8386}"/>
                </a:ext>
              </a:extLst>
            </p:cNvPr>
            <p:cNvSpPr/>
            <p:nvPr/>
          </p:nvSpPr>
          <p:spPr>
            <a:xfrm>
              <a:off x="6628615" y="3468868"/>
              <a:ext cx="26670" cy="26670"/>
            </a:xfrm>
            <a:custGeom>
              <a:avLst/>
              <a:gdLst/>
              <a:ahLst/>
              <a:cxnLst/>
              <a:rect l="l" t="t" r="r" b="b"/>
              <a:pathLst>
                <a:path w="26670" h="26670">
                  <a:moveTo>
                    <a:pt x="0" y="26083"/>
                  </a:moveTo>
                  <a:lnTo>
                    <a:pt x="26083"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grpSp>
      <p:grpSp>
        <p:nvGrpSpPr>
          <p:cNvPr id="181" name="object 3">
            <a:extLst>
              <a:ext uri="{FF2B5EF4-FFF2-40B4-BE49-F238E27FC236}">
                <a16:creationId xmlns:a16="http://schemas.microsoft.com/office/drawing/2014/main" id="{A3C22AF2-0A70-4BF7-BB78-DCD7819C1C37}"/>
              </a:ext>
            </a:extLst>
          </p:cNvPr>
          <p:cNvGrpSpPr/>
          <p:nvPr/>
        </p:nvGrpSpPr>
        <p:grpSpPr>
          <a:xfrm>
            <a:off x="2778483" y="4449564"/>
            <a:ext cx="6961694" cy="134447"/>
            <a:chOff x="903706" y="3386950"/>
            <a:chExt cx="5751579" cy="108588"/>
          </a:xfrm>
        </p:grpSpPr>
        <p:sp>
          <p:nvSpPr>
            <p:cNvPr id="182" name="object 4">
              <a:extLst>
                <a:ext uri="{FF2B5EF4-FFF2-40B4-BE49-F238E27FC236}">
                  <a16:creationId xmlns:a16="http://schemas.microsoft.com/office/drawing/2014/main" id="{C4CBFE18-0501-E890-60A4-6D278E7A7D1B}"/>
                </a:ext>
              </a:extLst>
            </p:cNvPr>
            <p:cNvSpPr/>
            <p:nvPr/>
          </p:nvSpPr>
          <p:spPr>
            <a:xfrm>
              <a:off x="903706" y="3386950"/>
              <a:ext cx="20955" cy="20955"/>
            </a:xfrm>
            <a:custGeom>
              <a:avLst/>
              <a:gdLst/>
              <a:ahLst/>
              <a:cxnLst/>
              <a:rect l="l" t="t" r="r" b="b"/>
              <a:pathLst>
                <a:path w="20955" h="20954">
                  <a:moveTo>
                    <a:pt x="0" y="20923"/>
                  </a:moveTo>
                  <a:lnTo>
                    <a:pt x="20923"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83" name="object 5">
              <a:extLst>
                <a:ext uri="{FF2B5EF4-FFF2-40B4-BE49-F238E27FC236}">
                  <a16:creationId xmlns:a16="http://schemas.microsoft.com/office/drawing/2014/main" id="{0FB9FDD9-49B2-0DBA-DCBC-D5B40A4F0711}"/>
                </a:ext>
              </a:extLst>
            </p:cNvPr>
            <p:cNvSpPr/>
            <p:nvPr/>
          </p:nvSpPr>
          <p:spPr>
            <a:xfrm>
              <a:off x="903706" y="3386950"/>
              <a:ext cx="54610" cy="54610"/>
            </a:xfrm>
            <a:custGeom>
              <a:avLst/>
              <a:gdLst/>
              <a:ahLst/>
              <a:cxnLst/>
              <a:rect l="l" t="t" r="r" b="b"/>
              <a:pathLst>
                <a:path w="54609" h="54610">
                  <a:moveTo>
                    <a:pt x="0" y="54518"/>
                  </a:moveTo>
                  <a:lnTo>
                    <a:pt x="54518"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84" name="object 6">
              <a:extLst>
                <a:ext uri="{FF2B5EF4-FFF2-40B4-BE49-F238E27FC236}">
                  <a16:creationId xmlns:a16="http://schemas.microsoft.com/office/drawing/2014/main" id="{56275630-1873-5926-A18E-E67B0CF75C58}"/>
                </a:ext>
              </a:extLst>
            </p:cNvPr>
            <p:cNvSpPr/>
            <p:nvPr/>
          </p:nvSpPr>
          <p:spPr>
            <a:xfrm>
              <a:off x="903706" y="3386950"/>
              <a:ext cx="88265" cy="88265"/>
            </a:xfrm>
            <a:custGeom>
              <a:avLst/>
              <a:gdLst/>
              <a:ahLst/>
              <a:cxnLst/>
              <a:rect l="l" t="t" r="r" b="b"/>
              <a:pathLst>
                <a:path w="88265" h="88264">
                  <a:moveTo>
                    <a:pt x="0" y="88113"/>
                  </a:moveTo>
                  <a:lnTo>
                    <a:pt x="88113"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85" name="object 7">
              <a:extLst>
                <a:ext uri="{FF2B5EF4-FFF2-40B4-BE49-F238E27FC236}">
                  <a16:creationId xmlns:a16="http://schemas.microsoft.com/office/drawing/2014/main" id="{D3A36BB1-7DBC-0551-E2AC-AC43D92F52D6}"/>
                </a:ext>
              </a:extLst>
            </p:cNvPr>
            <p:cNvSpPr/>
            <p:nvPr/>
          </p:nvSpPr>
          <p:spPr>
            <a:xfrm>
              <a:off x="917415" y="3386950"/>
              <a:ext cx="108585" cy="108585"/>
            </a:xfrm>
            <a:custGeom>
              <a:avLst/>
              <a:gdLst/>
              <a:ahLst/>
              <a:cxnLst/>
              <a:rect l="l" t="t" r="r" b="b"/>
              <a:pathLst>
                <a:path w="108584"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86" name="object 8">
              <a:extLst>
                <a:ext uri="{FF2B5EF4-FFF2-40B4-BE49-F238E27FC236}">
                  <a16:creationId xmlns:a16="http://schemas.microsoft.com/office/drawing/2014/main" id="{958C8FAE-6B90-F50C-37DA-0BBF7E410BAA}"/>
                </a:ext>
              </a:extLst>
            </p:cNvPr>
            <p:cNvSpPr/>
            <p:nvPr/>
          </p:nvSpPr>
          <p:spPr>
            <a:xfrm>
              <a:off x="951010" y="3386950"/>
              <a:ext cx="108585" cy="108585"/>
            </a:xfrm>
            <a:custGeom>
              <a:avLst/>
              <a:gdLst/>
              <a:ahLst/>
              <a:cxnLst/>
              <a:rect l="l" t="t" r="r" b="b"/>
              <a:pathLst>
                <a:path w="108584"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87" name="object 9">
              <a:extLst>
                <a:ext uri="{FF2B5EF4-FFF2-40B4-BE49-F238E27FC236}">
                  <a16:creationId xmlns:a16="http://schemas.microsoft.com/office/drawing/2014/main" id="{CD93DD99-A3D7-432B-EB1D-AC1029967A36}"/>
                </a:ext>
              </a:extLst>
            </p:cNvPr>
            <p:cNvSpPr/>
            <p:nvPr/>
          </p:nvSpPr>
          <p:spPr>
            <a:xfrm>
              <a:off x="984605" y="3386950"/>
              <a:ext cx="108585" cy="108585"/>
            </a:xfrm>
            <a:custGeom>
              <a:avLst/>
              <a:gdLst/>
              <a:ahLst/>
              <a:cxnLst/>
              <a:rect l="l" t="t" r="r" b="b"/>
              <a:pathLst>
                <a:path w="108584"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88" name="object 10">
              <a:extLst>
                <a:ext uri="{FF2B5EF4-FFF2-40B4-BE49-F238E27FC236}">
                  <a16:creationId xmlns:a16="http://schemas.microsoft.com/office/drawing/2014/main" id="{36A3D0B1-16D9-1FF4-DE20-D48538ADB2A9}"/>
                </a:ext>
              </a:extLst>
            </p:cNvPr>
            <p:cNvSpPr/>
            <p:nvPr/>
          </p:nvSpPr>
          <p:spPr>
            <a:xfrm>
              <a:off x="1018200" y="3386950"/>
              <a:ext cx="108585" cy="108585"/>
            </a:xfrm>
            <a:custGeom>
              <a:avLst/>
              <a:gdLst/>
              <a:ahLst/>
              <a:cxnLst/>
              <a:rect l="l" t="t" r="r" b="b"/>
              <a:pathLst>
                <a:path w="108584"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89" name="object 11">
              <a:extLst>
                <a:ext uri="{FF2B5EF4-FFF2-40B4-BE49-F238E27FC236}">
                  <a16:creationId xmlns:a16="http://schemas.microsoft.com/office/drawing/2014/main" id="{7ED450F5-AA1F-53B4-66EC-AA690FC6BE46}"/>
                </a:ext>
              </a:extLst>
            </p:cNvPr>
            <p:cNvSpPr/>
            <p:nvPr/>
          </p:nvSpPr>
          <p:spPr>
            <a:xfrm>
              <a:off x="1051796" y="3386950"/>
              <a:ext cx="108585" cy="108585"/>
            </a:xfrm>
            <a:custGeom>
              <a:avLst/>
              <a:gdLst/>
              <a:ahLst/>
              <a:cxnLst/>
              <a:rect l="l" t="t" r="r" b="b"/>
              <a:pathLst>
                <a:path w="108584"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90" name="object 12">
              <a:extLst>
                <a:ext uri="{FF2B5EF4-FFF2-40B4-BE49-F238E27FC236}">
                  <a16:creationId xmlns:a16="http://schemas.microsoft.com/office/drawing/2014/main" id="{14A282C5-301C-8D80-5D83-E2ED22D338FD}"/>
                </a:ext>
              </a:extLst>
            </p:cNvPr>
            <p:cNvSpPr/>
            <p:nvPr/>
          </p:nvSpPr>
          <p:spPr>
            <a:xfrm>
              <a:off x="1085391" y="3386950"/>
              <a:ext cx="108585" cy="108585"/>
            </a:xfrm>
            <a:custGeom>
              <a:avLst/>
              <a:gdLst/>
              <a:ahLst/>
              <a:cxnLst/>
              <a:rect l="l" t="t" r="r" b="b"/>
              <a:pathLst>
                <a:path w="108584"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91" name="object 13">
              <a:extLst>
                <a:ext uri="{FF2B5EF4-FFF2-40B4-BE49-F238E27FC236}">
                  <a16:creationId xmlns:a16="http://schemas.microsoft.com/office/drawing/2014/main" id="{B1CA3553-E7A3-3294-0C22-2DB22F6366EC}"/>
                </a:ext>
              </a:extLst>
            </p:cNvPr>
            <p:cNvSpPr/>
            <p:nvPr/>
          </p:nvSpPr>
          <p:spPr>
            <a:xfrm>
              <a:off x="1118986" y="3386950"/>
              <a:ext cx="108585" cy="108585"/>
            </a:xfrm>
            <a:custGeom>
              <a:avLst/>
              <a:gdLst/>
              <a:ahLst/>
              <a:cxnLst/>
              <a:rect l="l" t="t" r="r" b="b"/>
              <a:pathLst>
                <a:path w="108584"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92" name="object 14">
              <a:extLst>
                <a:ext uri="{FF2B5EF4-FFF2-40B4-BE49-F238E27FC236}">
                  <a16:creationId xmlns:a16="http://schemas.microsoft.com/office/drawing/2014/main" id="{4280A666-3AAC-22C4-6248-525C29942576}"/>
                </a:ext>
              </a:extLst>
            </p:cNvPr>
            <p:cNvSpPr/>
            <p:nvPr/>
          </p:nvSpPr>
          <p:spPr>
            <a:xfrm>
              <a:off x="1152580" y="3386950"/>
              <a:ext cx="108585" cy="108585"/>
            </a:xfrm>
            <a:custGeom>
              <a:avLst/>
              <a:gdLst/>
              <a:ahLst/>
              <a:cxnLst/>
              <a:rect l="l" t="t" r="r" b="b"/>
              <a:pathLst>
                <a:path w="108584"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93" name="object 15">
              <a:extLst>
                <a:ext uri="{FF2B5EF4-FFF2-40B4-BE49-F238E27FC236}">
                  <a16:creationId xmlns:a16="http://schemas.microsoft.com/office/drawing/2014/main" id="{AD708834-B72B-EA6B-63D9-2E05B2A70F1D}"/>
                </a:ext>
              </a:extLst>
            </p:cNvPr>
            <p:cNvSpPr/>
            <p:nvPr/>
          </p:nvSpPr>
          <p:spPr>
            <a:xfrm>
              <a:off x="1186177" y="3386950"/>
              <a:ext cx="108585" cy="108585"/>
            </a:xfrm>
            <a:custGeom>
              <a:avLst/>
              <a:gdLst/>
              <a:ahLst/>
              <a:cxnLst/>
              <a:rect l="l" t="t" r="r" b="b"/>
              <a:pathLst>
                <a:path w="108584"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94" name="object 16">
              <a:extLst>
                <a:ext uri="{FF2B5EF4-FFF2-40B4-BE49-F238E27FC236}">
                  <a16:creationId xmlns:a16="http://schemas.microsoft.com/office/drawing/2014/main" id="{7E475E36-6821-14E0-7DA9-934BC4EC5682}"/>
                </a:ext>
              </a:extLst>
            </p:cNvPr>
            <p:cNvSpPr/>
            <p:nvPr/>
          </p:nvSpPr>
          <p:spPr>
            <a:xfrm>
              <a:off x="1219772" y="3386950"/>
              <a:ext cx="108585" cy="108585"/>
            </a:xfrm>
            <a:custGeom>
              <a:avLst/>
              <a:gdLst/>
              <a:ahLst/>
              <a:cxnLst/>
              <a:rect l="l" t="t" r="r" b="b"/>
              <a:pathLst>
                <a:path w="108584"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95" name="object 17">
              <a:extLst>
                <a:ext uri="{FF2B5EF4-FFF2-40B4-BE49-F238E27FC236}">
                  <a16:creationId xmlns:a16="http://schemas.microsoft.com/office/drawing/2014/main" id="{FBE07AE6-4863-10DC-127F-41E487C39E70}"/>
                </a:ext>
              </a:extLst>
            </p:cNvPr>
            <p:cNvSpPr/>
            <p:nvPr/>
          </p:nvSpPr>
          <p:spPr>
            <a:xfrm>
              <a:off x="1253368" y="3386950"/>
              <a:ext cx="108585" cy="108585"/>
            </a:xfrm>
            <a:custGeom>
              <a:avLst/>
              <a:gdLst/>
              <a:ahLst/>
              <a:cxnLst/>
              <a:rect l="l" t="t" r="r" b="b"/>
              <a:pathLst>
                <a:path w="108584"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96" name="object 18">
              <a:extLst>
                <a:ext uri="{FF2B5EF4-FFF2-40B4-BE49-F238E27FC236}">
                  <a16:creationId xmlns:a16="http://schemas.microsoft.com/office/drawing/2014/main" id="{D0F2129A-2A7D-636C-3CE4-DE02541528EA}"/>
                </a:ext>
              </a:extLst>
            </p:cNvPr>
            <p:cNvSpPr/>
            <p:nvPr/>
          </p:nvSpPr>
          <p:spPr>
            <a:xfrm>
              <a:off x="1286963" y="3386950"/>
              <a:ext cx="108585" cy="108585"/>
            </a:xfrm>
            <a:custGeom>
              <a:avLst/>
              <a:gdLst/>
              <a:ahLst/>
              <a:cxnLst/>
              <a:rect l="l" t="t" r="r" b="b"/>
              <a:pathLst>
                <a:path w="108584"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97" name="object 19">
              <a:extLst>
                <a:ext uri="{FF2B5EF4-FFF2-40B4-BE49-F238E27FC236}">
                  <a16:creationId xmlns:a16="http://schemas.microsoft.com/office/drawing/2014/main" id="{4711444E-C11C-C6F2-B88A-F05B54A5846A}"/>
                </a:ext>
              </a:extLst>
            </p:cNvPr>
            <p:cNvSpPr/>
            <p:nvPr/>
          </p:nvSpPr>
          <p:spPr>
            <a:xfrm>
              <a:off x="1320558" y="3386950"/>
              <a:ext cx="108585" cy="108585"/>
            </a:xfrm>
            <a:custGeom>
              <a:avLst/>
              <a:gdLst/>
              <a:ahLst/>
              <a:cxnLst/>
              <a:rect l="l" t="t" r="r" b="b"/>
              <a:pathLst>
                <a:path w="108584"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98" name="object 20">
              <a:extLst>
                <a:ext uri="{FF2B5EF4-FFF2-40B4-BE49-F238E27FC236}">
                  <a16:creationId xmlns:a16="http://schemas.microsoft.com/office/drawing/2014/main" id="{2280450D-6001-25A9-2457-FF4E3C408B6E}"/>
                </a:ext>
              </a:extLst>
            </p:cNvPr>
            <p:cNvSpPr/>
            <p:nvPr/>
          </p:nvSpPr>
          <p:spPr>
            <a:xfrm>
              <a:off x="1354152" y="3386950"/>
              <a:ext cx="108585" cy="108585"/>
            </a:xfrm>
            <a:custGeom>
              <a:avLst/>
              <a:gdLst/>
              <a:ahLst/>
              <a:cxnLst/>
              <a:rect l="l" t="t" r="r" b="b"/>
              <a:pathLst>
                <a:path w="108584"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99" name="object 21">
              <a:extLst>
                <a:ext uri="{FF2B5EF4-FFF2-40B4-BE49-F238E27FC236}">
                  <a16:creationId xmlns:a16="http://schemas.microsoft.com/office/drawing/2014/main" id="{81680433-2814-F5B5-9BE1-E92066E5F459}"/>
                </a:ext>
              </a:extLst>
            </p:cNvPr>
            <p:cNvSpPr/>
            <p:nvPr/>
          </p:nvSpPr>
          <p:spPr>
            <a:xfrm>
              <a:off x="1387749" y="3386950"/>
              <a:ext cx="108585" cy="108585"/>
            </a:xfrm>
            <a:custGeom>
              <a:avLst/>
              <a:gdLst/>
              <a:ahLst/>
              <a:cxnLst/>
              <a:rect l="l" t="t" r="r" b="b"/>
              <a:pathLst>
                <a:path w="108584"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00" name="object 22">
              <a:extLst>
                <a:ext uri="{FF2B5EF4-FFF2-40B4-BE49-F238E27FC236}">
                  <a16:creationId xmlns:a16="http://schemas.microsoft.com/office/drawing/2014/main" id="{DE822F6A-CE71-4C0B-6672-E8C9C95BC3CF}"/>
                </a:ext>
              </a:extLst>
            </p:cNvPr>
            <p:cNvSpPr/>
            <p:nvPr/>
          </p:nvSpPr>
          <p:spPr>
            <a:xfrm>
              <a:off x="1421344" y="3386950"/>
              <a:ext cx="108585" cy="108585"/>
            </a:xfrm>
            <a:custGeom>
              <a:avLst/>
              <a:gdLst/>
              <a:ahLst/>
              <a:cxnLst/>
              <a:rect l="l" t="t" r="r" b="b"/>
              <a:pathLst>
                <a:path w="108584"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01" name="object 23">
              <a:extLst>
                <a:ext uri="{FF2B5EF4-FFF2-40B4-BE49-F238E27FC236}">
                  <a16:creationId xmlns:a16="http://schemas.microsoft.com/office/drawing/2014/main" id="{559B34E2-5893-BF36-3FE8-A032E3384B5F}"/>
                </a:ext>
              </a:extLst>
            </p:cNvPr>
            <p:cNvSpPr/>
            <p:nvPr/>
          </p:nvSpPr>
          <p:spPr>
            <a:xfrm>
              <a:off x="1454939" y="3386950"/>
              <a:ext cx="108585" cy="108585"/>
            </a:xfrm>
            <a:custGeom>
              <a:avLst/>
              <a:gdLst/>
              <a:ahLst/>
              <a:cxnLst/>
              <a:rect l="l" t="t" r="r" b="b"/>
              <a:pathLst>
                <a:path w="108584"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02" name="object 24">
              <a:extLst>
                <a:ext uri="{FF2B5EF4-FFF2-40B4-BE49-F238E27FC236}">
                  <a16:creationId xmlns:a16="http://schemas.microsoft.com/office/drawing/2014/main" id="{AC9EF240-5176-4391-CFEB-4C2156B6A025}"/>
                </a:ext>
              </a:extLst>
            </p:cNvPr>
            <p:cNvSpPr/>
            <p:nvPr/>
          </p:nvSpPr>
          <p:spPr>
            <a:xfrm>
              <a:off x="1488535" y="3386950"/>
              <a:ext cx="108585" cy="108585"/>
            </a:xfrm>
            <a:custGeom>
              <a:avLst/>
              <a:gdLst/>
              <a:ahLst/>
              <a:cxnLst/>
              <a:rect l="l" t="t" r="r" b="b"/>
              <a:pathLst>
                <a:path w="108584"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03" name="object 25">
              <a:extLst>
                <a:ext uri="{FF2B5EF4-FFF2-40B4-BE49-F238E27FC236}">
                  <a16:creationId xmlns:a16="http://schemas.microsoft.com/office/drawing/2014/main" id="{EABF7DAB-7FD3-9D42-9BD6-A08F48398FE9}"/>
                </a:ext>
              </a:extLst>
            </p:cNvPr>
            <p:cNvSpPr/>
            <p:nvPr/>
          </p:nvSpPr>
          <p:spPr>
            <a:xfrm>
              <a:off x="1522130"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04" name="object 26">
              <a:extLst>
                <a:ext uri="{FF2B5EF4-FFF2-40B4-BE49-F238E27FC236}">
                  <a16:creationId xmlns:a16="http://schemas.microsoft.com/office/drawing/2014/main" id="{AF348A9E-4054-AD5F-43AF-B23B384E4017}"/>
                </a:ext>
              </a:extLst>
            </p:cNvPr>
            <p:cNvSpPr/>
            <p:nvPr/>
          </p:nvSpPr>
          <p:spPr>
            <a:xfrm>
              <a:off x="1555724"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05" name="object 27">
              <a:extLst>
                <a:ext uri="{FF2B5EF4-FFF2-40B4-BE49-F238E27FC236}">
                  <a16:creationId xmlns:a16="http://schemas.microsoft.com/office/drawing/2014/main" id="{2D0BC212-8ADB-C750-DF3D-FD86F5A7FC67}"/>
                </a:ext>
              </a:extLst>
            </p:cNvPr>
            <p:cNvSpPr/>
            <p:nvPr/>
          </p:nvSpPr>
          <p:spPr>
            <a:xfrm>
              <a:off x="1589321" y="3386950"/>
              <a:ext cx="108585" cy="108585"/>
            </a:xfrm>
            <a:custGeom>
              <a:avLst/>
              <a:gdLst/>
              <a:ahLst/>
              <a:cxnLst/>
              <a:rect l="l" t="t" r="r" b="b"/>
              <a:pathLst>
                <a:path w="108585" h="108585">
                  <a:moveTo>
                    <a:pt x="0" y="108000"/>
                  </a:moveTo>
                  <a:lnTo>
                    <a:pt x="108000" y="0"/>
                  </a:lnTo>
                </a:path>
              </a:pathLst>
            </a:custGeom>
            <a:ln w="7619">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06" name="object 28">
              <a:extLst>
                <a:ext uri="{FF2B5EF4-FFF2-40B4-BE49-F238E27FC236}">
                  <a16:creationId xmlns:a16="http://schemas.microsoft.com/office/drawing/2014/main" id="{11A4529C-3465-3A68-BEA3-5859E63258D2}"/>
                </a:ext>
              </a:extLst>
            </p:cNvPr>
            <p:cNvSpPr/>
            <p:nvPr/>
          </p:nvSpPr>
          <p:spPr>
            <a:xfrm>
              <a:off x="1622916"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07" name="object 29">
              <a:extLst>
                <a:ext uri="{FF2B5EF4-FFF2-40B4-BE49-F238E27FC236}">
                  <a16:creationId xmlns:a16="http://schemas.microsoft.com/office/drawing/2014/main" id="{ED6F671B-3450-19C5-C301-D3A7FDCB58F1}"/>
                </a:ext>
              </a:extLst>
            </p:cNvPr>
            <p:cNvSpPr/>
            <p:nvPr/>
          </p:nvSpPr>
          <p:spPr>
            <a:xfrm>
              <a:off x="1656511"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08" name="object 30">
              <a:extLst>
                <a:ext uri="{FF2B5EF4-FFF2-40B4-BE49-F238E27FC236}">
                  <a16:creationId xmlns:a16="http://schemas.microsoft.com/office/drawing/2014/main" id="{70CD2105-3AC8-BF25-3358-CDAE0B286296}"/>
                </a:ext>
              </a:extLst>
            </p:cNvPr>
            <p:cNvSpPr/>
            <p:nvPr/>
          </p:nvSpPr>
          <p:spPr>
            <a:xfrm>
              <a:off x="1690105"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09" name="object 31">
              <a:extLst>
                <a:ext uri="{FF2B5EF4-FFF2-40B4-BE49-F238E27FC236}">
                  <a16:creationId xmlns:a16="http://schemas.microsoft.com/office/drawing/2014/main" id="{101FF8C6-8F94-F952-925F-766626189260}"/>
                </a:ext>
              </a:extLst>
            </p:cNvPr>
            <p:cNvSpPr/>
            <p:nvPr/>
          </p:nvSpPr>
          <p:spPr>
            <a:xfrm>
              <a:off x="1723702"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10" name="object 32">
              <a:extLst>
                <a:ext uri="{FF2B5EF4-FFF2-40B4-BE49-F238E27FC236}">
                  <a16:creationId xmlns:a16="http://schemas.microsoft.com/office/drawing/2014/main" id="{B9E1AB4B-3724-F2C3-6A60-AE6285849856}"/>
                </a:ext>
              </a:extLst>
            </p:cNvPr>
            <p:cNvSpPr/>
            <p:nvPr/>
          </p:nvSpPr>
          <p:spPr>
            <a:xfrm>
              <a:off x="1757296"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11" name="object 33">
              <a:extLst>
                <a:ext uri="{FF2B5EF4-FFF2-40B4-BE49-F238E27FC236}">
                  <a16:creationId xmlns:a16="http://schemas.microsoft.com/office/drawing/2014/main" id="{70E0AE66-5EB4-9C3E-99BD-A0295D6BB5DA}"/>
                </a:ext>
              </a:extLst>
            </p:cNvPr>
            <p:cNvSpPr/>
            <p:nvPr/>
          </p:nvSpPr>
          <p:spPr>
            <a:xfrm>
              <a:off x="1790892"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12" name="object 34">
              <a:extLst>
                <a:ext uri="{FF2B5EF4-FFF2-40B4-BE49-F238E27FC236}">
                  <a16:creationId xmlns:a16="http://schemas.microsoft.com/office/drawing/2014/main" id="{AD95EF51-7030-96E8-AB66-232E911AFD5C}"/>
                </a:ext>
              </a:extLst>
            </p:cNvPr>
            <p:cNvSpPr/>
            <p:nvPr/>
          </p:nvSpPr>
          <p:spPr>
            <a:xfrm>
              <a:off x="1824488"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13" name="object 35">
              <a:extLst>
                <a:ext uri="{FF2B5EF4-FFF2-40B4-BE49-F238E27FC236}">
                  <a16:creationId xmlns:a16="http://schemas.microsoft.com/office/drawing/2014/main" id="{5FECBD26-B018-BF8C-9083-BC0B970AD96C}"/>
                </a:ext>
              </a:extLst>
            </p:cNvPr>
            <p:cNvSpPr/>
            <p:nvPr/>
          </p:nvSpPr>
          <p:spPr>
            <a:xfrm>
              <a:off x="1858083"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14" name="object 36">
              <a:extLst>
                <a:ext uri="{FF2B5EF4-FFF2-40B4-BE49-F238E27FC236}">
                  <a16:creationId xmlns:a16="http://schemas.microsoft.com/office/drawing/2014/main" id="{81766609-0BA3-4A82-6C3F-5111D99BB71B}"/>
                </a:ext>
              </a:extLst>
            </p:cNvPr>
            <p:cNvSpPr/>
            <p:nvPr/>
          </p:nvSpPr>
          <p:spPr>
            <a:xfrm>
              <a:off x="1891677"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15" name="object 37">
              <a:extLst>
                <a:ext uri="{FF2B5EF4-FFF2-40B4-BE49-F238E27FC236}">
                  <a16:creationId xmlns:a16="http://schemas.microsoft.com/office/drawing/2014/main" id="{43B0C192-842D-FEBA-B70A-7DEACCDCE697}"/>
                </a:ext>
              </a:extLst>
            </p:cNvPr>
            <p:cNvSpPr/>
            <p:nvPr/>
          </p:nvSpPr>
          <p:spPr>
            <a:xfrm>
              <a:off x="1925274"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16" name="object 38">
              <a:extLst>
                <a:ext uri="{FF2B5EF4-FFF2-40B4-BE49-F238E27FC236}">
                  <a16:creationId xmlns:a16="http://schemas.microsoft.com/office/drawing/2014/main" id="{E3980428-5A31-18E2-B8C8-65BE28F02AEB}"/>
                </a:ext>
              </a:extLst>
            </p:cNvPr>
            <p:cNvSpPr/>
            <p:nvPr/>
          </p:nvSpPr>
          <p:spPr>
            <a:xfrm>
              <a:off x="1958868"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17" name="object 39">
              <a:extLst>
                <a:ext uri="{FF2B5EF4-FFF2-40B4-BE49-F238E27FC236}">
                  <a16:creationId xmlns:a16="http://schemas.microsoft.com/office/drawing/2014/main" id="{9C95F197-7264-36BF-9B51-029944765C95}"/>
                </a:ext>
              </a:extLst>
            </p:cNvPr>
            <p:cNvSpPr/>
            <p:nvPr/>
          </p:nvSpPr>
          <p:spPr>
            <a:xfrm>
              <a:off x="1992464"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18" name="object 40">
              <a:extLst>
                <a:ext uri="{FF2B5EF4-FFF2-40B4-BE49-F238E27FC236}">
                  <a16:creationId xmlns:a16="http://schemas.microsoft.com/office/drawing/2014/main" id="{0A9AFF43-3B14-FEF2-BE54-976CE65C55BA}"/>
                </a:ext>
              </a:extLst>
            </p:cNvPr>
            <p:cNvSpPr/>
            <p:nvPr/>
          </p:nvSpPr>
          <p:spPr>
            <a:xfrm>
              <a:off x="2026058"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19" name="object 41">
              <a:extLst>
                <a:ext uri="{FF2B5EF4-FFF2-40B4-BE49-F238E27FC236}">
                  <a16:creationId xmlns:a16="http://schemas.microsoft.com/office/drawing/2014/main" id="{90D56045-B966-129E-6C01-B890517BB5A1}"/>
                </a:ext>
              </a:extLst>
            </p:cNvPr>
            <p:cNvSpPr/>
            <p:nvPr/>
          </p:nvSpPr>
          <p:spPr>
            <a:xfrm>
              <a:off x="2059655"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20" name="object 42">
              <a:extLst>
                <a:ext uri="{FF2B5EF4-FFF2-40B4-BE49-F238E27FC236}">
                  <a16:creationId xmlns:a16="http://schemas.microsoft.com/office/drawing/2014/main" id="{8530A990-9479-58D4-EBAD-7175268FAD3B}"/>
                </a:ext>
              </a:extLst>
            </p:cNvPr>
            <p:cNvSpPr/>
            <p:nvPr/>
          </p:nvSpPr>
          <p:spPr>
            <a:xfrm>
              <a:off x="2093249"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21" name="object 43">
              <a:extLst>
                <a:ext uri="{FF2B5EF4-FFF2-40B4-BE49-F238E27FC236}">
                  <a16:creationId xmlns:a16="http://schemas.microsoft.com/office/drawing/2014/main" id="{B5E043BB-B9E9-6F2F-D841-ED3CAE7AF312}"/>
                </a:ext>
              </a:extLst>
            </p:cNvPr>
            <p:cNvSpPr/>
            <p:nvPr/>
          </p:nvSpPr>
          <p:spPr>
            <a:xfrm>
              <a:off x="2126846"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22" name="object 44">
              <a:extLst>
                <a:ext uri="{FF2B5EF4-FFF2-40B4-BE49-F238E27FC236}">
                  <a16:creationId xmlns:a16="http://schemas.microsoft.com/office/drawing/2014/main" id="{86B0E860-36A9-545E-FD3B-5FC82CD46A8B}"/>
                </a:ext>
              </a:extLst>
            </p:cNvPr>
            <p:cNvSpPr/>
            <p:nvPr/>
          </p:nvSpPr>
          <p:spPr>
            <a:xfrm>
              <a:off x="2160440"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23" name="object 45">
              <a:extLst>
                <a:ext uri="{FF2B5EF4-FFF2-40B4-BE49-F238E27FC236}">
                  <a16:creationId xmlns:a16="http://schemas.microsoft.com/office/drawing/2014/main" id="{FC083220-9037-0222-BC92-0E0FF318559E}"/>
                </a:ext>
              </a:extLst>
            </p:cNvPr>
            <p:cNvSpPr/>
            <p:nvPr/>
          </p:nvSpPr>
          <p:spPr>
            <a:xfrm>
              <a:off x="2194035"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24" name="object 46">
              <a:extLst>
                <a:ext uri="{FF2B5EF4-FFF2-40B4-BE49-F238E27FC236}">
                  <a16:creationId xmlns:a16="http://schemas.microsoft.com/office/drawing/2014/main" id="{E7714183-56BC-E442-8CDA-3BBE0886F8F9}"/>
                </a:ext>
              </a:extLst>
            </p:cNvPr>
            <p:cNvSpPr/>
            <p:nvPr/>
          </p:nvSpPr>
          <p:spPr>
            <a:xfrm>
              <a:off x="2227630"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25" name="object 47">
              <a:extLst>
                <a:ext uri="{FF2B5EF4-FFF2-40B4-BE49-F238E27FC236}">
                  <a16:creationId xmlns:a16="http://schemas.microsoft.com/office/drawing/2014/main" id="{E6892049-0F7B-D820-AD9C-EFCA0461D246}"/>
                </a:ext>
              </a:extLst>
            </p:cNvPr>
            <p:cNvSpPr/>
            <p:nvPr/>
          </p:nvSpPr>
          <p:spPr>
            <a:xfrm>
              <a:off x="2261226"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26" name="object 48">
              <a:extLst>
                <a:ext uri="{FF2B5EF4-FFF2-40B4-BE49-F238E27FC236}">
                  <a16:creationId xmlns:a16="http://schemas.microsoft.com/office/drawing/2014/main" id="{E1F455BC-FE71-A77C-32AA-F223AB705059}"/>
                </a:ext>
              </a:extLst>
            </p:cNvPr>
            <p:cNvSpPr/>
            <p:nvPr/>
          </p:nvSpPr>
          <p:spPr>
            <a:xfrm>
              <a:off x="2294821"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27" name="object 49">
              <a:extLst>
                <a:ext uri="{FF2B5EF4-FFF2-40B4-BE49-F238E27FC236}">
                  <a16:creationId xmlns:a16="http://schemas.microsoft.com/office/drawing/2014/main" id="{766EABB3-4646-C15E-060E-729D65763BBD}"/>
                </a:ext>
              </a:extLst>
            </p:cNvPr>
            <p:cNvSpPr/>
            <p:nvPr/>
          </p:nvSpPr>
          <p:spPr>
            <a:xfrm>
              <a:off x="2328417"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28" name="object 50">
              <a:extLst>
                <a:ext uri="{FF2B5EF4-FFF2-40B4-BE49-F238E27FC236}">
                  <a16:creationId xmlns:a16="http://schemas.microsoft.com/office/drawing/2014/main" id="{4FA56B71-A574-3BDE-3D64-5BF2669A1A71}"/>
                </a:ext>
              </a:extLst>
            </p:cNvPr>
            <p:cNvSpPr/>
            <p:nvPr/>
          </p:nvSpPr>
          <p:spPr>
            <a:xfrm>
              <a:off x="2362011"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29" name="object 51">
              <a:extLst>
                <a:ext uri="{FF2B5EF4-FFF2-40B4-BE49-F238E27FC236}">
                  <a16:creationId xmlns:a16="http://schemas.microsoft.com/office/drawing/2014/main" id="{6E69CFDE-C546-2332-EFFE-74025CEEE5B0}"/>
                </a:ext>
              </a:extLst>
            </p:cNvPr>
            <p:cNvSpPr/>
            <p:nvPr/>
          </p:nvSpPr>
          <p:spPr>
            <a:xfrm>
              <a:off x="2395607"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30" name="object 52">
              <a:extLst>
                <a:ext uri="{FF2B5EF4-FFF2-40B4-BE49-F238E27FC236}">
                  <a16:creationId xmlns:a16="http://schemas.microsoft.com/office/drawing/2014/main" id="{B4256E2D-B265-DCAD-A483-11FCE0163705}"/>
                </a:ext>
              </a:extLst>
            </p:cNvPr>
            <p:cNvSpPr/>
            <p:nvPr/>
          </p:nvSpPr>
          <p:spPr>
            <a:xfrm>
              <a:off x="2429202"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31" name="object 53">
              <a:extLst>
                <a:ext uri="{FF2B5EF4-FFF2-40B4-BE49-F238E27FC236}">
                  <a16:creationId xmlns:a16="http://schemas.microsoft.com/office/drawing/2014/main" id="{2332963D-AB6B-C414-47D3-B32553B74FF2}"/>
                </a:ext>
              </a:extLst>
            </p:cNvPr>
            <p:cNvSpPr/>
            <p:nvPr/>
          </p:nvSpPr>
          <p:spPr>
            <a:xfrm>
              <a:off x="2462798"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32" name="object 54">
              <a:extLst>
                <a:ext uri="{FF2B5EF4-FFF2-40B4-BE49-F238E27FC236}">
                  <a16:creationId xmlns:a16="http://schemas.microsoft.com/office/drawing/2014/main" id="{DF9680AA-8C96-0C49-05C4-A71E9CA8CD75}"/>
                </a:ext>
              </a:extLst>
            </p:cNvPr>
            <p:cNvSpPr/>
            <p:nvPr/>
          </p:nvSpPr>
          <p:spPr>
            <a:xfrm>
              <a:off x="2496393"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33" name="object 55">
              <a:extLst>
                <a:ext uri="{FF2B5EF4-FFF2-40B4-BE49-F238E27FC236}">
                  <a16:creationId xmlns:a16="http://schemas.microsoft.com/office/drawing/2014/main" id="{5CBBC44D-CB2C-66FE-079A-934D64D3D6D5}"/>
                </a:ext>
              </a:extLst>
            </p:cNvPr>
            <p:cNvSpPr/>
            <p:nvPr/>
          </p:nvSpPr>
          <p:spPr>
            <a:xfrm>
              <a:off x="2529989"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34" name="object 56">
              <a:extLst>
                <a:ext uri="{FF2B5EF4-FFF2-40B4-BE49-F238E27FC236}">
                  <a16:creationId xmlns:a16="http://schemas.microsoft.com/office/drawing/2014/main" id="{6E7F264E-1CC4-AFB5-D23B-2A5ED9A2DCDA}"/>
                </a:ext>
              </a:extLst>
            </p:cNvPr>
            <p:cNvSpPr/>
            <p:nvPr/>
          </p:nvSpPr>
          <p:spPr>
            <a:xfrm>
              <a:off x="2563583"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35" name="object 57">
              <a:extLst>
                <a:ext uri="{FF2B5EF4-FFF2-40B4-BE49-F238E27FC236}">
                  <a16:creationId xmlns:a16="http://schemas.microsoft.com/office/drawing/2014/main" id="{009833E4-219B-9410-2538-5D4FDE43EB47}"/>
                </a:ext>
              </a:extLst>
            </p:cNvPr>
            <p:cNvSpPr/>
            <p:nvPr/>
          </p:nvSpPr>
          <p:spPr>
            <a:xfrm>
              <a:off x="2597179"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36" name="object 58">
              <a:extLst>
                <a:ext uri="{FF2B5EF4-FFF2-40B4-BE49-F238E27FC236}">
                  <a16:creationId xmlns:a16="http://schemas.microsoft.com/office/drawing/2014/main" id="{EC2B1ED7-BDA4-B111-E590-F7BABF6DA246}"/>
                </a:ext>
              </a:extLst>
            </p:cNvPr>
            <p:cNvSpPr/>
            <p:nvPr/>
          </p:nvSpPr>
          <p:spPr>
            <a:xfrm>
              <a:off x="2630774"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37" name="object 59">
              <a:extLst>
                <a:ext uri="{FF2B5EF4-FFF2-40B4-BE49-F238E27FC236}">
                  <a16:creationId xmlns:a16="http://schemas.microsoft.com/office/drawing/2014/main" id="{2D3D430D-CF30-5CCB-AF1E-A4FA543025A5}"/>
                </a:ext>
              </a:extLst>
            </p:cNvPr>
            <p:cNvSpPr/>
            <p:nvPr/>
          </p:nvSpPr>
          <p:spPr>
            <a:xfrm>
              <a:off x="2664369"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38" name="object 60">
              <a:extLst>
                <a:ext uri="{FF2B5EF4-FFF2-40B4-BE49-F238E27FC236}">
                  <a16:creationId xmlns:a16="http://schemas.microsoft.com/office/drawing/2014/main" id="{95464632-5AFC-33AD-0D81-AD44762804D7}"/>
                </a:ext>
              </a:extLst>
            </p:cNvPr>
            <p:cNvSpPr/>
            <p:nvPr/>
          </p:nvSpPr>
          <p:spPr>
            <a:xfrm>
              <a:off x="2697965"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39" name="object 61">
              <a:extLst>
                <a:ext uri="{FF2B5EF4-FFF2-40B4-BE49-F238E27FC236}">
                  <a16:creationId xmlns:a16="http://schemas.microsoft.com/office/drawing/2014/main" id="{4B96CA0F-7945-4021-7E90-7F012821C51E}"/>
                </a:ext>
              </a:extLst>
            </p:cNvPr>
            <p:cNvSpPr/>
            <p:nvPr/>
          </p:nvSpPr>
          <p:spPr>
            <a:xfrm>
              <a:off x="2731560"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40" name="object 62">
              <a:extLst>
                <a:ext uri="{FF2B5EF4-FFF2-40B4-BE49-F238E27FC236}">
                  <a16:creationId xmlns:a16="http://schemas.microsoft.com/office/drawing/2014/main" id="{1471CE7C-AEC4-A5A3-77D6-C1C0371D2714}"/>
                </a:ext>
              </a:extLst>
            </p:cNvPr>
            <p:cNvSpPr/>
            <p:nvPr/>
          </p:nvSpPr>
          <p:spPr>
            <a:xfrm>
              <a:off x="2765155"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41" name="object 63">
              <a:extLst>
                <a:ext uri="{FF2B5EF4-FFF2-40B4-BE49-F238E27FC236}">
                  <a16:creationId xmlns:a16="http://schemas.microsoft.com/office/drawing/2014/main" id="{F82667D5-DAA6-2BD0-0A74-7A50DB290BBE}"/>
                </a:ext>
              </a:extLst>
            </p:cNvPr>
            <p:cNvSpPr/>
            <p:nvPr/>
          </p:nvSpPr>
          <p:spPr>
            <a:xfrm>
              <a:off x="2798751"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42" name="object 64">
              <a:extLst>
                <a:ext uri="{FF2B5EF4-FFF2-40B4-BE49-F238E27FC236}">
                  <a16:creationId xmlns:a16="http://schemas.microsoft.com/office/drawing/2014/main" id="{3C43FA8D-372A-7882-0E66-37FC2D83648A}"/>
                </a:ext>
              </a:extLst>
            </p:cNvPr>
            <p:cNvSpPr/>
            <p:nvPr/>
          </p:nvSpPr>
          <p:spPr>
            <a:xfrm>
              <a:off x="2832346"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43" name="object 65">
              <a:extLst>
                <a:ext uri="{FF2B5EF4-FFF2-40B4-BE49-F238E27FC236}">
                  <a16:creationId xmlns:a16="http://schemas.microsoft.com/office/drawing/2014/main" id="{09446933-95E7-904F-2EBF-9CABBFD22AD7}"/>
                </a:ext>
              </a:extLst>
            </p:cNvPr>
            <p:cNvSpPr/>
            <p:nvPr/>
          </p:nvSpPr>
          <p:spPr>
            <a:xfrm>
              <a:off x="2865941"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44" name="object 66">
              <a:extLst>
                <a:ext uri="{FF2B5EF4-FFF2-40B4-BE49-F238E27FC236}">
                  <a16:creationId xmlns:a16="http://schemas.microsoft.com/office/drawing/2014/main" id="{5BBDEDB6-61A7-6E3F-A844-E62072D49603}"/>
                </a:ext>
              </a:extLst>
            </p:cNvPr>
            <p:cNvSpPr/>
            <p:nvPr/>
          </p:nvSpPr>
          <p:spPr>
            <a:xfrm>
              <a:off x="2899536"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45" name="object 67">
              <a:extLst>
                <a:ext uri="{FF2B5EF4-FFF2-40B4-BE49-F238E27FC236}">
                  <a16:creationId xmlns:a16="http://schemas.microsoft.com/office/drawing/2014/main" id="{4700D031-0DAF-8BAD-4F77-CDC0EC2238E9}"/>
                </a:ext>
              </a:extLst>
            </p:cNvPr>
            <p:cNvSpPr/>
            <p:nvPr/>
          </p:nvSpPr>
          <p:spPr>
            <a:xfrm>
              <a:off x="2933132"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46" name="object 68">
              <a:extLst>
                <a:ext uri="{FF2B5EF4-FFF2-40B4-BE49-F238E27FC236}">
                  <a16:creationId xmlns:a16="http://schemas.microsoft.com/office/drawing/2014/main" id="{D19ECBC2-F45E-D6C6-4B63-C73D66DCD1CB}"/>
                </a:ext>
              </a:extLst>
            </p:cNvPr>
            <p:cNvSpPr/>
            <p:nvPr/>
          </p:nvSpPr>
          <p:spPr>
            <a:xfrm>
              <a:off x="2966727"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47" name="object 69">
              <a:extLst>
                <a:ext uri="{FF2B5EF4-FFF2-40B4-BE49-F238E27FC236}">
                  <a16:creationId xmlns:a16="http://schemas.microsoft.com/office/drawing/2014/main" id="{FB6304AC-1E46-C695-8AD6-28F85F7CAE3F}"/>
                </a:ext>
              </a:extLst>
            </p:cNvPr>
            <p:cNvSpPr/>
            <p:nvPr/>
          </p:nvSpPr>
          <p:spPr>
            <a:xfrm>
              <a:off x="3000322"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48" name="object 70">
              <a:extLst>
                <a:ext uri="{FF2B5EF4-FFF2-40B4-BE49-F238E27FC236}">
                  <a16:creationId xmlns:a16="http://schemas.microsoft.com/office/drawing/2014/main" id="{93126309-6BCA-18DA-22B4-749DD35B3F31}"/>
                </a:ext>
              </a:extLst>
            </p:cNvPr>
            <p:cNvSpPr/>
            <p:nvPr/>
          </p:nvSpPr>
          <p:spPr>
            <a:xfrm>
              <a:off x="3033918"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49" name="object 71">
              <a:extLst>
                <a:ext uri="{FF2B5EF4-FFF2-40B4-BE49-F238E27FC236}">
                  <a16:creationId xmlns:a16="http://schemas.microsoft.com/office/drawing/2014/main" id="{F2EF9588-7625-8848-5574-F24D34F50072}"/>
                </a:ext>
              </a:extLst>
            </p:cNvPr>
            <p:cNvSpPr/>
            <p:nvPr/>
          </p:nvSpPr>
          <p:spPr>
            <a:xfrm>
              <a:off x="3067513"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50" name="object 72">
              <a:extLst>
                <a:ext uri="{FF2B5EF4-FFF2-40B4-BE49-F238E27FC236}">
                  <a16:creationId xmlns:a16="http://schemas.microsoft.com/office/drawing/2014/main" id="{DC7FEFCD-9A54-D25F-321B-ED4B1B509D4C}"/>
                </a:ext>
              </a:extLst>
            </p:cNvPr>
            <p:cNvSpPr/>
            <p:nvPr/>
          </p:nvSpPr>
          <p:spPr>
            <a:xfrm>
              <a:off x="3101108"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51" name="object 73">
              <a:extLst>
                <a:ext uri="{FF2B5EF4-FFF2-40B4-BE49-F238E27FC236}">
                  <a16:creationId xmlns:a16="http://schemas.microsoft.com/office/drawing/2014/main" id="{E0AEA551-1216-A428-405D-FF1E4A09C5DE}"/>
                </a:ext>
              </a:extLst>
            </p:cNvPr>
            <p:cNvSpPr/>
            <p:nvPr/>
          </p:nvSpPr>
          <p:spPr>
            <a:xfrm>
              <a:off x="3134704"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52" name="object 74">
              <a:extLst>
                <a:ext uri="{FF2B5EF4-FFF2-40B4-BE49-F238E27FC236}">
                  <a16:creationId xmlns:a16="http://schemas.microsoft.com/office/drawing/2014/main" id="{258C4C8E-EE5B-F8FA-E08E-2A80AB37428D}"/>
                </a:ext>
              </a:extLst>
            </p:cNvPr>
            <p:cNvSpPr/>
            <p:nvPr/>
          </p:nvSpPr>
          <p:spPr>
            <a:xfrm>
              <a:off x="3168299"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53" name="object 75">
              <a:extLst>
                <a:ext uri="{FF2B5EF4-FFF2-40B4-BE49-F238E27FC236}">
                  <a16:creationId xmlns:a16="http://schemas.microsoft.com/office/drawing/2014/main" id="{2DC21AAB-F5DE-C45C-3A62-692AD257E606}"/>
                </a:ext>
              </a:extLst>
            </p:cNvPr>
            <p:cNvSpPr/>
            <p:nvPr/>
          </p:nvSpPr>
          <p:spPr>
            <a:xfrm>
              <a:off x="3201894"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54" name="object 76">
              <a:extLst>
                <a:ext uri="{FF2B5EF4-FFF2-40B4-BE49-F238E27FC236}">
                  <a16:creationId xmlns:a16="http://schemas.microsoft.com/office/drawing/2014/main" id="{59605B86-FD84-7463-2C1F-AE4CBB572829}"/>
                </a:ext>
              </a:extLst>
            </p:cNvPr>
            <p:cNvSpPr/>
            <p:nvPr/>
          </p:nvSpPr>
          <p:spPr>
            <a:xfrm>
              <a:off x="3235490"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55" name="object 77">
              <a:extLst>
                <a:ext uri="{FF2B5EF4-FFF2-40B4-BE49-F238E27FC236}">
                  <a16:creationId xmlns:a16="http://schemas.microsoft.com/office/drawing/2014/main" id="{0081CDB6-61F6-7B0F-65BE-E832A51EDB42}"/>
                </a:ext>
              </a:extLst>
            </p:cNvPr>
            <p:cNvSpPr/>
            <p:nvPr/>
          </p:nvSpPr>
          <p:spPr>
            <a:xfrm>
              <a:off x="3269085"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56" name="object 78">
              <a:extLst>
                <a:ext uri="{FF2B5EF4-FFF2-40B4-BE49-F238E27FC236}">
                  <a16:creationId xmlns:a16="http://schemas.microsoft.com/office/drawing/2014/main" id="{ED728560-00B4-5AD6-25A8-E9D33B4B0A7A}"/>
                </a:ext>
              </a:extLst>
            </p:cNvPr>
            <p:cNvSpPr/>
            <p:nvPr/>
          </p:nvSpPr>
          <p:spPr>
            <a:xfrm>
              <a:off x="3302680"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57" name="object 79">
              <a:extLst>
                <a:ext uri="{FF2B5EF4-FFF2-40B4-BE49-F238E27FC236}">
                  <a16:creationId xmlns:a16="http://schemas.microsoft.com/office/drawing/2014/main" id="{DCF204D6-4C8C-4ACD-9CF8-A750220C62D3}"/>
                </a:ext>
              </a:extLst>
            </p:cNvPr>
            <p:cNvSpPr/>
            <p:nvPr/>
          </p:nvSpPr>
          <p:spPr>
            <a:xfrm>
              <a:off x="3336276"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58" name="object 80">
              <a:extLst>
                <a:ext uri="{FF2B5EF4-FFF2-40B4-BE49-F238E27FC236}">
                  <a16:creationId xmlns:a16="http://schemas.microsoft.com/office/drawing/2014/main" id="{C9A7B72F-08FA-73EB-9AC8-EFD4980A20E0}"/>
                </a:ext>
              </a:extLst>
            </p:cNvPr>
            <p:cNvSpPr/>
            <p:nvPr/>
          </p:nvSpPr>
          <p:spPr>
            <a:xfrm>
              <a:off x="3369871"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59" name="object 81">
              <a:extLst>
                <a:ext uri="{FF2B5EF4-FFF2-40B4-BE49-F238E27FC236}">
                  <a16:creationId xmlns:a16="http://schemas.microsoft.com/office/drawing/2014/main" id="{36689170-8A23-84CE-D724-2702F490B9FC}"/>
                </a:ext>
              </a:extLst>
            </p:cNvPr>
            <p:cNvSpPr/>
            <p:nvPr/>
          </p:nvSpPr>
          <p:spPr>
            <a:xfrm>
              <a:off x="3403466"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60" name="object 82">
              <a:extLst>
                <a:ext uri="{FF2B5EF4-FFF2-40B4-BE49-F238E27FC236}">
                  <a16:creationId xmlns:a16="http://schemas.microsoft.com/office/drawing/2014/main" id="{18C8086C-19A1-5286-14F5-AA589D95BE9C}"/>
                </a:ext>
              </a:extLst>
            </p:cNvPr>
            <p:cNvSpPr/>
            <p:nvPr/>
          </p:nvSpPr>
          <p:spPr>
            <a:xfrm>
              <a:off x="3437061"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61" name="object 83">
              <a:extLst>
                <a:ext uri="{FF2B5EF4-FFF2-40B4-BE49-F238E27FC236}">
                  <a16:creationId xmlns:a16="http://schemas.microsoft.com/office/drawing/2014/main" id="{26326170-70D1-897A-B016-844FF38BFA04}"/>
                </a:ext>
              </a:extLst>
            </p:cNvPr>
            <p:cNvSpPr/>
            <p:nvPr/>
          </p:nvSpPr>
          <p:spPr>
            <a:xfrm>
              <a:off x="3470657"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62" name="object 84">
              <a:extLst>
                <a:ext uri="{FF2B5EF4-FFF2-40B4-BE49-F238E27FC236}">
                  <a16:creationId xmlns:a16="http://schemas.microsoft.com/office/drawing/2014/main" id="{F90D7927-48A7-B8AD-BE82-DA8B028DC51B}"/>
                </a:ext>
              </a:extLst>
            </p:cNvPr>
            <p:cNvSpPr/>
            <p:nvPr/>
          </p:nvSpPr>
          <p:spPr>
            <a:xfrm>
              <a:off x="3504252"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63" name="object 85">
              <a:extLst>
                <a:ext uri="{FF2B5EF4-FFF2-40B4-BE49-F238E27FC236}">
                  <a16:creationId xmlns:a16="http://schemas.microsoft.com/office/drawing/2014/main" id="{1176A369-3A4F-28CC-DCC9-34E3DBE3945E}"/>
                </a:ext>
              </a:extLst>
            </p:cNvPr>
            <p:cNvSpPr/>
            <p:nvPr/>
          </p:nvSpPr>
          <p:spPr>
            <a:xfrm>
              <a:off x="3537847"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64" name="object 86">
              <a:extLst>
                <a:ext uri="{FF2B5EF4-FFF2-40B4-BE49-F238E27FC236}">
                  <a16:creationId xmlns:a16="http://schemas.microsoft.com/office/drawing/2014/main" id="{E2F77F47-B9B1-46E5-DDE6-F0C37D397022}"/>
                </a:ext>
              </a:extLst>
            </p:cNvPr>
            <p:cNvSpPr/>
            <p:nvPr/>
          </p:nvSpPr>
          <p:spPr>
            <a:xfrm>
              <a:off x="3571443"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65" name="object 87">
              <a:extLst>
                <a:ext uri="{FF2B5EF4-FFF2-40B4-BE49-F238E27FC236}">
                  <a16:creationId xmlns:a16="http://schemas.microsoft.com/office/drawing/2014/main" id="{96E8FB2B-A905-D8A9-5E79-E39EB1CC68C6}"/>
                </a:ext>
              </a:extLst>
            </p:cNvPr>
            <p:cNvSpPr/>
            <p:nvPr/>
          </p:nvSpPr>
          <p:spPr>
            <a:xfrm>
              <a:off x="3605038"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66" name="object 88">
              <a:extLst>
                <a:ext uri="{FF2B5EF4-FFF2-40B4-BE49-F238E27FC236}">
                  <a16:creationId xmlns:a16="http://schemas.microsoft.com/office/drawing/2014/main" id="{23C80E8A-FF0C-E0A0-7A60-40767F898172}"/>
                </a:ext>
              </a:extLst>
            </p:cNvPr>
            <p:cNvSpPr/>
            <p:nvPr/>
          </p:nvSpPr>
          <p:spPr>
            <a:xfrm>
              <a:off x="3638633"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67" name="object 89">
              <a:extLst>
                <a:ext uri="{FF2B5EF4-FFF2-40B4-BE49-F238E27FC236}">
                  <a16:creationId xmlns:a16="http://schemas.microsoft.com/office/drawing/2014/main" id="{75ABE33B-BB16-B555-CE30-A116D74A8878}"/>
                </a:ext>
              </a:extLst>
            </p:cNvPr>
            <p:cNvSpPr/>
            <p:nvPr/>
          </p:nvSpPr>
          <p:spPr>
            <a:xfrm>
              <a:off x="3672229"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68" name="object 90">
              <a:extLst>
                <a:ext uri="{FF2B5EF4-FFF2-40B4-BE49-F238E27FC236}">
                  <a16:creationId xmlns:a16="http://schemas.microsoft.com/office/drawing/2014/main" id="{1BB2B835-D148-BF92-6682-8DCA7ABD8774}"/>
                </a:ext>
              </a:extLst>
            </p:cNvPr>
            <p:cNvSpPr/>
            <p:nvPr/>
          </p:nvSpPr>
          <p:spPr>
            <a:xfrm>
              <a:off x="3705824"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69" name="object 91">
              <a:extLst>
                <a:ext uri="{FF2B5EF4-FFF2-40B4-BE49-F238E27FC236}">
                  <a16:creationId xmlns:a16="http://schemas.microsoft.com/office/drawing/2014/main" id="{DD6D6AB9-725C-4C07-AB8F-6812283E3964}"/>
                </a:ext>
              </a:extLst>
            </p:cNvPr>
            <p:cNvSpPr/>
            <p:nvPr/>
          </p:nvSpPr>
          <p:spPr>
            <a:xfrm>
              <a:off x="3739419"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70" name="object 92">
              <a:extLst>
                <a:ext uri="{FF2B5EF4-FFF2-40B4-BE49-F238E27FC236}">
                  <a16:creationId xmlns:a16="http://schemas.microsoft.com/office/drawing/2014/main" id="{4553EAA9-51AD-0815-E23F-4BEB6B32A6AE}"/>
                </a:ext>
              </a:extLst>
            </p:cNvPr>
            <p:cNvSpPr/>
            <p:nvPr/>
          </p:nvSpPr>
          <p:spPr>
            <a:xfrm>
              <a:off x="3773014"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71" name="object 93">
              <a:extLst>
                <a:ext uri="{FF2B5EF4-FFF2-40B4-BE49-F238E27FC236}">
                  <a16:creationId xmlns:a16="http://schemas.microsoft.com/office/drawing/2014/main" id="{FE4384B0-5555-A99E-DC46-218BE6C580AE}"/>
                </a:ext>
              </a:extLst>
            </p:cNvPr>
            <p:cNvSpPr/>
            <p:nvPr/>
          </p:nvSpPr>
          <p:spPr>
            <a:xfrm>
              <a:off x="3806610"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72" name="object 94">
              <a:extLst>
                <a:ext uri="{FF2B5EF4-FFF2-40B4-BE49-F238E27FC236}">
                  <a16:creationId xmlns:a16="http://schemas.microsoft.com/office/drawing/2014/main" id="{792A1886-16B0-7C73-028F-EAD93947C61C}"/>
                </a:ext>
              </a:extLst>
            </p:cNvPr>
            <p:cNvSpPr/>
            <p:nvPr/>
          </p:nvSpPr>
          <p:spPr>
            <a:xfrm>
              <a:off x="3840205"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73" name="object 95">
              <a:extLst>
                <a:ext uri="{FF2B5EF4-FFF2-40B4-BE49-F238E27FC236}">
                  <a16:creationId xmlns:a16="http://schemas.microsoft.com/office/drawing/2014/main" id="{32075005-AE4C-ACAF-0FF3-F0F2EDD9327E}"/>
                </a:ext>
              </a:extLst>
            </p:cNvPr>
            <p:cNvSpPr/>
            <p:nvPr/>
          </p:nvSpPr>
          <p:spPr>
            <a:xfrm>
              <a:off x="3873801"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74" name="object 96">
              <a:extLst>
                <a:ext uri="{FF2B5EF4-FFF2-40B4-BE49-F238E27FC236}">
                  <a16:creationId xmlns:a16="http://schemas.microsoft.com/office/drawing/2014/main" id="{D8B5BA07-B475-320E-DA43-053026426BC5}"/>
                </a:ext>
              </a:extLst>
            </p:cNvPr>
            <p:cNvSpPr/>
            <p:nvPr/>
          </p:nvSpPr>
          <p:spPr>
            <a:xfrm>
              <a:off x="3907396"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75" name="object 97">
              <a:extLst>
                <a:ext uri="{FF2B5EF4-FFF2-40B4-BE49-F238E27FC236}">
                  <a16:creationId xmlns:a16="http://schemas.microsoft.com/office/drawing/2014/main" id="{29DB2BE8-EB87-C4A4-9787-0E499E946202}"/>
                </a:ext>
              </a:extLst>
            </p:cNvPr>
            <p:cNvSpPr/>
            <p:nvPr/>
          </p:nvSpPr>
          <p:spPr>
            <a:xfrm>
              <a:off x="3940991"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76" name="object 98">
              <a:extLst>
                <a:ext uri="{FF2B5EF4-FFF2-40B4-BE49-F238E27FC236}">
                  <a16:creationId xmlns:a16="http://schemas.microsoft.com/office/drawing/2014/main" id="{A36F1950-ACCD-EE35-BCB0-038990124DD5}"/>
                </a:ext>
              </a:extLst>
            </p:cNvPr>
            <p:cNvSpPr/>
            <p:nvPr/>
          </p:nvSpPr>
          <p:spPr>
            <a:xfrm>
              <a:off x="3974586"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77" name="object 99">
              <a:extLst>
                <a:ext uri="{FF2B5EF4-FFF2-40B4-BE49-F238E27FC236}">
                  <a16:creationId xmlns:a16="http://schemas.microsoft.com/office/drawing/2014/main" id="{052855AE-2AAC-1A21-EE94-467612AB5A28}"/>
                </a:ext>
              </a:extLst>
            </p:cNvPr>
            <p:cNvSpPr/>
            <p:nvPr/>
          </p:nvSpPr>
          <p:spPr>
            <a:xfrm>
              <a:off x="4008182"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78" name="object 100">
              <a:extLst>
                <a:ext uri="{FF2B5EF4-FFF2-40B4-BE49-F238E27FC236}">
                  <a16:creationId xmlns:a16="http://schemas.microsoft.com/office/drawing/2014/main" id="{159BD021-D7C7-D282-31D8-84C0548C58EF}"/>
                </a:ext>
              </a:extLst>
            </p:cNvPr>
            <p:cNvSpPr/>
            <p:nvPr/>
          </p:nvSpPr>
          <p:spPr>
            <a:xfrm>
              <a:off x="4041777"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79" name="object 101">
              <a:extLst>
                <a:ext uri="{FF2B5EF4-FFF2-40B4-BE49-F238E27FC236}">
                  <a16:creationId xmlns:a16="http://schemas.microsoft.com/office/drawing/2014/main" id="{1620D605-1B06-05FF-A1D4-938E9DD9C0D3}"/>
                </a:ext>
              </a:extLst>
            </p:cNvPr>
            <p:cNvSpPr/>
            <p:nvPr/>
          </p:nvSpPr>
          <p:spPr>
            <a:xfrm>
              <a:off x="4075372"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80" name="object 102">
              <a:extLst>
                <a:ext uri="{FF2B5EF4-FFF2-40B4-BE49-F238E27FC236}">
                  <a16:creationId xmlns:a16="http://schemas.microsoft.com/office/drawing/2014/main" id="{7B75DE98-B711-CC33-8C31-7806B86D75DA}"/>
                </a:ext>
              </a:extLst>
            </p:cNvPr>
            <p:cNvSpPr/>
            <p:nvPr/>
          </p:nvSpPr>
          <p:spPr>
            <a:xfrm>
              <a:off x="4108968"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81" name="object 103">
              <a:extLst>
                <a:ext uri="{FF2B5EF4-FFF2-40B4-BE49-F238E27FC236}">
                  <a16:creationId xmlns:a16="http://schemas.microsoft.com/office/drawing/2014/main" id="{2956BFF1-2AC5-42CD-D4FE-C0C2DB202FCA}"/>
                </a:ext>
              </a:extLst>
            </p:cNvPr>
            <p:cNvSpPr/>
            <p:nvPr/>
          </p:nvSpPr>
          <p:spPr>
            <a:xfrm>
              <a:off x="4142563"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82" name="object 104">
              <a:extLst>
                <a:ext uri="{FF2B5EF4-FFF2-40B4-BE49-F238E27FC236}">
                  <a16:creationId xmlns:a16="http://schemas.microsoft.com/office/drawing/2014/main" id="{0C28809B-E18E-4BE4-C2B1-DA5FA5C35B34}"/>
                </a:ext>
              </a:extLst>
            </p:cNvPr>
            <p:cNvSpPr/>
            <p:nvPr/>
          </p:nvSpPr>
          <p:spPr>
            <a:xfrm>
              <a:off x="4176158"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83" name="object 105">
              <a:extLst>
                <a:ext uri="{FF2B5EF4-FFF2-40B4-BE49-F238E27FC236}">
                  <a16:creationId xmlns:a16="http://schemas.microsoft.com/office/drawing/2014/main" id="{0BF6E42D-C4CA-34FE-EA47-335B5238DF97}"/>
                </a:ext>
              </a:extLst>
            </p:cNvPr>
            <p:cNvSpPr/>
            <p:nvPr/>
          </p:nvSpPr>
          <p:spPr>
            <a:xfrm>
              <a:off x="4209754"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84" name="object 106">
              <a:extLst>
                <a:ext uri="{FF2B5EF4-FFF2-40B4-BE49-F238E27FC236}">
                  <a16:creationId xmlns:a16="http://schemas.microsoft.com/office/drawing/2014/main" id="{878656DD-51CF-AFC5-E996-D253DC7A0140}"/>
                </a:ext>
              </a:extLst>
            </p:cNvPr>
            <p:cNvSpPr/>
            <p:nvPr/>
          </p:nvSpPr>
          <p:spPr>
            <a:xfrm>
              <a:off x="4243349"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85" name="object 107">
              <a:extLst>
                <a:ext uri="{FF2B5EF4-FFF2-40B4-BE49-F238E27FC236}">
                  <a16:creationId xmlns:a16="http://schemas.microsoft.com/office/drawing/2014/main" id="{CF433B06-9F1D-EAF1-19CE-6F019BB840F4}"/>
                </a:ext>
              </a:extLst>
            </p:cNvPr>
            <p:cNvSpPr/>
            <p:nvPr/>
          </p:nvSpPr>
          <p:spPr>
            <a:xfrm>
              <a:off x="4276944"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86" name="object 108">
              <a:extLst>
                <a:ext uri="{FF2B5EF4-FFF2-40B4-BE49-F238E27FC236}">
                  <a16:creationId xmlns:a16="http://schemas.microsoft.com/office/drawing/2014/main" id="{EEADE729-31E5-1F9C-2AAB-67BB891E0E79}"/>
                </a:ext>
              </a:extLst>
            </p:cNvPr>
            <p:cNvSpPr/>
            <p:nvPr/>
          </p:nvSpPr>
          <p:spPr>
            <a:xfrm>
              <a:off x="4310539"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87" name="object 109">
              <a:extLst>
                <a:ext uri="{FF2B5EF4-FFF2-40B4-BE49-F238E27FC236}">
                  <a16:creationId xmlns:a16="http://schemas.microsoft.com/office/drawing/2014/main" id="{EEBC2627-E146-4089-2B2F-21145B05056E}"/>
                </a:ext>
              </a:extLst>
            </p:cNvPr>
            <p:cNvSpPr/>
            <p:nvPr/>
          </p:nvSpPr>
          <p:spPr>
            <a:xfrm>
              <a:off x="4344135"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88" name="object 110">
              <a:extLst>
                <a:ext uri="{FF2B5EF4-FFF2-40B4-BE49-F238E27FC236}">
                  <a16:creationId xmlns:a16="http://schemas.microsoft.com/office/drawing/2014/main" id="{35BB099C-6990-42C5-5D84-5A7E7F04FD53}"/>
                </a:ext>
              </a:extLst>
            </p:cNvPr>
            <p:cNvSpPr/>
            <p:nvPr/>
          </p:nvSpPr>
          <p:spPr>
            <a:xfrm>
              <a:off x="4377730"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89" name="object 111">
              <a:extLst>
                <a:ext uri="{FF2B5EF4-FFF2-40B4-BE49-F238E27FC236}">
                  <a16:creationId xmlns:a16="http://schemas.microsoft.com/office/drawing/2014/main" id="{3C3FC0DC-D6D6-7319-23AD-2701703A77DC}"/>
                </a:ext>
              </a:extLst>
            </p:cNvPr>
            <p:cNvSpPr/>
            <p:nvPr/>
          </p:nvSpPr>
          <p:spPr>
            <a:xfrm>
              <a:off x="4411325"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90" name="object 112">
              <a:extLst>
                <a:ext uri="{FF2B5EF4-FFF2-40B4-BE49-F238E27FC236}">
                  <a16:creationId xmlns:a16="http://schemas.microsoft.com/office/drawing/2014/main" id="{77C5BABD-0761-2910-85DC-369EE3BB3A3B}"/>
                </a:ext>
              </a:extLst>
            </p:cNvPr>
            <p:cNvSpPr/>
            <p:nvPr/>
          </p:nvSpPr>
          <p:spPr>
            <a:xfrm>
              <a:off x="4444921"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91" name="object 113">
              <a:extLst>
                <a:ext uri="{FF2B5EF4-FFF2-40B4-BE49-F238E27FC236}">
                  <a16:creationId xmlns:a16="http://schemas.microsoft.com/office/drawing/2014/main" id="{125675BF-7B10-180E-98DF-15B8F056D5F7}"/>
                </a:ext>
              </a:extLst>
            </p:cNvPr>
            <p:cNvSpPr/>
            <p:nvPr/>
          </p:nvSpPr>
          <p:spPr>
            <a:xfrm>
              <a:off x="4478516"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92" name="object 114">
              <a:extLst>
                <a:ext uri="{FF2B5EF4-FFF2-40B4-BE49-F238E27FC236}">
                  <a16:creationId xmlns:a16="http://schemas.microsoft.com/office/drawing/2014/main" id="{22300CD5-BFA0-9F16-5B72-03CE58E3D333}"/>
                </a:ext>
              </a:extLst>
            </p:cNvPr>
            <p:cNvSpPr/>
            <p:nvPr/>
          </p:nvSpPr>
          <p:spPr>
            <a:xfrm>
              <a:off x="4512112"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93" name="object 115">
              <a:extLst>
                <a:ext uri="{FF2B5EF4-FFF2-40B4-BE49-F238E27FC236}">
                  <a16:creationId xmlns:a16="http://schemas.microsoft.com/office/drawing/2014/main" id="{F77379D6-7550-6886-8E44-02528138C7BA}"/>
                </a:ext>
              </a:extLst>
            </p:cNvPr>
            <p:cNvSpPr/>
            <p:nvPr/>
          </p:nvSpPr>
          <p:spPr>
            <a:xfrm>
              <a:off x="4545706"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94" name="object 116">
              <a:extLst>
                <a:ext uri="{FF2B5EF4-FFF2-40B4-BE49-F238E27FC236}">
                  <a16:creationId xmlns:a16="http://schemas.microsoft.com/office/drawing/2014/main" id="{C326B4BB-67A7-D3C1-4C6A-176E42A98512}"/>
                </a:ext>
              </a:extLst>
            </p:cNvPr>
            <p:cNvSpPr/>
            <p:nvPr/>
          </p:nvSpPr>
          <p:spPr>
            <a:xfrm>
              <a:off x="4579302"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95" name="object 117">
              <a:extLst>
                <a:ext uri="{FF2B5EF4-FFF2-40B4-BE49-F238E27FC236}">
                  <a16:creationId xmlns:a16="http://schemas.microsoft.com/office/drawing/2014/main" id="{23BF539D-6DDC-1D68-5EDB-27F06947F0D3}"/>
                </a:ext>
              </a:extLst>
            </p:cNvPr>
            <p:cNvSpPr/>
            <p:nvPr/>
          </p:nvSpPr>
          <p:spPr>
            <a:xfrm>
              <a:off x="4612897"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96" name="object 118">
              <a:extLst>
                <a:ext uri="{FF2B5EF4-FFF2-40B4-BE49-F238E27FC236}">
                  <a16:creationId xmlns:a16="http://schemas.microsoft.com/office/drawing/2014/main" id="{0E059CC2-D3B9-D392-73F4-5F3AF6CD13F2}"/>
                </a:ext>
              </a:extLst>
            </p:cNvPr>
            <p:cNvSpPr/>
            <p:nvPr/>
          </p:nvSpPr>
          <p:spPr>
            <a:xfrm>
              <a:off x="4646493"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97" name="object 119">
              <a:extLst>
                <a:ext uri="{FF2B5EF4-FFF2-40B4-BE49-F238E27FC236}">
                  <a16:creationId xmlns:a16="http://schemas.microsoft.com/office/drawing/2014/main" id="{AF26D19C-D718-AAF0-43C7-7089BF4B1563}"/>
                </a:ext>
              </a:extLst>
            </p:cNvPr>
            <p:cNvSpPr/>
            <p:nvPr/>
          </p:nvSpPr>
          <p:spPr>
            <a:xfrm>
              <a:off x="4680088"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98" name="object 120">
              <a:extLst>
                <a:ext uri="{FF2B5EF4-FFF2-40B4-BE49-F238E27FC236}">
                  <a16:creationId xmlns:a16="http://schemas.microsoft.com/office/drawing/2014/main" id="{DDCE1F54-3E34-15CB-B6D6-F6472D6610BE}"/>
                </a:ext>
              </a:extLst>
            </p:cNvPr>
            <p:cNvSpPr/>
            <p:nvPr/>
          </p:nvSpPr>
          <p:spPr>
            <a:xfrm>
              <a:off x="4713683"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99" name="object 121">
              <a:extLst>
                <a:ext uri="{FF2B5EF4-FFF2-40B4-BE49-F238E27FC236}">
                  <a16:creationId xmlns:a16="http://schemas.microsoft.com/office/drawing/2014/main" id="{FCF13AD4-B10A-0FD1-2F7D-0EE1B7C990A5}"/>
                </a:ext>
              </a:extLst>
            </p:cNvPr>
            <p:cNvSpPr/>
            <p:nvPr/>
          </p:nvSpPr>
          <p:spPr>
            <a:xfrm>
              <a:off x="4747279"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00" name="object 122">
              <a:extLst>
                <a:ext uri="{FF2B5EF4-FFF2-40B4-BE49-F238E27FC236}">
                  <a16:creationId xmlns:a16="http://schemas.microsoft.com/office/drawing/2014/main" id="{343EDC01-B9E8-57CA-D2C2-63CB777EA982}"/>
                </a:ext>
              </a:extLst>
            </p:cNvPr>
            <p:cNvSpPr/>
            <p:nvPr/>
          </p:nvSpPr>
          <p:spPr>
            <a:xfrm>
              <a:off x="4780874"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01" name="object 123">
              <a:extLst>
                <a:ext uri="{FF2B5EF4-FFF2-40B4-BE49-F238E27FC236}">
                  <a16:creationId xmlns:a16="http://schemas.microsoft.com/office/drawing/2014/main" id="{449B09BE-D4E6-5A1C-F67B-2B7FA4B2355F}"/>
                </a:ext>
              </a:extLst>
            </p:cNvPr>
            <p:cNvSpPr/>
            <p:nvPr/>
          </p:nvSpPr>
          <p:spPr>
            <a:xfrm>
              <a:off x="4814469"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02" name="object 124">
              <a:extLst>
                <a:ext uri="{FF2B5EF4-FFF2-40B4-BE49-F238E27FC236}">
                  <a16:creationId xmlns:a16="http://schemas.microsoft.com/office/drawing/2014/main" id="{F5B220A4-C5C1-85AD-A3E4-57ECF3490FDE}"/>
                </a:ext>
              </a:extLst>
            </p:cNvPr>
            <p:cNvSpPr/>
            <p:nvPr/>
          </p:nvSpPr>
          <p:spPr>
            <a:xfrm>
              <a:off x="4848064"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03" name="object 125">
              <a:extLst>
                <a:ext uri="{FF2B5EF4-FFF2-40B4-BE49-F238E27FC236}">
                  <a16:creationId xmlns:a16="http://schemas.microsoft.com/office/drawing/2014/main" id="{39D17DC6-2379-9AF2-70BC-E98B0D259D29}"/>
                </a:ext>
              </a:extLst>
            </p:cNvPr>
            <p:cNvSpPr/>
            <p:nvPr/>
          </p:nvSpPr>
          <p:spPr>
            <a:xfrm>
              <a:off x="4881660"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04" name="object 126">
              <a:extLst>
                <a:ext uri="{FF2B5EF4-FFF2-40B4-BE49-F238E27FC236}">
                  <a16:creationId xmlns:a16="http://schemas.microsoft.com/office/drawing/2014/main" id="{AC2FDE8D-FDC1-65F4-5456-507547532FBE}"/>
                </a:ext>
              </a:extLst>
            </p:cNvPr>
            <p:cNvSpPr/>
            <p:nvPr/>
          </p:nvSpPr>
          <p:spPr>
            <a:xfrm>
              <a:off x="4915255"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05" name="object 127">
              <a:extLst>
                <a:ext uri="{FF2B5EF4-FFF2-40B4-BE49-F238E27FC236}">
                  <a16:creationId xmlns:a16="http://schemas.microsoft.com/office/drawing/2014/main" id="{66C0E13E-5064-D981-EDF0-DA1EA30C21D6}"/>
                </a:ext>
              </a:extLst>
            </p:cNvPr>
            <p:cNvSpPr/>
            <p:nvPr/>
          </p:nvSpPr>
          <p:spPr>
            <a:xfrm>
              <a:off x="4948850"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06" name="object 128">
              <a:extLst>
                <a:ext uri="{FF2B5EF4-FFF2-40B4-BE49-F238E27FC236}">
                  <a16:creationId xmlns:a16="http://schemas.microsoft.com/office/drawing/2014/main" id="{D04DDE42-019E-BE13-0A48-AA7CA3AC02FE}"/>
                </a:ext>
              </a:extLst>
            </p:cNvPr>
            <p:cNvSpPr/>
            <p:nvPr/>
          </p:nvSpPr>
          <p:spPr>
            <a:xfrm>
              <a:off x="4982446"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07" name="object 129">
              <a:extLst>
                <a:ext uri="{FF2B5EF4-FFF2-40B4-BE49-F238E27FC236}">
                  <a16:creationId xmlns:a16="http://schemas.microsoft.com/office/drawing/2014/main" id="{40BACC78-E700-F18E-6246-BB4E07AD559E}"/>
                </a:ext>
              </a:extLst>
            </p:cNvPr>
            <p:cNvSpPr/>
            <p:nvPr/>
          </p:nvSpPr>
          <p:spPr>
            <a:xfrm>
              <a:off x="5016041"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08" name="object 130">
              <a:extLst>
                <a:ext uri="{FF2B5EF4-FFF2-40B4-BE49-F238E27FC236}">
                  <a16:creationId xmlns:a16="http://schemas.microsoft.com/office/drawing/2014/main" id="{B17F01B4-2989-4DBA-F389-426C62BA61AC}"/>
                </a:ext>
              </a:extLst>
            </p:cNvPr>
            <p:cNvSpPr/>
            <p:nvPr/>
          </p:nvSpPr>
          <p:spPr>
            <a:xfrm>
              <a:off x="5049636"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09" name="object 131">
              <a:extLst>
                <a:ext uri="{FF2B5EF4-FFF2-40B4-BE49-F238E27FC236}">
                  <a16:creationId xmlns:a16="http://schemas.microsoft.com/office/drawing/2014/main" id="{1284AB53-73AF-6DA7-E279-4E4007FAFD09}"/>
                </a:ext>
              </a:extLst>
            </p:cNvPr>
            <p:cNvSpPr/>
            <p:nvPr/>
          </p:nvSpPr>
          <p:spPr>
            <a:xfrm>
              <a:off x="5083230"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10" name="object 132">
              <a:extLst>
                <a:ext uri="{FF2B5EF4-FFF2-40B4-BE49-F238E27FC236}">
                  <a16:creationId xmlns:a16="http://schemas.microsoft.com/office/drawing/2014/main" id="{D8415D8B-94DC-C629-81B8-A7FB60FB717E}"/>
                </a:ext>
              </a:extLst>
            </p:cNvPr>
            <p:cNvSpPr/>
            <p:nvPr/>
          </p:nvSpPr>
          <p:spPr>
            <a:xfrm>
              <a:off x="5116827"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11" name="object 133">
              <a:extLst>
                <a:ext uri="{FF2B5EF4-FFF2-40B4-BE49-F238E27FC236}">
                  <a16:creationId xmlns:a16="http://schemas.microsoft.com/office/drawing/2014/main" id="{EA2216D5-7CD8-549B-41C5-4BE00E843E35}"/>
                </a:ext>
              </a:extLst>
            </p:cNvPr>
            <p:cNvSpPr/>
            <p:nvPr/>
          </p:nvSpPr>
          <p:spPr>
            <a:xfrm>
              <a:off x="5150422"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12" name="object 134">
              <a:extLst>
                <a:ext uri="{FF2B5EF4-FFF2-40B4-BE49-F238E27FC236}">
                  <a16:creationId xmlns:a16="http://schemas.microsoft.com/office/drawing/2014/main" id="{05D22736-7CA0-C068-40EF-44D46624576A}"/>
                </a:ext>
              </a:extLst>
            </p:cNvPr>
            <p:cNvSpPr/>
            <p:nvPr/>
          </p:nvSpPr>
          <p:spPr>
            <a:xfrm>
              <a:off x="5184017"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13" name="object 135">
              <a:extLst>
                <a:ext uri="{FF2B5EF4-FFF2-40B4-BE49-F238E27FC236}">
                  <a16:creationId xmlns:a16="http://schemas.microsoft.com/office/drawing/2014/main" id="{FD1A20D2-5972-22A1-9028-C2D663AFE966}"/>
                </a:ext>
              </a:extLst>
            </p:cNvPr>
            <p:cNvSpPr/>
            <p:nvPr/>
          </p:nvSpPr>
          <p:spPr>
            <a:xfrm>
              <a:off x="5217613"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14" name="object 136">
              <a:extLst>
                <a:ext uri="{FF2B5EF4-FFF2-40B4-BE49-F238E27FC236}">
                  <a16:creationId xmlns:a16="http://schemas.microsoft.com/office/drawing/2014/main" id="{56438F32-B150-EFCC-B37F-9A5A50A620AB}"/>
                </a:ext>
              </a:extLst>
            </p:cNvPr>
            <p:cNvSpPr/>
            <p:nvPr/>
          </p:nvSpPr>
          <p:spPr>
            <a:xfrm>
              <a:off x="5251208"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15" name="object 137">
              <a:extLst>
                <a:ext uri="{FF2B5EF4-FFF2-40B4-BE49-F238E27FC236}">
                  <a16:creationId xmlns:a16="http://schemas.microsoft.com/office/drawing/2014/main" id="{ACEEE494-8F3C-B7AE-E16D-94FE6C6D3B97}"/>
                </a:ext>
              </a:extLst>
            </p:cNvPr>
            <p:cNvSpPr/>
            <p:nvPr/>
          </p:nvSpPr>
          <p:spPr>
            <a:xfrm>
              <a:off x="5284802"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16" name="object 138">
              <a:extLst>
                <a:ext uri="{FF2B5EF4-FFF2-40B4-BE49-F238E27FC236}">
                  <a16:creationId xmlns:a16="http://schemas.microsoft.com/office/drawing/2014/main" id="{6661CE9D-BA8D-10CC-AFA8-5E16A8498DD1}"/>
                </a:ext>
              </a:extLst>
            </p:cNvPr>
            <p:cNvSpPr/>
            <p:nvPr/>
          </p:nvSpPr>
          <p:spPr>
            <a:xfrm>
              <a:off x="5318399"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17" name="object 139">
              <a:extLst>
                <a:ext uri="{FF2B5EF4-FFF2-40B4-BE49-F238E27FC236}">
                  <a16:creationId xmlns:a16="http://schemas.microsoft.com/office/drawing/2014/main" id="{61FEB907-45E7-1961-996A-4A83429C0E1E}"/>
                </a:ext>
              </a:extLst>
            </p:cNvPr>
            <p:cNvSpPr/>
            <p:nvPr/>
          </p:nvSpPr>
          <p:spPr>
            <a:xfrm>
              <a:off x="5351994"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18" name="object 140">
              <a:extLst>
                <a:ext uri="{FF2B5EF4-FFF2-40B4-BE49-F238E27FC236}">
                  <a16:creationId xmlns:a16="http://schemas.microsoft.com/office/drawing/2014/main" id="{15F23A81-703D-808D-C79C-D07628D5D234}"/>
                </a:ext>
              </a:extLst>
            </p:cNvPr>
            <p:cNvSpPr/>
            <p:nvPr/>
          </p:nvSpPr>
          <p:spPr>
            <a:xfrm>
              <a:off x="5385589"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19" name="object 141">
              <a:extLst>
                <a:ext uri="{FF2B5EF4-FFF2-40B4-BE49-F238E27FC236}">
                  <a16:creationId xmlns:a16="http://schemas.microsoft.com/office/drawing/2014/main" id="{DAEB603C-7E38-7479-2ACC-874811013666}"/>
                </a:ext>
              </a:extLst>
            </p:cNvPr>
            <p:cNvSpPr/>
            <p:nvPr/>
          </p:nvSpPr>
          <p:spPr>
            <a:xfrm>
              <a:off x="5419185"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20" name="object 142">
              <a:extLst>
                <a:ext uri="{FF2B5EF4-FFF2-40B4-BE49-F238E27FC236}">
                  <a16:creationId xmlns:a16="http://schemas.microsoft.com/office/drawing/2014/main" id="{2F59165A-AB9B-8A34-7F0A-EE31F44AFC4F}"/>
                </a:ext>
              </a:extLst>
            </p:cNvPr>
            <p:cNvSpPr/>
            <p:nvPr/>
          </p:nvSpPr>
          <p:spPr>
            <a:xfrm>
              <a:off x="5452780"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21" name="object 143">
              <a:extLst>
                <a:ext uri="{FF2B5EF4-FFF2-40B4-BE49-F238E27FC236}">
                  <a16:creationId xmlns:a16="http://schemas.microsoft.com/office/drawing/2014/main" id="{938D7898-DA4B-1AD0-8EEE-D8907D2191FC}"/>
                </a:ext>
              </a:extLst>
            </p:cNvPr>
            <p:cNvSpPr/>
            <p:nvPr/>
          </p:nvSpPr>
          <p:spPr>
            <a:xfrm>
              <a:off x="5486374"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22" name="object 144">
              <a:extLst>
                <a:ext uri="{FF2B5EF4-FFF2-40B4-BE49-F238E27FC236}">
                  <a16:creationId xmlns:a16="http://schemas.microsoft.com/office/drawing/2014/main" id="{401DE5E2-9DE9-9469-5917-4AC1359CF1FE}"/>
                </a:ext>
              </a:extLst>
            </p:cNvPr>
            <p:cNvSpPr/>
            <p:nvPr/>
          </p:nvSpPr>
          <p:spPr>
            <a:xfrm>
              <a:off x="5519971"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23" name="object 145">
              <a:extLst>
                <a:ext uri="{FF2B5EF4-FFF2-40B4-BE49-F238E27FC236}">
                  <a16:creationId xmlns:a16="http://schemas.microsoft.com/office/drawing/2014/main" id="{FD8107A5-7544-8D60-F730-7A4359FAADDE}"/>
                </a:ext>
              </a:extLst>
            </p:cNvPr>
            <p:cNvSpPr/>
            <p:nvPr/>
          </p:nvSpPr>
          <p:spPr>
            <a:xfrm>
              <a:off x="5553566"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24" name="object 146">
              <a:extLst>
                <a:ext uri="{FF2B5EF4-FFF2-40B4-BE49-F238E27FC236}">
                  <a16:creationId xmlns:a16="http://schemas.microsoft.com/office/drawing/2014/main" id="{1DE1E7E3-D82B-5830-662A-F2B36B74E58F}"/>
                </a:ext>
              </a:extLst>
            </p:cNvPr>
            <p:cNvSpPr/>
            <p:nvPr/>
          </p:nvSpPr>
          <p:spPr>
            <a:xfrm>
              <a:off x="5587161"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25" name="object 147">
              <a:extLst>
                <a:ext uri="{FF2B5EF4-FFF2-40B4-BE49-F238E27FC236}">
                  <a16:creationId xmlns:a16="http://schemas.microsoft.com/office/drawing/2014/main" id="{B9C0FEBE-AED4-2FD1-FE98-B33C239D6B54}"/>
                </a:ext>
              </a:extLst>
            </p:cNvPr>
            <p:cNvSpPr/>
            <p:nvPr/>
          </p:nvSpPr>
          <p:spPr>
            <a:xfrm>
              <a:off x="5620755"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26" name="object 148">
              <a:extLst>
                <a:ext uri="{FF2B5EF4-FFF2-40B4-BE49-F238E27FC236}">
                  <a16:creationId xmlns:a16="http://schemas.microsoft.com/office/drawing/2014/main" id="{7398243C-C0D4-DFF2-8897-BC997E18CF27}"/>
                </a:ext>
              </a:extLst>
            </p:cNvPr>
            <p:cNvSpPr/>
            <p:nvPr/>
          </p:nvSpPr>
          <p:spPr>
            <a:xfrm>
              <a:off x="5654352"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27" name="object 149">
              <a:extLst>
                <a:ext uri="{FF2B5EF4-FFF2-40B4-BE49-F238E27FC236}">
                  <a16:creationId xmlns:a16="http://schemas.microsoft.com/office/drawing/2014/main" id="{3871108F-F729-D84C-4F6A-43CB0047BDD6}"/>
                </a:ext>
              </a:extLst>
            </p:cNvPr>
            <p:cNvSpPr/>
            <p:nvPr/>
          </p:nvSpPr>
          <p:spPr>
            <a:xfrm>
              <a:off x="5687946"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28" name="object 150">
              <a:extLst>
                <a:ext uri="{FF2B5EF4-FFF2-40B4-BE49-F238E27FC236}">
                  <a16:creationId xmlns:a16="http://schemas.microsoft.com/office/drawing/2014/main" id="{27CF06B5-EF30-1075-4C47-AC805E6E2136}"/>
                </a:ext>
              </a:extLst>
            </p:cNvPr>
            <p:cNvSpPr/>
            <p:nvPr/>
          </p:nvSpPr>
          <p:spPr>
            <a:xfrm>
              <a:off x="5721542"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29" name="object 151">
              <a:extLst>
                <a:ext uri="{FF2B5EF4-FFF2-40B4-BE49-F238E27FC236}">
                  <a16:creationId xmlns:a16="http://schemas.microsoft.com/office/drawing/2014/main" id="{916CBBAE-1641-AC81-F557-9871DB5C6B6F}"/>
                </a:ext>
              </a:extLst>
            </p:cNvPr>
            <p:cNvSpPr/>
            <p:nvPr/>
          </p:nvSpPr>
          <p:spPr>
            <a:xfrm>
              <a:off x="5755136"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30" name="object 152">
              <a:extLst>
                <a:ext uri="{FF2B5EF4-FFF2-40B4-BE49-F238E27FC236}">
                  <a16:creationId xmlns:a16="http://schemas.microsoft.com/office/drawing/2014/main" id="{93AA49BE-BF97-01EA-10FB-569458943C12}"/>
                </a:ext>
              </a:extLst>
            </p:cNvPr>
            <p:cNvSpPr/>
            <p:nvPr/>
          </p:nvSpPr>
          <p:spPr>
            <a:xfrm>
              <a:off x="5788733"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31" name="object 153">
              <a:extLst>
                <a:ext uri="{FF2B5EF4-FFF2-40B4-BE49-F238E27FC236}">
                  <a16:creationId xmlns:a16="http://schemas.microsoft.com/office/drawing/2014/main" id="{EBE7F205-8CBC-85C9-FFBF-83DE3652B735}"/>
                </a:ext>
              </a:extLst>
            </p:cNvPr>
            <p:cNvSpPr/>
            <p:nvPr/>
          </p:nvSpPr>
          <p:spPr>
            <a:xfrm>
              <a:off x="5822327"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32" name="object 154">
              <a:extLst>
                <a:ext uri="{FF2B5EF4-FFF2-40B4-BE49-F238E27FC236}">
                  <a16:creationId xmlns:a16="http://schemas.microsoft.com/office/drawing/2014/main" id="{B707F8E0-9B8C-5984-979B-0CFF87EC1AE7}"/>
                </a:ext>
              </a:extLst>
            </p:cNvPr>
            <p:cNvSpPr/>
            <p:nvPr/>
          </p:nvSpPr>
          <p:spPr>
            <a:xfrm>
              <a:off x="5855924"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33" name="object 155">
              <a:extLst>
                <a:ext uri="{FF2B5EF4-FFF2-40B4-BE49-F238E27FC236}">
                  <a16:creationId xmlns:a16="http://schemas.microsoft.com/office/drawing/2014/main" id="{22E49753-4511-7CF2-1D5D-D510793F4C51}"/>
                </a:ext>
              </a:extLst>
            </p:cNvPr>
            <p:cNvSpPr/>
            <p:nvPr/>
          </p:nvSpPr>
          <p:spPr>
            <a:xfrm>
              <a:off x="5889518"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34" name="object 156">
              <a:extLst>
                <a:ext uri="{FF2B5EF4-FFF2-40B4-BE49-F238E27FC236}">
                  <a16:creationId xmlns:a16="http://schemas.microsoft.com/office/drawing/2014/main" id="{061ACB61-6319-B45C-19D9-2B1183D00784}"/>
                </a:ext>
              </a:extLst>
            </p:cNvPr>
            <p:cNvSpPr/>
            <p:nvPr/>
          </p:nvSpPr>
          <p:spPr>
            <a:xfrm>
              <a:off x="5923114"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35" name="object 157">
              <a:extLst>
                <a:ext uri="{FF2B5EF4-FFF2-40B4-BE49-F238E27FC236}">
                  <a16:creationId xmlns:a16="http://schemas.microsoft.com/office/drawing/2014/main" id="{4D816B9A-3A95-8CFC-56A8-0E2A7B64A9AD}"/>
                </a:ext>
              </a:extLst>
            </p:cNvPr>
            <p:cNvSpPr/>
            <p:nvPr/>
          </p:nvSpPr>
          <p:spPr>
            <a:xfrm>
              <a:off x="5956708"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36" name="object 158">
              <a:extLst>
                <a:ext uri="{FF2B5EF4-FFF2-40B4-BE49-F238E27FC236}">
                  <a16:creationId xmlns:a16="http://schemas.microsoft.com/office/drawing/2014/main" id="{97F0FC62-8425-B6A1-4B65-5585165E3F1D}"/>
                </a:ext>
              </a:extLst>
            </p:cNvPr>
            <p:cNvSpPr/>
            <p:nvPr/>
          </p:nvSpPr>
          <p:spPr>
            <a:xfrm>
              <a:off x="5990305"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37" name="object 159">
              <a:extLst>
                <a:ext uri="{FF2B5EF4-FFF2-40B4-BE49-F238E27FC236}">
                  <a16:creationId xmlns:a16="http://schemas.microsoft.com/office/drawing/2014/main" id="{CA5FC8F3-99B3-F901-69A1-68B8C41FB5EC}"/>
                </a:ext>
              </a:extLst>
            </p:cNvPr>
            <p:cNvSpPr/>
            <p:nvPr/>
          </p:nvSpPr>
          <p:spPr>
            <a:xfrm>
              <a:off x="6023899"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38" name="object 160">
              <a:extLst>
                <a:ext uri="{FF2B5EF4-FFF2-40B4-BE49-F238E27FC236}">
                  <a16:creationId xmlns:a16="http://schemas.microsoft.com/office/drawing/2014/main" id="{52159233-B79D-F502-DB40-A660B9F47CEA}"/>
                </a:ext>
              </a:extLst>
            </p:cNvPr>
            <p:cNvSpPr/>
            <p:nvPr/>
          </p:nvSpPr>
          <p:spPr>
            <a:xfrm>
              <a:off x="6057496"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39" name="object 161">
              <a:extLst>
                <a:ext uri="{FF2B5EF4-FFF2-40B4-BE49-F238E27FC236}">
                  <a16:creationId xmlns:a16="http://schemas.microsoft.com/office/drawing/2014/main" id="{541EE951-0DDA-C98D-8E4E-88BDB17FDE58}"/>
                </a:ext>
              </a:extLst>
            </p:cNvPr>
            <p:cNvSpPr/>
            <p:nvPr/>
          </p:nvSpPr>
          <p:spPr>
            <a:xfrm>
              <a:off x="6091090"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40" name="object 162">
              <a:extLst>
                <a:ext uri="{FF2B5EF4-FFF2-40B4-BE49-F238E27FC236}">
                  <a16:creationId xmlns:a16="http://schemas.microsoft.com/office/drawing/2014/main" id="{33C2AAEA-C1FD-3375-BC81-BFAA587E03D3}"/>
                </a:ext>
              </a:extLst>
            </p:cNvPr>
            <p:cNvSpPr/>
            <p:nvPr/>
          </p:nvSpPr>
          <p:spPr>
            <a:xfrm>
              <a:off x="6124685"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41" name="object 163">
              <a:extLst>
                <a:ext uri="{FF2B5EF4-FFF2-40B4-BE49-F238E27FC236}">
                  <a16:creationId xmlns:a16="http://schemas.microsoft.com/office/drawing/2014/main" id="{C3DA3739-EE45-7301-E291-E587FC4CA85B}"/>
                </a:ext>
              </a:extLst>
            </p:cNvPr>
            <p:cNvSpPr/>
            <p:nvPr/>
          </p:nvSpPr>
          <p:spPr>
            <a:xfrm>
              <a:off x="6158280"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42" name="object 164">
              <a:extLst>
                <a:ext uri="{FF2B5EF4-FFF2-40B4-BE49-F238E27FC236}">
                  <a16:creationId xmlns:a16="http://schemas.microsoft.com/office/drawing/2014/main" id="{9194D8F4-12A2-541C-D702-0133549CD976}"/>
                </a:ext>
              </a:extLst>
            </p:cNvPr>
            <p:cNvSpPr/>
            <p:nvPr/>
          </p:nvSpPr>
          <p:spPr>
            <a:xfrm>
              <a:off x="6191877"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43" name="object 165">
              <a:extLst>
                <a:ext uri="{FF2B5EF4-FFF2-40B4-BE49-F238E27FC236}">
                  <a16:creationId xmlns:a16="http://schemas.microsoft.com/office/drawing/2014/main" id="{694B80F8-8340-F639-4251-D734D72F97FD}"/>
                </a:ext>
              </a:extLst>
            </p:cNvPr>
            <p:cNvSpPr/>
            <p:nvPr/>
          </p:nvSpPr>
          <p:spPr>
            <a:xfrm>
              <a:off x="6225471"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44" name="object 166">
              <a:extLst>
                <a:ext uri="{FF2B5EF4-FFF2-40B4-BE49-F238E27FC236}">
                  <a16:creationId xmlns:a16="http://schemas.microsoft.com/office/drawing/2014/main" id="{9C02025B-1725-423E-12D7-908CE349506B}"/>
                </a:ext>
              </a:extLst>
            </p:cNvPr>
            <p:cNvSpPr/>
            <p:nvPr/>
          </p:nvSpPr>
          <p:spPr>
            <a:xfrm>
              <a:off x="6259067"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45" name="object 167">
              <a:extLst>
                <a:ext uri="{FF2B5EF4-FFF2-40B4-BE49-F238E27FC236}">
                  <a16:creationId xmlns:a16="http://schemas.microsoft.com/office/drawing/2014/main" id="{1AFEE06B-FEC7-61E7-98FE-0B0A762F752E}"/>
                </a:ext>
              </a:extLst>
            </p:cNvPr>
            <p:cNvSpPr/>
            <p:nvPr/>
          </p:nvSpPr>
          <p:spPr>
            <a:xfrm>
              <a:off x="6292661"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46" name="object 168">
              <a:extLst>
                <a:ext uri="{FF2B5EF4-FFF2-40B4-BE49-F238E27FC236}">
                  <a16:creationId xmlns:a16="http://schemas.microsoft.com/office/drawing/2014/main" id="{433B872F-570C-34F3-5970-3D2F0A7D2E9F}"/>
                </a:ext>
              </a:extLst>
            </p:cNvPr>
            <p:cNvSpPr/>
            <p:nvPr/>
          </p:nvSpPr>
          <p:spPr>
            <a:xfrm>
              <a:off x="6326257"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47" name="object 169">
              <a:extLst>
                <a:ext uri="{FF2B5EF4-FFF2-40B4-BE49-F238E27FC236}">
                  <a16:creationId xmlns:a16="http://schemas.microsoft.com/office/drawing/2014/main" id="{F389B945-6FCE-59D1-B465-0BD879F3071B}"/>
                </a:ext>
              </a:extLst>
            </p:cNvPr>
            <p:cNvSpPr/>
            <p:nvPr/>
          </p:nvSpPr>
          <p:spPr>
            <a:xfrm>
              <a:off x="6359852" y="3386950"/>
              <a:ext cx="108585" cy="108585"/>
            </a:xfrm>
            <a:custGeom>
              <a:avLst/>
              <a:gdLst/>
              <a:ahLst/>
              <a:cxnLst/>
              <a:rect l="l" t="t" r="r" b="b"/>
              <a:pathLst>
                <a:path w="108585" h="108585">
                  <a:moveTo>
                    <a:pt x="0" y="108000"/>
                  </a:moveTo>
                  <a:lnTo>
                    <a:pt x="108000" y="0"/>
                  </a:lnTo>
                </a:path>
              </a:pathLst>
            </a:custGeom>
            <a:ln w="7619">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48" name="object 170">
              <a:extLst>
                <a:ext uri="{FF2B5EF4-FFF2-40B4-BE49-F238E27FC236}">
                  <a16:creationId xmlns:a16="http://schemas.microsoft.com/office/drawing/2014/main" id="{D28D7860-FB41-DCAA-8E5C-24B1E83380CA}"/>
                </a:ext>
              </a:extLst>
            </p:cNvPr>
            <p:cNvSpPr/>
            <p:nvPr/>
          </p:nvSpPr>
          <p:spPr>
            <a:xfrm>
              <a:off x="6393449"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49" name="object 171">
              <a:extLst>
                <a:ext uri="{FF2B5EF4-FFF2-40B4-BE49-F238E27FC236}">
                  <a16:creationId xmlns:a16="http://schemas.microsoft.com/office/drawing/2014/main" id="{D33AE0A6-B1E9-5237-3EDE-4F5B25E7F708}"/>
                </a:ext>
              </a:extLst>
            </p:cNvPr>
            <p:cNvSpPr/>
            <p:nvPr/>
          </p:nvSpPr>
          <p:spPr>
            <a:xfrm>
              <a:off x="6427043" y="3386950"/>
              <a:ext cx="108585" cy="108585"/>
            </a:xfrm>
            <a:custGeom>
              <a:avLst/>
              <a:gdLst/>
              <a:ahLst/>
              <a:cxnLst/>
              <a:rect l="l" t="t" r="r" b="b"/>
              <a:pathLst>
                <a:path w="108584"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50" name="object 172">
              <a:extLst>
                <a:ext uri="{FF2B5EF4-FFF2-40B4-BE49-F238E27FC236}">
                  <a16:creationId xmlns:a16="http://schemas.microsoft.com/office/drawing/2014/main" id="{A33CB58A-6050-F662-CE33-DDEBF1BF88B4}"/>
                </a:ext>
              </a:extLst>
            </p:cNvPr>
            <p:cNvSpPr/>
            <p:nvPr/>
          </p:nvSpPr>
          <p:spPr>
            <a:xfrm>
              <a:off x="6460639" y="3386950"/>
              <a:ext cx="108585" cy="108585"/>
            </a:xfrm>
            <a:custGeom>
              <a:avLst/>
              <a:gdLst/>
              <a:ahLst/>
              <a:cxnLst/>
              <a:rect l="l" t="t" r="r" b="b"/>
              <a:pathLst>
                <a:path w="108584"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51" name="object 173">
              <a:extLst>
                <a:ext uri="{FF2B5EF4-FFF2-40B4-BE49-F238E27FC236}">
                  <a16:creationId xmlns:a16="http://schemas.microsoft.com/office/drawing/2014/main" id="{407A7432-1EE0-977C-D315-0F47F649408D}"/>
                </a:ext>
              </a:extLst>
            </p:cNvPr>
            <p:cNvSpPr/>
            <p:nvPr/>
          </p:nvSpPr>
          <p:spPr>
            <a:xfrm>
              <a:off x="6494233" y="3386950"/>
              <a:ext cx="108585" cy="108585"/>
            </a:xfrm>
            <a:custGeom>
              <a:avLst/>
              <a:gdLst/>
              <a:ahLst/>
              <a:cxnLst/>
              <a:rect l="l" t="t" r="r" b="b"/>
              <a:pathLst>
                <a:path w="108584"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52" name="object 174">
              <a:extLst>
                <a:ext uri="{FF2B5EF4-FFF2-40B4-BE49-F238E27FC236}">
                  <a16:creationId xmlns:a16="http://schemas.microsoft.com/office/drawing/2014/main" id="{23D43C18-2F65-5AB0-6345-138D850FD6D1}"/>
                </a:ext>
              </a:extLst>
            </p:cNvPr>
            <p:cNvSpPr/>
            <p:nvPr/>
          </p:nvSpPr>
          <p:spPr>
            <a:xfrm>
              <a:off x="6527829" y="3386950"/>
              <a:ext cx="108585" cy="108585"/>
            </a:xfrm>
            <a:custGeom>
              <a:avLst/>
              <a:gdLst/>
              <a:ahLst/>
              <a:cxnLst/>
              <a:rect l="l" t="t" r="r" b="b"/>
              <a:pathLst>
                <a:path w="108584"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53" name="object 175">
              <a:extLst>
                <a:ext uri="{FF2B5EF4-FFF2-40B4-BE49-F238E27FC236}">
                  <a16:creationId xmlns:a16="http://schemas.microsoft.com/office/drawing/2014/main" id="{96E8FED8-4425-CFE7-0E5D-971361070302}"/>
                </a:ext>
              </a:extLst>
            </p:cNvPr>
            <p:cNvSpPr/>
            <p:nvPr/>
          </p:nvSpPr>
          <p:spPr>
            <a:xfrm>
              <a:off x="6561424" y="3401677"/>
              <a:ext cx="93345" cy="93345"/>
            </a:xfrm>
            <a:custGeom>
              <a:avLst/>
              <a:gdLst/>
              <a:ahLst/>
              <a:cxnLst/>
              <a:rect l="l" t="t" r="r" b="b"/>
              <a:pathLst>
                <a:path w="93345" h="93345">
                  <a:moveTo>
                    <a:pt x="0" y="93273"/>
                  </a:moveTo>
                  <a:lnTo>
                    <a:pt x="93273"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54" name="object 176">
              <a:extLst>
                <a:ext uri="{FF2B5EF4-FFF2-40B4-BE49-F238E27FC236}">
                  <a16:creationId xmlns:a16="http://schemas.microsoft.com/office/drawing/2014/main" id="{D83D7B06-3B7B-F251-3DC0-44B86CDAD9AD}"/>
                </a:ext>
              </a:extLst>
            </p:cNvPr>
            <p:cNvSpPr/>
            <p:nvPr/>
          </p:nvSpPr>
          <p:spPr>
            <a:xfrm>
              <a:off x="6595019" y="3435272"/>
              <a:ext cx="59690" cy="59690"/>
            </a:xfrm>
            <a:custGeom>
              <a:avLst/>
              <a:gdLst/>
              <a:ahLst/>
              <a:cxnLst/>
              <a:rect l="l" t="t" r="r" b="b"/>
              <a:pathLst>
                <a:path w="59690" h="59689">
                  <a:moveTo>
                    <a:pt x="0" y="59678"/>
                  </a:moveTo>
                  <a:lnTo>
                    <a:pt x="59678"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55" name="object 177">
              <a:extLst>
                <a:ext uri="{FF2B5EF4-FFF2-40B4-BE49-F238E27FC236}">
                  <a16:creationId xmlns:a16="http://schemas.microsoft.com/office/drawing/2014/main" id="{0E03E861-2C2C-B197-40D6-93B48F930796}"/>
                </a:ext>
              </a:extLst>
            </p:cNvPr>
            <p:cNvSpPr/>
            <p:nvPr/>
          </p:nvSpPr>
          <p:spPr>
            <a:xfrm>
              <a:off x="6628615" y="3468868"/>
              <a:ext cx="26670" cy="26670"/>
            </a:xfrm>
            <a:custGeom>
              <a:avLst/>
              <a:gdLst/>
              <a:ahLst/>
              <a:cxnLst/>
              <a:rect l="l" t="t" r="r" b="b"/>
              <a:pathLst>
                <a:path w="26670" h="26670">
                  <a:moveTo>
                    <a:pt x="0" y="26083"/>
                  </a:moveTo>
                  <a:lnTo>
                    <a:pt x="26083"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grpSp>
      <p:sp>
        <p:nvSpPr>
          <p:cNvPr id="356" name="ZoneTexte 355">
            <a:extLst>
              <a:ext uri="{FF2B5EF4-FFF2-40B4-BE49-F238E27FC236}">
                <a16:creationId xmlns:a16="http://schemas.microsoft.com/office/drawing/2014/main" id="{67F6D753-87C7-44F5-6106-31E10896A751}"/>
              </a:ext>
            </a:extLst>
          </p:cNvPr>
          <p:cNvSpPr txBox="1"/>
          <p:nvPr/>
        </p:nvSpPr>
        <p:spPr>
          <a:xfrm>
            <a:off x="2626574" y="3133546"/>
            <a:ext cx="6938853" cy="769441"/>
          </a:xfrm>
          <a:prstGeom prst="rect">
            <a:avLst/>
          </a:prstGeom>
          <a:noFill/>
        </p:spPr>
        <p:txBody>
          <a:bodyPr wrap="square" rtlCol="0">
            <a:spAutoFit/>
          </a:bodyPr>
          <a:lstStyle/>
          <a:p>
            <a:pPr algn="ctr"/>
            <a:r>
              <a:rPr lang="fr-FR" sz="4400" b="1">
                <a:solidFill>
                  <a:schemeClr val="bg1"/>
                </a:solidFill>
                <a:latin typeface="Avenir Next LT Pro" panose="020B0504020202020204" pitchFamily="34" charset="0"/>
                <a:cs typeface="Arial" panose="020B0604020202020204" pitchFamily="34" charset="0"/>
              </a:rPr>
              <a:t>Marché Belge</a:t>
            </a:r>
          </a:p>
        </p:txBody>
      </p:sp>
      <p:pic>
        <p:nvPicPr>
          <p:cNvPr id="358" name="Image 357">
            <a:extLst>
              <a:ext uri="{FF2B5EF4-FFF2-40B4-BE49-F238E27FC236}">
                <a16:creationId xmlns:a16="http://schemas.microsoft.com/office/drawing/2014/main" id="{A14BCF0D-8470-E4E2-74B1-4233AC9A81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64398" y="398820"/>
            <a:ext cx="6273417" cy="842234"/>
          </a:xfrm>
          <a:prstGeom prst="rect">
            <a:avLst/>
          </a:prstGeom>
        </p:spPr>
      </p:pic>
      <p:pic>
        <p:nvPicPr>
          <p:cNvPr id="360" name="Image 359">
            <a:extLst>
              <a:ext uri="{FF2B5EF4-FFF2-40B4-BE49-F238E27FC236}">
                <a16:creationId xmlns:a16="http://schemas.microsoft.com/office/drawing/2014/main" id="{CC42A740-3FEA-3EA5-0915-CCA906F2A0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3442" y="5809860"/>
            <a:ext cx="780144" cy="789991"/>
          </a:xfrm>
          <a:prstGeom prst="rect">
            <a:avLst/>
          </a:prstGeom>
        </p:spPr>
      </p:pic>
      <p:pic>
        <p:nvPicPr>
          <p:cNvPr id="2" name="Image 1">
            <a:extLst>
              <a:ext uri="{FF2B5EF4-FFF2-40B4-BE49-F238E27FC236}">
                <a16:creationId xmlns:a16="http://schemas.microsoft.com/office/drawing/2014/main" id="{CFF117DD-B1C6-71DE-4F56-710E8A0C31B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80547" y="6015134"/>
            <a:ext cx="762122" cy="702903"/>
          </a:xfrm>
          <a:prstGeom prst="rect">
            <a:avLst/>
          </a:prstGeom>
        </p:spPr>
      </p:pic>
      <p:pic>
        <p:nvPicPr>
          <p:cNvPr id="357" name="Image 356">
            <a:extLst>
              <a:ext uri="{FF2B5EF4-FFF2-40B4-BE49-F238E27FC236}">
                <a16:creationId xmlns:a16="http://schemas.microsoft.com/office/drawing/2014/main" id="{8F152EDB-6780-5972-718E-3630C98EE6B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22692" y="3168534"/>
            <a:ext cx="887817" cy="76944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6888426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E56D6F9-5565-6B21-C3FB-4FE2742C47A1}"/>
              </a:ext>
            </a:extLst>
          </p:cNvPr>
          <p:cNvSpPr/>
          <p:nvPr/>
        </p:nvSpPr>
        <p:spPr>
          <a:xfrm>
            <a:off x="0" y="6448612"/>
            <a:ext cx="12192000" cy="409387"/>
          </a:xfrm>
          <a:prstGeom prst="rect">
            <a:avLst/>
          </a:prstGeom>
          <a:solidFill>
            <a:srgbClr val="0050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94496"/>
              </a:solidFill>
            </a:endParaRPr>
          </a:p>
        </p:txBody>
      </p:sp>
      <p:sp>
        <p:nvSpPr>
          <p:cNvPr id="7" name="Espace réservé du numéro de diapositive 27">
            <a:extLst>
              <a:ext uri="{FF2B5EF4-FFF2-40B4-BE49-F238E27FC236}">
                <a16:creationId xmlns:a16="http://schemas.microsoft.com/office/drawing/2014/main" id="{E0FB8DB1-1636-CB8D-EAC2-431ECA10F92C}"/>
              </a:ext>
            </a:extLst>
          </p:cNvPr>
          <p:cNvSpPr txBox="1">
            <a:spLocks/>
          </p:cNvSpPr>
          <p:nvPr/>
        </p:nvSpPr>
        <p:spPr>
          <a:xfrm>
            <a:off x="11527902" y="6491196"/>
            <a:ext cx="664098" cy="278717"/>
          </a:xfrm>
          <a:prstGeom prst="rect">
            <a:avLst/>
          </a:prstGeom>
        </p:spPr>
        <p:txBody>
          <a:bodyPr anchor="ct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8AC7C10-199F-484E-9772-D20B8002819D}" type="slidenum">
              <a:rPr lang="fr-FR" sz="1000" smtClean="0">
                <a:solidFill>
                  <a:schemeClr val="bg1"/>
                </a:solidFill>
                <a:latin typeface="Avenir Next LT Pro Light" panose="020B0304020202020204" pitchFamily="34" charset="0"/>
              </a:rPr>
              <a:pPr algn="r"/>
              <a:t>18</a:t>
            </a:fld>
            <a:endParaRPr lang="fr-FR" sz="1000">
              <a:solidFill>
                <a:schemeClr val="bg1"/>
              </a:solidFill>
              <a:latin typeface="Avenir Next LT Pro Light" panose="020B0304020202020204" pitchFamily="34" charset="0"/>
            </a:endParaRPr>
          </a:p>
        </p:txBody>
      </p:sp>
      <p:pic>
        <p:nvPicPr>
          <p:cNvPr id="9" name="Image 8" descr="Une image contenant texte&#10;&#10;Description générée automatiquement">
            <a:extLst>
              <a:ext uri="{FF2B5EF4-FFF2-40B4-BE49-F238E27FC236}">
                <a16:creationId xmlns:a16="http://schemas.microsoft.com/office/drawing/2014/main" id="{94A0D061-A93D-F338-07EB-4145DBB2B0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1219" y="6508623"/>
            <a:ext cx="1189318" cy="289365"/>
          </a:xfrm>
          <a:prstGeom prst="rect">
            <a:avLst/>
          </a:prstGeom>
        </p:spPr>
      </p:pic>
      <p:sp>
        <p:nvSpPr>
          <p:cNvPr id="3" name="object 2">
            <a:extLst>
              <a:ext uri="{FF2B5EF4-FFF2-40B4-BE49-F238E27FC236}">
                <a16:creationId xmlns:a16="http://schemas.microsoft.com/office/drawing/2014/main" id="{9B83DFF2-C52F-D107-A626-26CE08E3BD4B}"/>
              </a:ext>
            </a:extLst>
          </p:cNvPr>
          <p:cNvSpPr txBox="1">
            <a:spLocks/>
          </p:cNvSpPr>
          <p:nvPr/>
        </p:nvSpPr>
        <p:spPr>
          <a:xfrm>
            <a:off x="568210" y="326002"/>
            <a:ext cx="5338445" cy="397545"/>
          </a:xfrm>
          <a:prstGeom prst="rect">
            <a:avLst/>
          </a:prstGeom>
        </p:spPr>
        <p:txBody>
          <a:bodyPr vert="horz" wrap="square" lIns="0" tIns="12700" rIns="0" bIns="0" rtlCol="0">
            <a:spAutoFit/>
          </a:bodyPr>
          <a:lstStyle>
            <a:lvl1pPr>
              <a:defRPr sz="2500" b="1" i="0">
                <a:solidFill>
                  <a:srgbClr val="005BAA"/>
                </a:solidFill>
                <a:latin typeface="Etelka Text Pro"/>
                <a:ea typeface="+mj-ea"/>
                <a:cs typeface="Etelka Text Pro"/>
              </a:defRPr>
            </a:lvl1pPr>
          </a:lstStyle>
          <a:p>
            <a:pPr marL="12700" marR="0" lvl="0" indent="0" defTabSz="914400" eaLnBrk="1" fontAlgn="auto" latinLnBrk="0" hangingPunct="1">
              <a:lnSpc>
                <a:spcPct val="100000"/>
              </a:lnSpc>
              <a:spcBef>
                <a:spcPts val="100"/>
              </a:spcBef>
              <a:spcAft>
                <a:spcPts val="0"/>
              </a:spcAft>
              <a:buClrTx/>
              <a:buSzTx/>
              <a:buFontTx/>
              <a:buNone/>
              <a:tabLst/>
              <a:defRPr/>
            </a:pPr>
            <a:r>
              <a:rPr lang="fr-FR" kern="0" spc="-10">
                <a:solidFill>
                  <a:srgbClr val="0050A4"/>
                </a:solidFill>
                <a:latin typeface="Avenir Next LT Pro" panose="020B0504020202020204" pitchFamily="34" charset="0"/>
              </a:rPr>
              <a:t>POINT MARCHE BELGIQUE</a:t>
            </a:r>
            <a:endParaRPr kumimoji="0" lang="fr-FR" sz="2500" b="1" i="0" u="none" strike="noStrike" kern="0" cap="none" spc="-10" normalizeH="0" baseline="0" noProof="0">
              <a:ln>
                <a:noFill/>
              </a:ln>
              <a:solidFill>
                <a:srgbClr val="0050A4"/>
              </a:solidFill>
              <a:effectLst/>
              <a:uLnTx/>
              <a:uFillTx/>
              <a:latin typeface="Avenir Next LT Pro" panose="020B0504020202020204" pitchFamily="34" charset="0"/>
            </a:endParaRPr>
          </a:p>
        </p:txBody>
      </p:sp>
      <p:sp>
        <p:nvSpPr>
          <p:cNvPr id="5" name="object 3">
            <a:extLst>
              <a:ext uri="{FF2B5EF4-FFF2-40B4-BE49-F238E27FC236}">
                <a16:creationId xmlns:a16="http://schemas.microsoft.com/office/drawing/2014/main" id="{B174B0CD-8999-CFC7-87B3-0B11DEA3AEFA}"/>
              </a:ext>
            </a:extLst>
          </p:cNvPr>
          <p:cNvSpPr txBox="1"/>
          <p:nvPr/>
        </p:nvSpPr>
        <p:spPr>
          <a:xfrm>
            <a:off x="568209" y="839085"/>
            <a:ext cx="6268019" cy="320601"/>
          </a:xfrm>
          <a:prstGeom prst="rect">
            <a:avLst/>
          </a:prstGeom>
        </p:spPr>
        <p:txBody>
          <a:bodyPr vert="horz" wrap="square" lIns="0" tIns="12700" rIns="0" bIns="0" rtlCol="0" anchor="t">
            <a:spAutoFit/>
          </a:bodyPr>
          <a:lstStyle/>
          <a:p>
            <a:pPr marL="12700" marR="5080">
              <a:spcBef>
                <a:spcPts val="100"/>
              </a:spcBef>
            </a:pPr>
            <a:r>
              <a:rPr lang="fr-FR" sz="2000" kern="0">
                <a:solidFill>
                  <a:srgbClr val="414042"/>
                </a:solidFill>
                <a:latin typeface="Avenir Next LT Pro Demi"/>
                <a:cs typeface="Etelka Text Pro"/>
              </a:rPr>
              <a:t>Un marché de proximité à fidéliser</a:t>
            </a:r>
            <a:endParaRPr sz="2000" kern="0">
              <a:solidFill>
                <a:sysClr val="windowText" lastClr="000000"/>
              </a:solidFill>
              <a:latin typeface="Avenir Next LT Pro Demi" panose="020B0704020202020204" pitchFamily="34" charset="0"/>
              <a:cs typeface="Etelka Text Pro"/>
            </a:endParaRPr>
          </a:p>
        </p:txBody>
      </p:sp>
      <p:pic>
        <p:nvPicPr>
          <p:cNvPr id="10" name="Image 9">
            <a:extLst>
              <a:ext uri="{FF2B5EF4-FFF2-40B4-BE49-F238E27FC236}">
                <a16:creationId xmlns:a16="http://schemas.microsoft.com/office/drawing/2014/main" id="{B40FB7C8-7583-9717-2EF9-16D95195F3AA}"/>
              </a:ext>
            </a:extLst>
          </p:cNvPr>
          <p:cNvPicPr>
            <a:picLocks noChangeAspect="1"/>
          </p:cNvPicPr>
          <p:nvPr/>
        </p:nvPicPr>
        <p:blipFill rotWithShape="1">
          <a:blip r:embed="rId3"/>
          <a:srcRect r="21138" b="30180"/>
          <a:stretch/>
        </p:blipFill>
        <p:spPr>
          <a:xfrm>
            <a:off x="0" y="0"/>
            <a:ext cx="252412" cy="1287624"/>
          </a:xfrm>
          <a:prstGeom prst="rect">
            <a:avLst/>
          </a:prstGeom>
        </p:spPr>
      </p:pic>
      <p:sp>
        <p:nvSpPr>
          <p:cNvPr id="11" name="ZoneTexte 10">
            <a:extLst>
              <a:ext uri="{FF2B5EF4-FFF2-40B4-BE49-F238E27FC236}">
                <a16:creationId xmlns:a16="http://schemas.microsoft.com/office/drawing/2014/main" id="{58013F25-1B05-5C09-4AD1-99BE6705F370}"/>
              </a:ext>
            </a:extLst>
          </p:cNvPr>
          <p:cNvSpPr txBox="1"/>
          <p:nvPr/>
        </p:nvSpPr>
        <p:spPr>
          <a:xfrm>
            <a:off x="763737" y="1677796"/>
            <a:ext cx="7275742" cy="4416594"/>
          </a:xfrm>
          <a:prstGeom prst="rect">
            <a:avLst/>
          </a:prstGeom>
          <a:noFill/>
        </p:spPr>
        <p:txBody>
          <a:bodyPr wrap="square" lIns="91440" tIns="45720" rIns="91440" bIns="45720" anchor="t">
            <a:spAutoFit/>
          </a:bodyPr>
          <a:lstStyle/>
          <a:p>
            <a:pPr marL="285750" indent="-285750">
              <a:buFont typeface="Arial" panose="020B0604020202020204" pitchFamily="34" charset="0"/>
              <a:buChar char="•"/>
            </a:pPr>
            <a:r>
              <a:rPr lang="fr-FR">
                <a:solidFill>
                  <a:srgbClr val="002060"/>
                </a:solidFill>
              </a:rPr>
              <a:t>Les Belges sont fidèles : la France est la </a:t>
            </a:r>
            <a:r>
              <a:rPr lang="fr-FR" b="1">
                <a:solidFill>
                  <a:srgbClr val="002060"/>
                </a:solidFill>
              </a:rPr>
              <a:t>1ière destination européenne </a:t>
            </a:r>
            <a:r>
              <a:rPr lang="fr-FR">
                <a:solidFill>
                  <a:srgbClr val="002060"/>
                </a:solidFill>
              </a:rPr>
              <a:t>et HDF arrive avant Paris 🎉 !!</a:t>
            </a:r>
            <a:endParaRPr lang="fr-FR">
              <a:solidFill>
                <a:srgbClr val="002060"/>
              </a:solidFill>
              <a:cs typeface="Calibri"/>
            </a:endParaRPr>
          </a:p>
          <a:p>
            <a:pPr marL="285750" indent="-285750">
              <a:buFont typeface="Arial" panose="020B0604020202020204" pitchFamily="34" charset="0"/>
              <a:buChar char="•"/>
            </a:pPr>
            <a:r>
              <a:rPr lang="fr-FR">
                <a:solidFill>
                  <a:srgbClr val="002060"/>
                </a:solidFill>
                <a:cs typeface="Calibri"/>
              </a:rPr>
              <a:t>Le marché belge est le 1ier marché en termes de recettes en France</a:t>
            </a:r>
          </a:p>
          <a:p>
            <a:pPr marL="285750" indent="-285750">
              <a:buFont typeface="Arial" panose="020B0604020202020204" pitchFamily="34" charset="0"/>
              <a:buChar char="•"/>
            </a:pPr>
            <a:r>
              <a:rPr lang="fr-FR">
                <a:solidFill>
                  <a:srgbClr val="002060"/>
                </a:solidFill>
              </a:rPr>
              <a:t>Les </a:t>
            </a:r>
            <a:r>
              <a:rPr lang="fr-FR" b="1">
                <a:solidFill>
                  <a:srgbClr val="002060"/>
                </a:solidFill>
              </a:rPr>
              <a:t>courts séjours </a:t>
            </a:r>
            <a:r>
              <a:rPr lang="fr-FR">
                <a:solidFill>
                  <a:srgbClr val="002060"/>
                </a:solidFill>
              </a:rPr>
              <a:t>et </a:t>
            </a:r>
            <a:r>
              <a:rPr lang="fr-FR" b="1">
                <a:solidFill>
                  <a:srgbClr val="002060"/>
                </a:solidFill>
              </a:rPr>
              <a:t>l’arrière- saison </a:t>
            </a:r>
            <a:r>
              <a:rPr lang="fr-FR">
                <a:solidFill>
                  <a:srgbClr val="002060"/>
                </a:solidFill>
              </a:rPr>
              <a:t>gagnent en popularité</a:t>
            </a:r>
            <a:endParaRPr lang="fr-FR">
              <a:solidFill>
                <a:srgbClr val="002060"/>
              </a:solidFill>
              <a:cs typeface="Calibri"/>
            </a:endParaRPr>
          </a:p>
          <a:p>
            <a:pPr marL="285750" indent="-285750">
              <a:buFont typeface="Arial" panose="020B0604020202020204" pitchFamily="34" charset="0"/>
              <a:buChar char="•"/>
            </a:pPr>
            <a:r>
              <a:rPr lang="fr-FR">
                <a:solidFill>
                  <a:srgbClr val="002060"/>
                </a:solidFill>
              </a:rPr>
              <a:t>75 % partent </a:t>
            </a:r>
            <a:r>
              <a:rPr lang="fr-FR" b="1">
                <a:solidFill>
                  <a:srgbClr val="002060"/>
                </a:solidFill>
              </a:rPr>
              <a:t>en voiture</a:t>
            </a:r>
            <a:endParaRPr lang="fr-FR" b="1">
              <a:solidFill>
                <a:srgbClr val="002060"/>
              </a:solidFill>
              <a:cs typeface="Calibri"/>
            </a:endParaRPr>
          </a:p>
          <a:p>
            <a:pPr marL="285750" indent="-285750">
              <a:buFont typeface="Arial" panose="020B0604020202020204" pitchFamily="34" charset="0"/>
              <a:buChar char="•"/>
            </a:pPr>
            <a:endParaRPr lang="fr-FR">
              <a:solidFill>
                <a:srgbClr val="002060"/>
              </a:solidFill>
            </a:endParaRPr>
          </a:p>
          <a:p>
            <a:pPr marL="285750" indent="-285750">
              <a:buFont typeface="Arial" panose="020B0604020202020204" pitchFamily="34" charset="0"/>
              <a:buChar char="•"/>
            </a:pPr>
            <a:r>
              <a:rPr lang="fr-FR">
                <a:solidFill>
                  <a:srgbClr val="002060"/>
                </a:solidFill>
              </a:rPr>
              <a:t>Un contexte économique favorable : +</a:t>
            </a:r>
            <a:r>
              <a:rPr lang="fr-FR" b="1">
                <a:solidFill>
                  <a:srgbClr val="002060"/>
                </a:solidFill>
              </a:rPr>
              <a:t>2,6 </a:t>
            </a:r>
            <a:r>
              <a:rPr lang="fr-FR">
                <a:solidFill>
                  <a:srgbClr val="002060"/>
                </a:solidFill>
              </a:rPr>
              <a:t>% en 2022</a:t>
            </a:r>
            <a:endParaRPr lang="fr-FR">
              <a:solidFill>
                <a:srgbClr val="002060"/>
              </a:solidFill>
              <a:cs typeface="Calibri"/>
            </a:endParaRPr>
          </a:p>
          <a:p>
            <a:pPr marL="285750" indent="-285750">
              <a:buFont typeface="Arial" panose="020B0604020202020204" pitchFamily="34" charset="0"/>
              <a:buChar char="•"/>
            </a:pPr>
            <a:r>
              <a:rPr lang="fr-FR">
                <a:solidFill>
                  <a:srgbClr val="002060"/>
                </a:solidFill>
              </a:rPr>
              <a:t>Grosse inflation : </a:t>
            </a:r>
            <a:r>
              <a:rPr lang="fr-FR" b="1">
                <a:solidFill>
                  <a:srgbClr val="002060"/>
                </a:solidFill>
              </a:rPr>
              <a:t>+5,5 </a:t>
            </a:r>
            <a:r>
              <a:rPr lang="fr-FR">
                <a:solidFill>
                  <a:srgbClr val="002060"/>
                </a:solidFill>
              </a:rPr>
              <a:t>% en 2022</a:t>
            </a:r>
            <a:endParaRPr lang="fr-FR">
              <a:solidFill>
                <a:srgbClr val="002060"/>
              </a:solidFill>
              <a:cs typeface="Calibri"/>
            </a:endParaRPr>
          </a:p>
          <a:p>
            <a:endParaRPr lang="fr-FR">
              <a:solidFill>
                <a:srgbClr val="002060"/>
              </a:solidFill>
              <a:cs typeface="Calibri"/>
            </a:endParaRPr>
          </a:p>
          <a:p>
            <a:pPr marL="285750" indent="-285750">
              <a:buFont typeface="Arial" panose="020B0604020202020204" pitchFamily="34" charset="0"/>
              <a:buChar char="•"/>
            </a:pPr>
            <a:r>
              <a:rPr lang="fr-FR">
                <a:solidFill>
                  <a:srgbClr val="002060"/>
                </a:solidFill>
              </a:rPr>
              <a:t>Goût pour </a:t>
            </a:r>
            <a:r>
              <a:rPr lang="fr-FR" b="1">
                <a:solidFill>
                  <a:srgbClr val="002060"/>
                </a:solidFill>
              </a:rPr>
              <a:t>l’Art de Vivre à la Française</a:t>
            </a:r>
            <a:endParaRPr lang="fr-FR" b="1">
              <a:solidFill>
                <a:srgbClr val="002060"/>
              </a:solidFill>
              <a:cs typeface="Calibri"/>
            </a:endParaRPr>
          </a:p>
          <a:p>
            <a:pPr marL="285750" indent="-285750">
              <a:buFont typeface="Arial" panose="020B0604020202020204" pitchFamily="34" charset="0"/>
              <a:buChar char="•"/>
            </a:pPr>
            <a:r>
              <a:rPr lang="fr-FR">
                <a:solidFill>
                  <a:srgbClr val="002060"/>
                </a:solidFill>
              </a:rPr>
              <a:t>Une </a:t>
            </a:r>
            <a:r>
              <a:rPr lang="fr-FR" b="1">
                <a:solidFill>
                  <a:srgbClr val="002060"/>
                </a:solidFill>
              </a:rPr>
              <a:t>proximité</a:t>
            </a:r>
            <a:r>
              <a:rPr lang="fr-FR">
                <a:solidFill>
                  <a:srgbClr val="002060"/>
                </a:solidFill>
              </a:rPr>
              <a:t> géographique et </a:t>
            </a:r>
            <a:r>
              <a:rPr lang="fr-FR" i="1">
                <a:solidFill>
                  <a:srgbClr val="002060"/>
                </a:solidFill>
              </a:rPr>
              <a:t>affective </a:t>
            </a:r>
            <a:r>
              <a:rPr lang="fr-FR" i="1">
                <a:solidFill>
                  <a:srgbClr val="FF0000"/>
                </a:solidFill>
              </a:rPr>
              <a:t>❤</a:t>
            </a:r>
            <a:endParaRPr lang="fr-FR">
              <a:solidFill>
                <a:srgbClr val="FF0000"/>
              </a:solidFill>
              <a:cs typeface="Calibri" panose="020F0502020204030204"/>
            </a:endParaRPr>
          </a:p>
          <a:p>
            <a:pPr marL="285750" indent="-285750">
              <a:buFont typeface="Arial" panose="020B0604020202020204" pitchFamily="34" charset="0"/>
              <a:buChar char="•"/>
            </a:pPr>
            <a:r>
              <a:rPr lang="fr-FR">
                <a:solidFill>
                  <a:srgbClr val="002060"/>
                </a:solidFill>
              </a:rPr>
              <a:t>Attentes fortes : de ressourcement, de </a:t>
            </a:r>
            <a:r>
              <a:rPr lang="fr-FR" b="1">
                <a:solidFill>
                  <a:srgbClr val="002060"/>
                </a:solidFill>
              </a:rPr>
              <a:t>qualité de la relation humaine</a:t>
            </a:r>
            <a:r>
              <a:rPr lang="fr-FR">
                <a:solidFill>
                  <a:srgbClr val="002060"/>
                </a:solidFill>
              </a:rPr>
              <a:t>, de proximité, de tourisme durable, des </a:t>
            </a:r>
            <a:r>
              <a:rPr lang="fr-FR" b="1">
                <a:solidFill>
                  <a:srgbClr val="002060"/>
                </a:solidFill>
              </a:rPr>
              <a:t>expériences fortes</a:t>
            </a:r>
            <a:endParaRPr lang="fr-FR" b="1">
              <a:solidFill>
                <a:srgbClr val="002060"/>
              </a:solidFill>
              <a:cs typeface="Calibri"/>
            </a:endParaRPr>
          </a:p>
          <a:p>
            <a:pPr marL="285750" indent="-285750">
              <a:buFont typeface="Arial" panose="020B0604020202020204" pitchFamily="34" charset="0"/>
              <a:buChar char="•"/>
            </a:pPr>
            <a:endParaRPr lang="fr-FR" b="1">
              <a:solidFill>
                <a:srgbClr val="002060"/>
              </a:solidFill>
              <a:cs typeface="Calibri"/>
            </a:endParaRPr>
          </a:p>
          <a:p>
            <a:pPr marL="285750" indent="-285750">
              <a:buFont typeface="Arial" panose="020B0604020202020204" pitchFamily="34" charset="0"/>
              <a:buChar char="•"/>
            </a:pPr>
            <a:endParaRPr lang="fr-FR" b="1">
              <a:solidFill>
                <a:srgbClr val="002060"/>
              </a:solidFill>
              <a:cs typeface="Calibri"/>
            </a:endParaRPr>
          </a:p>
          <a:p>
            <a:pPr marL="285750" indent="-285750" algn="just">
              <a:buFont typeface="Arial" panose="020B0604020202020204" pitchFamily="34" charset="0"/>
              <a:buChar char="•"/>
            </a:pPr>
            <a:endParaRPr lang="fr-FR" sz="1100">
              <a:solidFill>
                <a:srgbClr val="002060"/>
              </a:solidFill>
              <a:cs typeface="Calibri"/>
            </a:endParaRPr>
          </a:p>
        </p:txBody>
      </p:sp>
      <p:sp>
        <p:nvSpPr>
          <p:cNvPr id="8" name="ZoneTexte 7">
            <a:extLst>
              <a:ext uri="{FF2B5EF4-FFF2-40B4-BE49-F238E27FC236}">
                <a16:creationId xmlns:a16="http://schemas.microsoft.com/office/drawing/2014/main" id="{D7B870A9-8284-3423-1036-C347D564894B}"/>
              </a:ext>
            </a:extLst>
          </p:cNvPr>
          <p:cNvSpPr txBox="1"/>
          <p:nvPr/>
        </p:nvSpPr>
        <p:spPr>
          <a:xfrm>
            <a:off x="4779530" y="6532567"/>
            <a:ext cx="2946400" cy="246221"/>
          </a:xfrm>
          <a:prstGeom prst="rect">
            <a:avLst/>
          </a:prstGeom>
          <a:noFill/>
        </p:spPr>
        <p:txBody>
          <a:bodyPr wrap="square" rtlCol="0" anchor="ctr">
            <a:spAutoFit/>
          </a:bodyPr>
          <a:lstStyle/>
          <a:p>
            <a:pPr algn="ctr"/>
            <a:r>
              <a:rPr lang="fr-FR" sz="1000">
                <a:solidFill>
                  <a:schemeClr val="bg1"/>
                </a:solidFill>
                <a:latin typeface="Avenir Next LT Pro Light" panose="020B0304020202020204" pitchFamily="34" charset="0"/>
              </a:rPr>
              <a:t>CLUB MARCHE EUROPEEN – JANVIER 2023</a:t>
            </a:r>
          </a:p>
        </p:txBody>
      </p:sp>
      <p:pic>
        <p:nvPicPr>
          <p:cNvPr id="6" name="Image 19" descr="Une image contenant LEGO, intérieur, jouet, plusieurs&#10;&#10;Description générée automatiquement">
            <a:extLst>
              <a:ext uri="{FF2B5EF4-FFF2-40B4-BE49-F238E27FC236}">
                <a16:creationId xmlns:a16="http://schemas.microsoft.com/office/drawing/2014/main" id="{BCD915B3-7A04-3002-7C5D-277F6297BC3E}"/>
              </a:ext>
            </a:extLst>
          </p:cNvPr>
          <p:cNvPicPr>
            <a:picLocks noChangeAspect="1"/>
          </p:cNvPicPr>
          <p:nvPr/>
        </p:nvPicPr>
        <p:blipFill rotWithShape="1">
          <a:blip r:embed="rId4"/>
          <a:srcRect r="-301" b="7193"/>
          <a:stretch/>
        </p:blipFill>
        <p:spPr>
          <a:xfrm>
            <a:off x="8778568" y="1287624"/>
            <a:ext cx="3238172" cy="3186306"/>
          </a:xfrm>
          <a:prstGeom prst="rect">
            <a:avLst/>
          </a:prstGeom>
        </p:spPr>
      </p:pic>
      <p:sp>
        <p:nvSpPr>
          <p:cNvPr id="14" name="ZoneTexte 13">
            <a:extLst>
              <a:ext uri="{FF2B5EF4-FFF2-40B4-BE49-F238E27FC236}">
                <a16:creationId xmlns:a16="http://schemas.microsoft.com/office/drawing/2014/main" id="{6B03AC9A-4C73-6579-5764-B810FABBF843}"/>
              </a:ext>
            </a:extLst>
          </p:cNvPr>
          <p:cNvSpPr txBox="1"/>
          <p:nvPr/>
        </p:nvSpPr>
        <p:spPr>
          <a:xfrm>
            <a:off x="9166860" y="5940502"/>
            <a:ext cx="3025140" cy="307777"/>
          </a:xfrm>
          <a:prstGeom prst="rect">
            <a:avLst/>
          </a:prstGeom>
          <a:noFill/>
        </p:spPr>
        <p:txBody>
          <a:bodyPr wrap="square" rtlCol="0">
            <a:spAutoFit/>
          </a:bodyPr>
          <a:lstStyle/>
          <a:p>
            <a:r>
              <a:rPr lang="fr-FR" sz="1400" i="1"/>
              <a:t>Etude Atout France BE 2022</a:t>
            </a:r>
          </a:p>
        </p:txBody>
      </p:sp>
      <p:pic>
        <p:nvPicPr>
          <p:cNvPr id="16" name="Image 15">
            <a:extLst>
              <a:ext uri="{FF2B5EF4-FFF2-40B4-BE49-F238E27FC236}">
                <a16:creationId xmlns:a16="http://schemas.microsoft.com/office/drawing/2014/main" id="{46BE5EB9-4C59-1A8D-75A6-8AEF918AAF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01675" y="327337"/>
            <a:ext cx="651656" cy="56476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7788969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E56D6F9-5565-6B21-C3FB-4FE2742C47A1}"/>
              </a:ext>
            </a:extLst>
          </p:cNvPr>
          <p:cNvSpPr/>
          <p:nvPr/>
        </p:nvSpPr>
        <p:spPr>
          <a:xfrm>
            <a:off x="0" y="6448612"/>
            <a:ext cx="12192000" cy="409387"/>
          </a:xfrm>
          <a:prstGeom prst="rect">
            <a:avLst/>
          </a:prstGeom>
          <a:solidFill>
            <a:srgbClr val="0050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94496"/>
              </a:solidFill>
            </a:endParaRPr>
          </a:p>
        </p:txBody>
      </p:sp>
      <p:sp>
        <p:nvSpPr>
          <p:cNvPr id="7" name="Espace réservé du numéro de diapositive 27">
            <a:extLst>
              <a:ext uri="{FF2B5EF4-FFF2-40B4-BE49-F238E27FC236}">
                <a16:creationId xmlns:a16="http://schemas.microsoft.com/office/drawing/2014/main" id="{E0FB8DB1-1636-CB8D-EAC2-431ECA10F92C}"/>
              </a:ext>
            </a:extLst>
          </p:cNvPr>
          <p:cNvSpPr txBox="1">
            <a:spLocks/>
          </p:cNvSpPr>
          <p:nvPr/>
        </p:nvSpPr>
        <p:spPr>
          <a:xfrm>
            <a:off x="11527902" y="6491196"/>
            <a:ext cx="664098" cy="278717"/>
          </a:xfrm>
          <a:prstGeom prst="rect">
            <a:avLst/>
          </a:prstGeom>
        </p:spPr>
        <p:txBody>
          <a:bodyPr anchor="ct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8AC7C10-199F-484E-9772-D20B8002819D}" type="slidenum">
              <a:rPr lang="fr-FR" sz="1000" smtClean="0">
                <a:solidFill>
                  <a:schemeClr val="bg1"/>
                </a:solidFill>
                <a:latin typeface="Avenir Next LT Pro Light" panose="020B0304020202020204" pitchFamily="34" charset="0"/>
              </a:rPr>
              <a:pPr algn="r"/>
              <a:t>19</a:t>
            </a:fld>
            <a:endParaRPr lang="fr-FR" sz="1000">
              <a:solidFill>
                <a:schemeClr val="bg1"/>
              </a:solidFill>
              <a:latin typeface="Avenir Next LT Pro Light" panose="020B0304020202020204" pitchFamily="34" charset="0"/>
            </a:endParaRPr>
          </a:p>
        </p:txBody>
      </p:sp>
      <p:pic>
        <p:nvPicPr>
          <p:cNvPr id="9" name="Image 8" descr="Une image contenant texte&#10;&#10;Description générée automatiquement">
            <a:extLst>
              <a:ext uri="{FF2B5EF4-FFF2-40B4-BE49-F238E27FC236}">
                <a16:creationId xmlns:a16="http://schemas.microsoft.com/office/drawing/2014/main" id="{94A0D061-A93D-F338-07EB-4145DBB2B0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1219" y="6508623"/>
            <a:ext cx="1189318" cy="289365"/>
          </a:xfrm>
          <a:prstGeom prst="rect">
            <a:avLst/>
          </a:prstGeom>
        </p:spPr>
      </p:pic>
      <p:sp>
        <p:nvSpPr>
          <p:cNvPr id="3" name="object 2">
            <a:extLst>
              <a:ext uri="{FF2B5EF4-FFF2-40B4-BE49-F238E27FC236}">
                <a16:creationId xmlns:a16="http://schemas.microsoft.com/office/drawing/2014/main" id="{9B83DFF2-C52F-D107-A626-26CE08E3BD4B}"/>
              </a:ext>
            </a:extLst>
          </p:cNvPr>
          <p:cNvSpPr txBox="1">
            <a:spLocks/>
          </p:cNvSpPr>
          <p:nvPr/>
        </p:nvSpPr>
        <p:spPr>
          <a:xfrm>
            <a:off x="568210" y="326002"/>
            <a:ext cx="8379847" cy="397545"/>
          </a:xfrm>
          <a:prstGeom prst="rect">
            <a:avLst/>
          </a:prstGeom>
        </p:spPr>
        <p:txBody>
          <a:bodyPr vert="horz" wrap="square" lIns="0" tIns="12700" rIns="0" bIns="0" rtlCol="0">
            <a:spAutoFit/>
          </a:bodyPr>
          <a:lstStyle>
            <a:lvl1pPr>
              <a:defRPr sz="2500" b="1" i="0">
                <a:solidFill>
                  <a:srgbClr val="005BAA"/>
                </a:solidFill>
                <a:latin typeface="Etelka Text Pro"/>
                <a:ea typeface="+mj-ea"/>
                <a:cs typeface="Etelka Text Pro"/>
              </a:defRPr>
            </a:lvl1pPr>
          </a:lstStyle>
          <a:p>
            <a:pPr marL="12700" marR="0" lvl="0" indent="0" defTabSz="914400" eaLnBrk="1" fontAlgn="auto" latinLnBrk="0" hangingPunct="1">
              <a:lnSpc>
                <a:spcPct val="100000"/>
              </a:lnSpc>
              <a:spcBef>
                <a:spcPts val="100"/>
              </a:spcBef>
              <a:spcAft>
                <a:spcPts val="0"/>
              </a:spcAft>
              <a:buClrTx/>
              <a:buSzTx/>
              <a:buFontTx/>
              <a:buNone/>
              <a:tabLst/>
              <a:defRPr/>
            </a:pPr>
            <a:r>
              <a:rPr lang="fr-FR" kern="0" spc="-10">
                <a:solidFill>
                  <a:srgbClr val="0050A4"/>
                </a:solidFill>
                <a:latin typeface="Avenir Next LT Pro" panose="020B0504020202020204" pitchFamily="34" charset="0"/>
              </a:rPr>
              <a:t>LES FORCES DE PORTER SUR LE  MARCHE BELGE</a:t>
            </a:r>
            <a:endParaRPr kumimoji="0" lang="fr-FR" sz="2500" b="1" i="0" u="none" strike="noStrike" kern="0" cap="none" spc="-10" normalizeH="0" baseline="0" noProof="0">
              <a:ln>
                <a:noFill/>
              </a:ln>
              <a:solidFill>
                <a:srgbClr val="0050A4"/>
              </a:solidFill>
              <a:effectLst/>
              <a:uLnTx/>
              <a:uFillTx/>
              <a:latin typeface="Avenir Next LT Pro" panose="020B0504020202020204" pitchFamily="34" charset="0"/>
            </a:endParaRPr>
          </a:p>
        </p:txBody>
      </p:sp>
      <p:pic>
        <p:nvPicPr>
          <p:cNvPr id="10" name="Image 9">
            <a:extLst>
              <a:ext uri="{FF2B5EF4-FFF2-40B4-BE49-F238E27FC236}">
                <a16:creationId xmlns:a16="http://schemas.microsoft.com/office/drawing/2014/main" id="{B40FB7C8-7583-9717-2EF9-16D95195F3AA}"/>
              </a:ext>
            </a:extLst>
          </p:cNvPr>
          <p:cNvPicPr>
            <a:picLocks noChangeAspect="1"/>
          </p:cNvPicPr>
          <p:nvPr/>
        </p:nvPicPr>
        <p:blipFill rotWithShape="1">
          <a:blip r:embed="rId3"/>
          <a:srcRect r="21138" b="30180"/>
          <a:stretch/>
        </p:blipFill>
        <p:spPr>
          <a:xfrm>
            <a:off x="0" y="0"/>
            <a:ext cx="252412" cy="1287624"/>
          </a:xfrm>
          <a:prstGeom prst="rect">
            <a:avLst/>
          </a:prstGeom>
        </p:spPr>
      </p:pic>
      <p:pic>
        <p:nvPicPr>
          <p:cNvPr id="8" name="Image 7">
            <a:extLst>
              <a:ext uri="{FF2B5EF4-FFF2-40B4-BE49-F238E27FC236}">
                <a16:creationId xmlns:a16="http://schemas.microsoft.com/office/drawing/2014/main" id="{61CA78EB-64CB-EE51-12CA-9BE4F3EE0E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01675" y="327337"/>
            <a:ext cx="651656" cy="56476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4" name="ZoneTexte 13">
            <a:extLst>
              <a:ext uri="{FF2B5EF4-FFF2-40B4-BE49-F238E27FC236}">
                <a16:creationId xmlns:a16="http://schemas.microsoft.com/office/drawing/2014/main" id="{A6DAAFB9-07E4-420A-0511-8544C0493FB0}"/>
              </a:ext>
            </a:extLst>
          </p:cNvPr>
          <p:cNvSpPr txBox="1"/>
          <p:nvPr/>
        </p:nvSpPr>
        <p:spPr>
          <a:xfrm>
            <a:off x="4779530" y="6532567"/>
            <a:ext cx="2946400" cy="246221"/>
          </a:xfrm>
          <a:prstGeom prst="rect">
            <a:avLst/>
          </a:prstGeom>
          <a:noFill/>
        </p:spPr>
        <p:txBody>
          <a:bodyPr wrap="square" rtlCol="0" anchor="ctr">
            <a:spAutoFit/>
          </a:bodyPr>
          <a:lstStyle/>
          <a:p>
            <a:pPr algn="ctr"/>
            <a:r>
              <a:rPr lang="fr-FR" sz="1000">
                <a:solidFill>
                  <a:schemeClr val="bg1"/>
                </a:solidFill>
                <a:latin typeface="Avenir Next LT Pro Light" panose="020B0304020202020204" pitchFamily="34" charset="0"/>
              </a:rPr>
              <a:t>CLUB MARCHE EUROPEEN – JANVIER 2023</a:t>
            </a:r>
          </a:p>
        </p:txBody>
      </p:sp>
      <p:pic>
        <p:nvPicPr>
          <p:cNvPr id="5" name="Image 4">
            <a:extLst>
              <a:ext uri="{FF2B5EF4-FFF2-40B4-BE49-F238E27FC236}">
                <a16:creationId xmlns:a16="http://schemas.microsoft.com/office/drawing/2014/main" id="{5885DB0C-959E-F7B4-999D-872D06A3B03B}"/>
              </a:ext>
            </a:extLst>
          </p:cNvPr>
          <p:cNvPicPr>
            <a:picLocks noChangeAspect="1"/>
          </p:cNvPicPr>
          <p:nvPr/>
        </p:nvPicPr>
        <p:blipFill>
          <a:blip r:embed="rId5"/>
          <a:stretch>
            <a:fillRect/>
          </a:stretch>
        </p:blipFill>
        <p:spPr>
          <a:xfrm>
            <a:off x="835601" y="742949"/>
            <a:ext cx="10065761" cy="5626451"/>
          </a:xfrm>
          <a:prstGeom prst="rect">
            <a:avLst/>
          </a:prstGeom>
        </p:spPr>
      </p:pic>
    </p:spTree>
    <p:extLst>
      <p:ext uri="{BB962C8B-B14F-4D97-AF65-F5344CB8AC3E}">
        <p14:creationId xmlns:p14="http://schemas.microsoft.com/office/powerpoint/2010/main" val="36116946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E56D6F9-5565-6B21-C3FB-4FE2742C47A1}"/>
              </a:ext>
            </a:extLst>
          </p:cNvPr>
          <p:cNvSpPr/>
          <p:nvPr/>
        </p:nvSpPr>
        <p:spPr>
          <a:xfrm>
            <a:off x="0" y="6448612"/>
            <a:ext cx="12192000" cy="409387"/>
          </a:xfrm>
          <a:prstGeom prst="rect">
            <a:avLst/>
          </a:prstGeom>
          <a:solidFill>
            <a:srgbClr val="0050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94496"/>
              </a:solidFill>
            </a:endParaRPr>
          </a:p>
        </p:txBody>
      </p:sp>
      <p:sp>
        <p:nvSpPr>
          <p:cNvPr id="7" name="Espace réservé du numéro de diapositive 27">
            <a:extLst>
              <a:ext uri="{FF2B5EF4-FFF2-40B4-BE49-F238E27FC236}">
                <a16:creationId xmlns:a16="http://schemas.microsoft.com/office/drawing/2014/main" id="{E0FB8DB1-1636-CB8D-EAC2-431ECA10F92C}"/>
              </a:ext>
            </a:extLst>
          </p:cNvPr>
          <p:cNvSpPr txBox="1">
            <a:spLocks/>
          </p:cNvSpPr>
          <p:nvPr/>
        </p:nvSpPr>
        <p:spPr>
          <a:xfrm>
            <a:off x="11527902" y="6491196"/>
            <a:ext cx="664098" cy="278717"/>
          </a:xfrm>
          <a:prstGeom prst="rect">
            <a:avLst/>
          </a:prstGeom>
        </p:spPr>
        <p:txBody>
          <a:bodyPr anchor="ct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8AC7C10-199F-484E-9772-D20B8002819D}" type="slidenum">
              <a:rPr lang="fr-FR" sz="1000" smtClean="0">
                <a:solidFill>
                  <a:schemeClr val="bg1"/>
                </a:solidFill>
                <a:latin typeface="Avenir Next LT Pro Light" panose="020B0304020202020204" pitchFamily="34" charset="0"/>
              </a:rPr>
              <a:pPr algn="r"/>
              <a:t>2</a:t>
            </a:fld>
            <a:endParaRPr lang="fr-FR" sz="1000">
              <a:solidFill>
                <a:schemeClr val="bg1"/>
              </a:solidFill>
              <a:latin typeface="Avenir Next LT Pro Light" panose="020B0304020202020204" pitchFamily="34" charset="0"/>
            </a:endParaRPr>
          </a:p>
        </p:txBody>
      </p:sp>
      <p:pic>
        <p:nvPicPr>
          <p:cNvPr id="9" name="Image 8" descr="Une image contenant texte&#10;&#10;Description générée automatiquement">
            <a:extLst>
              <a:ext uri="{FF2B5EF4-FFF2-40B4-BE49-F238E27FC236}">
                <a16:creationId xmlns:a16="http://schemas.microsoft.com/office/drawing/2014/main" id="{94A0D061-A93D-F338-07EB-4145DBB2B0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1219" y="6508623"/>
            <a:ext cx="1189318" cy="289365"/>
          </a:xfrm>
          <a:prstGeom prst="rect">
            <a:avLst/>
          </a:prstGeom>
        </p:spPr>
      </p:pic>
      <p:sp>
        <p:nvSpPr>
          <p:cNvPr id="3" name="object 2">
            <a:extLst>
              <a:ext uri="{FF2B5EF4-FFF2-40B4-BE49-F238E27FC236}">
                <a16:creationId xmlns:a16="http://schemas.microsoft.com/office/drawing/2014/main" id="{9B83DFF2-C52F-D107-A626-26CE08E3BD4B}"/>
              </a:ext>
            </a:extLst>
          </p:cNvPr>
          <p:cNvSpPr txBox="1">
            <a:spLocks/>
          </p:cNvSpPr>
          <p:nvPr/>
        </p:nvSpPr>
        <p:spPr>
          <a:xfrm>
            <a:off x="568210" y="326002"/>
            <a:ext cx="5338445" cy="397545"/>
          </a:xfrm>
          <a:prstGeom prst="rect">
            <a:avLst/>
          </a:prstGeom>
        </p:spPr>
        <p:txBody>
          <a:bodyPr vert="horz" wrap="square" lIns="0" tIns="12700" rIns="0" bIns="0" rtlCol="0" anchor="t">
            <a:spAutoFit/>
          </a:bodyPr>
          <a:lstStyle>
            <a:lvl1pPr>
              <a:defRPr sz="2500" b="1" i="0">
                <a:solidFill>
                  <a:srgbClr val="005BAA"/>
                </a:solidFill>
                <a:latin typeface="Etelka Text Pro"/>
                <a:ea typeface="+mj-ea"/>
                <a:cs typeface="Etelka Text Pro"/>
              </a:defRPr>
            </a:lvl1pPr>
          </a:lstStyle>
          <a:p>
            <a:pPr marL="12700" marR="0" lvl="0" indent="0" defTabSz="914400">
              <a:lnSpc>
                <a:spcPct val="100000"/>
              </a:lnSpc>
              <a:spcBef>
                <a:spcPts val="100"/>
              </a:spcBef>
              <a:spcAft>
                <a:spcPts val="0"/>
              </a:spcAft>
              <a:buNone/>
              <a:tabLst/>
              <a:defRPr/>
            </a:pPr>
            <a:r>
              <a:rPr lang="fr-FR" kern="0" spc="-10">
                <a:solidFill>
                  <a:srgbClr val="0050A4"/>
                </a:solidFill>
                <a:latin typeface="Avenir Next LT Pro"/>
              </a:rPr>
              <a:t>PRESENTATION</a:t>
            </a:r>
            <a:endParaRPr lang="fr-FR"/>
          </a:p>
        </p:txBody>
      </p:sp>
      <p:pic>
        <p:nvPicPr>
          <p:cNvPr id="10" name="Image 9">
            <a:extLst>
              <a:ext uri="{FF2B5EF4-FFF2-40B4-BE49-F238E27FC236}">
                <a16:creationId xmlns:a16="http://schemas.microsoft.com/office/drawing/2014/main" id="{B40FB7C8-7583-9717-2EF9-16D95195F3AA}"/>
              </a:ext>
            </a:extLst>
          </p:cNvPr>
          <p:cNvPicPr>
            <a:picLocks noChangeAspect="1"/>
          </p:cNvPicPr>
          <p:nvPr/>
        </p:nvPicPr>
        <p:blipFill rotWithShape="1">
          <a:blip r:embed="rId3"/>
          <a:srcRect r="21138" b="30180"/>
          <a:stretch/>
        </p:blipFill>
        <p:spPr>
          <a:xfrm>
            <a:off x="0" y="0"/>
            <a:ext cx="252412" cy="1287624"/>
          </a:xfrm>
          <a:prstGeom prst="rect">
            <a:avLst/>
          </a:prstGeom>
        </p:spPr>
      </p:pic>
      <p:sp>
        <p:nvSpPr>
          <p:cNvPr id="2" name="ZoneTexte 1">
            <a:extLst>
              <a:ext uri="{FF2B5EF4-FFF2-40B4-BE49-F238E27FC236}">
                <a16:creationId xmlns:a16="http://schemas.microsoft.com/office/drawing/2014/main" id="{0EB4FD40-E0BD-C3E3-962B-A019D4D351F5}"/>
              </a:ext>
            </a:extLst>
          </p:cNvPr>
          <p:cNvSpPr txBox="1"/>
          <p:nvPr/>
        </p:nvSpPr>
        <p:spPr>
          <a:xfrm>
            <a:off x="174117" y="1011321"/>
            <a:ext cx="11471347"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sz="2400">
                <a:solidFill>
                  <a:srgbClr val="002060"/>
                </a:solidFill>
                <a:cs typeface="Calibri"/>
              </a:rPr>
              <a:t>Comité régional du Tourisme et des Congrès (CRTC)</a:t>
            </a:r>
            <a:r>
              <a:rPr lang="fr-FR" sz="2400" b="1">
                <a:solidFill>
                  <a:srgbClr val="002060"/>
                </a:solidFill>
                <a:cs typeface="Calibri"/>
              </a:rPr>
              <a:t> </a:t>
            </a:r>
            <a:r>
              <a:rPr lang="fr-FR" sz="2400">
                <a:solidFill>
                  <a:srgbClr val="002060"/>
                </a:solidFill>
                <a:cs typeface="Calibri"/>
              </a:rPr>
              <a:t>devient </a:t>
            </a:r>
            <a:r>
              <a:rPr lang="fr-FR" sz="2400" b="1">
                <a:solidFill>
                  <a:srgbClr val="002060"/>
                </a:solidFill>
                <a:cs typeface="Calibri"/>
              </a:rPr>
              <a:t>Hauts-de-France Tourisme</a:t>
            </a:r>
          </a:p>
        </p:txBody>
      </p:sp>
      <p:sp>
        <p:nvSpPr>
          <p:cNvPr id="8" name="ZoneTexte 2">
            <a:extLst>
              <a:ext uri="{FF2B5EF4-FFF2-40B4-BE49-F238E27FC236}">
                <a16:creationId xmlns:a16="http://schemas.microsoft.com/office/drawing/2014/main" id="{91A08C86-4EA0-648E-F0EF-35CF32E16316}"/>
              </a:ext>
            </a:extLst>
          </p:cNvPr>
          <p:cNvSpPr txBox="1"/>
          <p:nvPr/>
        </p:nvSpPr>
        <p:spPr>
          <a:xfrm>
            <a:off x="217712" y="1716313"/>
            <a:ext cx="11356974"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a:cs typeface="Calibri"/>
              </a:rPr>
              <a:t>Notre rôle sur le pôle du Business Développement consiste principalement en </a:t>
            </a:r>
          </a:p>
          <a:p>
            <a:pPr algn="ctr"/>
            <a:r>
              <a:rPr lang="fr-FR">
                <a:cs typeface="Calibri"/>
              </a:rPr>
              <a:t>la </a:t>
            </a:r>
            <a:r>
              <a:rPr lang="fr-FR" b="1">
                <a:cs typeface="Calibri"/>
              </a:rPr>
              <a:t>mise en marché  </a:t>
            </a:r>
            <a:r>
              <a:rPr lang="fr-FR">
                <a:cs typeface="Calibri"/>
              </a:rPr>
              <a:t>de la région Hauts-de-France </a:t>
            </a:r>
            <a:endParaRPr lang="fr-FR"/>
          </a:p>
        </p:txBody>
      </p:sp>
      <p:sp>
        <p:nvSpPr>
          <p:cNvPr id="11" name="ZoneTexte 3">
            <a:extLst>
              <a:ext uri="{FF2B5EF4-FFF2-40B4-BE49-F238E27FC236}">
                <a16:creationId xmlns:a16="http://schemas.microsoft.com/office/drawing/2014/main" id="{0B5DCF77-25DE-0F3B-A415-EEC168A4E846}"/>
              </a:ext>
            </a:extLst>
          </p:cNvPr>
          <p:cNvSpPr txBox="1"/>
          <p:nvPr/>
        </p:nvSpPr>
        <p:spPr>
          <a:xfrm>
            <a:off x="7085762" y="2613686"/>
            <a:ext cx="3437652" cy="92333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cs typeface="Arial"/>
              </a:rPr>
              <a:t>Et deux marchés plus </a:t>
            </a:r>
            <a:r>
              <a:rPr lang="fr-FR" b="1">
                <a:cs typeface="Arial"/>
              </a:rPr>
              <a:t>lointains</a:t>
            </a:r>
            <a:r>
              <a:rPr lang="fr-FR">
                <a:cs typeface="Arial"/>
              </a:rPr>
              <a:t>:</a:t>
            </a:r>
            <a:r>
              <a:rPr lang="en-US">
                <a:cs typeface="Arial"/>
              </a:rPr>
              <a:t>​</a:t>
            </a:r>
          </a:p>
          <a:p>
            <a:pPr lvl="1">
              <a:buChar char="•"/>
            </a:pPr>
            <a:r>
              <a:rPr lang="fr-FR">
                <a:cs typeface="Arial"/>
              </a:rPr>
              <a:t>Marché Chine</a:t>
            </a:r>
            <a:r>
              <a:rPr lang="en-US">
                <a:cs typeface="Arial"/>
              </a:rPr>
              <a:t>​</a:t>
            </a:r>
          </a:p>
          <a:p>
            <a:pPr lvl="1">
              <a:buChar char="•"/>
            </a:pPr>
            <a:r>
              <a:rPr lang="fr-FR">
                <a:cs typeface="Arial"/>
              </a:rPr>
              <a:t>Marché Australie</a:t>
            </a:r>
            <a:r>
              <a:rPr lang="en-US">
                <a:cs typeface="Arial"/>
              </a:rPr>
              <a:t>​ + NZ</a:t>
            </a:r>
          </a:p>
        </p:txBody>
      </p:sp>
      <p:sp>
        <p:nvSpPr>
          <p:cNvPr id="12" name="ZoneTexte 4">
            <a:extLst>
              <a:ext uri="{FF2B5EF4-FFF2-40B4-BE49-F238E27FC236}">
                <a16:creationId xmlns:a16="http://schemas.microsoft.com/office/drawing/2014/main" id="{6BF27A23-0265-7854-C992-11DE83CEC593}"/>
              </a:ext>
            </a:extLst>
          </p:cNvPr>
          <p:cNvSpPr txBox="1"/>
          <p:nvPr/>
        </p:nvSpPr>
        <p:spPr>
          <a:xfrm>
            <a:off x="409750" y="2425001"/>
            <a:ext cx="4931507" cy="147732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cs typeface="Arial"/>
              </a:rPr>
              <a:t>auprès de la</a:t>
            </a:r>
            <a:r>
              <a:rPr lang="fr-FR" b="1">
                <a:cs typeface="Arial"/>
              </a:rPr>
              <a:t> clientèle européenne de proximité</a:t>
            </a:r>
            <a:r>
              <a:rPr lang="fr-FR">
                <a:cs typeface="Arial"/>
              </a:rPr>
              <a:t> : </a:t>
            </a:r>
            <a:r>
              <a:rPr lang="en-US">
                <a:cs typeface="Arial"/>
              </a:rPr>
              <a:t>​</a:t>
            </a:r>
          </a:p>
          <a:p>
            <a:pPr lvl="1">
              <a:buChar char="•"/>
            </a:pPr>
            <a:r>
              <a:rPr lang="fr-FR">
                <a:cs typeface="Arial"/>
              </a:rPr>
              <a:t>Marché </a:t>
            </a:r>
            <a:r>
              <a:rPr lang="fr-FR" b="1">
                <a:cs typeface="Arial"/>
              </a:rPr>
              <a:t>Allemagne</a:t>
            </a:r>
            <a:r>
              <a:rPr lang="fr-FR">
                <a:cs typeface="Arial"/>
              </a:rPr>
              <a:t>/ Autriche</a:t>
            </a:r>
            <a:r>
              <a:rPr lang="en-US">
                <a:cs typeface="Arial"/>
              </a:rPr>
              <a:t>​</a:t>
            </a:r>
          </a:p>
          <a:p>
            <a:pPr lvl="1">
              <a:buChar char="•"/>
            </a:pPr>
            <a:r>
              <a:rPr lang="fr-FR">
                <a:cs typeface="Arial"/>
              </a:rPr>
              <a:t>Marché </a:t>
            </a:r>
            <a:r>
              <a:rPr lang="fr-FR" b="1">
                <a:cs typeface="Arial"/>
              </a:rPr>
              <a:t>Belgique</a:t>
            </a:r>
            <a:r>
              <a:rPr lang="en-US" b="1">
                <a:cs typeface="Arial"/>
              </a:rPr>
              <a:t>​</a:t>
            </a:r>
          </a:p>
          <a:p>
            <a:pPr lvl="1">
              <a:buChar char="•"/>
            </a:pPr>
            <a:r>
              <a:rPr lang="fr-FR">
                <a:cs typeface="Arial"/>
              </a:rPr>
              <a:t>Marché</a:t>
            </a:r>
            <a:r>
              <a:rPr lang="fr-FR" b="1">
                <a:cs typeface="Arial"/>
              </a:rPr>
              <a:t> Grande-Bretagne</a:t>
            </a:r>
            <a:r>
              <a:rPr lang="en-US">
                <a:cs typeface="Arial"/>
              </a:rPr>
              <a:t>​</a:t>
            </a:r>
          </a:p>
          <a:p>
            <a:pPr lvl="1">
              <a:buChar char="•"/>
            </a:pPr>
            <a:r>
              <a:rPr lang="fr-FR">
                <a:cs typeface="Arial"/>
              </a:rPr>
              <a:t>Marché </a:t>
            </a:r>
            <a:r>
              <a:rPr lang="fr-FR" b="1">
                <a:cs typeface="Arial"/>
              </a:rPr>
              <a:t>Pays-Bas</a:t>
            </a:r>
            <a:r>
              <a:rPr lang="en-US" b="1">
                <a:cs typeface="Arial"/>
              </a:rPr>
              <a:t>​</a:t>
            </a:r>
          </a:p>
        </p:txBody>
      </p:sp>
      <p:sp>
        <p:nvSpPr>
          <p:cNvPr id="13" name="ZoneTexte 5">
            <a:extLst>
              <a:ext uri="{FF2B5EF4-FFF2-40B4-BE49-F238E27FC236}">
                <a16:creationId xmlns:a16="http://schemas.microsoft.com/office/drawing/2014/main" id="{4E4BD797-6D5C-AEDF-07B4-8E7D46279A84}"/>
              </a:ext>
            </a:extLst>
          </p:cNvPr>
          <p:cNvSpPr txBox="1"/>
          <p:nvPr/>
        </p:nvSpPr>
        <p:spPr>
          <a:xfrm>
            <a:off x="101599" y="4146866"/>
            <a:ext cx="11981542"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i="1"/>
              <a:t>Notre</a:t>
            </a:r>
            <a:r>
              <a:rPr lang="fr-FR" b="1" i="1"/>
              <a:t> atout principal</a:t>
            </a:r>
            <a:r>
              <a:rPr lang="fr-FR" i="1"/>
              <a:t>: Nous sommes quasiment tous des </a:t>
            </a:r>
            <a:r>
              <a:rPr lang="fr-FR" b="1" i="1"/>
              <a:t>natifs </a:t>
            </a:r>
            <a:r>
              <a:rPr lang="fr-FR" i="1"/>
              <a:t>et disposant </a:t>
            </a:r>
          </a:p>
          <a:p>
            <a:pPr algn="ctr"/>
            <a:r>
              <a:rPr lang="fr-FR" i="1"/>
              <a:t>d'une </a:t>
            </a:r>
            <a:r>
              <a:rPr lang="fr-FR" b="1" i="1"/>
              <a:t>double culture</a:t>
            </a:r>
            <a:r>
              <a:rPr lang="fr-FR" i="1"/>
              <a:t> et  de bonnes</a:t>
            </a:r>
            <a:r>
              <a:rPr lang="fr-FR" b="1" i="1"/>
              <a:t> connaissances de la région Hauts-de-France</a:t>
            </a:r>
            <a:endParaRPr lang="fr-FR" i="1"/>
          </a:p>
        </p:txBody>
      </p:sp>
      <p:sp>
        <p:nvSpPr>
          <p:cNvPr id="14" name="ZoneTexte 6">
            <a:extLst>
              <a:ext uri="{FF2B5EF4-FFF2-40B4-BE49-F238E27FC236}">
                <a16:creationId xmlns:a16="http://schemas.microsoft.com/office/drawing/2014/main" id="{C8ED8C64-94D9-5BFC-A513-7F228EF6691D}"/>
              </a:ext>
            </a:extLst>
          </p:cNvPr>
          <p:cNvSpPr txBox="1"/>
          <p:nvPr/>
        </p:nvSpPr>
        <p:spPr>
          <a:xfrm>
            <a:off x="215899" y="4927599"/>
            <a:ext cx="11690803" cy="147732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 typeface="Arial"/>
              <a:buChar char="•"/>
            </a:pPr>
            <a:r>
              <a:rPr lang="fr-FR">
                <a:cs typeface="Calibri"/>
              </a:rPr>
              <a:t>Tout en s'appuyant sur la segmentation marketing de chaque marché, nous aidons à la </a:t>
            </a:r>
            <a:r>
              <a:rPr lang="fr-FR" b="1">
                <a:cs typeface="Calibri"/>
              </a:rPr>
              <a:t>construction des produits répondant aux attentes prioritaires des segments de clientèles</a:t>
            </a:r>
            <a:r>
              <a:rPr lang="fr-FR">
                <a:cs typeface="Calibri"/>
              </a:rPr>
              <a:t> choisis. </a:t>
            </a:r>
          </a:p>
          <a:p>
            <a:endParaRPr lang="fr-FR">
              <a:cs typeface="Calibri"/>
            </a:endParaRPr>
          </a:p>
          <a:p>
            <a:pPr marL="285750" indent="-285750">
              <a:buFont typeface="Arial"/>
              <a:buChar char="•"/>
            </a:pPr>
            <a:r>
              <a:rPr lang="fr-FR">
                <a:cs typeface="Calibri"/>
              </a:rPr>
              <a:t>A travers de différentes actions nous travaillons activement à</a:t>
            </a:r>
            <a:r>
              <a:rPr lang="fr-FR" b="1">
                <a:cs typeface="Calibri"/>
              </a:rPr>
              <a:t> la promotion de la région auprès des professionnels de tourisme, de la presse étrangère et du client final.</a:t>
            </a:r>
          </a:p>
        </p:txBody>
      </p:sp>
      <p:sp>
        <p:nvSpPr>
          <p:cNvPr id="15" name="ZoneTexte 14">
            <a:extLst>
              <a:ext uri="{FF2B5EF4-FFF2-40B4-BE49-F238E27FC236}">
                <a16:creationId xmlns:a16="http://schemas.microsoft.com/office/drawing/2014/main" id="{2B680B62-8B1D-EC45-8F0A-9E145CE84D6B}"/>
              </a:ext>
            </a:extLst>
          </p:cNvPr>
          <p:cNvSpPr txBox="1"/>
          <p:nvPr/>
        </p:nvSpPr>
        <p:spPr>
          <a:xfrm>
            <a:off x="4779530" y="6532567"/>
            <a:ext cx="2946400" cy="246221"/>
          </a:xfrm>
          <a:prstGeom prst="rect">
            <a:avLst/>
          </a:prstGeom>
          <a:noFill/>
        </p:spPr>
        <p:txBody>
          <a:bodyPr wrap="square" rtlCol="0" anchor="ctr">
            <a:spAutoFit/>
          </a:bodyPr>
          <a:lstStyle/>
          <a:p>
            <a:pPr algn="ctr"/>
            <a:r>
              <a:rPr lang="fr-FR" sz="1000">
                <a:solidFill>
                  <a:schemeClr val="bg1"/>
                </a:solidFill>
                <a:latin typeface="Avenir Next LT Pro Light" panose="020B0304020202020204" pitchFamily="34" charset="0"/>
              </a:rPr>
              <a:t>CLUB MARCHE EUROPEEN – JANVIER 2023</a:t>
            </a:r>
          </a:p>
        </p:txBody>
      </p:sp>
    </p:spTree>
    <p:extLst>
      <p:ext uri="{BB962C8B-B14F-4D97-AF65-F5344CB8AC3E}">
        <p14:creationId xmlns:p14="http://schemas.microsoft.com/office/powerpoint/2010/main" val="35197219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E56D6F9-5565-6B21-C3FB-4FE2742C47A1}"/>
              </a:ext>
            </a:extLst>
          </p:cNvPr>
          <p:cNvSpPr/>
          <p:nvPr/>
        </p:nvSpPr>
        <p:spPr>
          <a:xfrm>
            <a:off x="0" y="6448612"/>
            <a:ext cx="12192000" cy="409387"/>
          </a:xfrm>
          <a:prstGeom prst="rect">
            <a:avLst/>
          </a:prstGeom>
          <a:solidFill>
            <a:srgbClr val="0050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94496"/>
              </a:solidFill>
            </a:endParaRPr>
          </a:p>
        </p:txBody>
      </p:sp>
      <p:sp>
        <p:nvSpPr>
          <p:cNvPr id="7" name="Espace réservé du numéro de diapositive 27">
            <a:extLst>
              <a:ext uri="{FF2B5EF4-FFF2-40B4-BE49-F238E27FC236}">
                <a16:creationId xmlns:a16="http://schemas.microsoft.com/office/drawing/2014/main" id="{E0FB8DB1-1636-CB8D-EAC2-431ECA10F92C}"/>
              </a:ext>
            </a:extLst>
          </p:cNvPr>
          <p:cNvSpPr txBox="1">
            <a:spLocks/>
          </p:cNvSpPr>
          <p:nvPr/>
        </p:nvSpPr>
        <p:spPr>
          <a:xfrm>
            <a:off x="11527902" y="6491196"/>
            <a:ext cx="664098" cy="278717"/>
          </a:xfrm>
          <a:prstGeom prst="rect">
            <a:avLst/>
          </a:prstGeom>
        </p:spPr>
        <p:txBody>
          <a:bodyPr anchor="ct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8AC7C10-199F-484E-9772-D20B8002819D}" type="slidenum">
              <a:rPr lang="fr-FR" sz="1000" smtClean="0">
                <a:solidFill>
                  <a:schemeClr val="bg1"/>
                </a:solidFill>
                <a:latin typeface="Avenir Next LT Pro Light" panose="020B0304020202020204" pitchFamily="34" charset="0"/>
              </a:rPr>
              <a:pPr algn="r"/>
              <a:t>20</a:t>
            </a:fld>
            <a:endParaRPr lang="fr-FR" sz="1000">
              <a:solidFill>
                <a:schemeClr val="bg1"/>
              </a:solidFill>
              <a:latin typeface="Avenir Next LT Pro Light" panose="020B0304020202020204" pitchFamily="34" charset="0"/>
            </a:endParaRPr>
          </a:p>
        </p:txBody>
      </p:sp>
      <p:pic>
        <p:nvPicPr>
          <p:cNvPr id="9" name="Image 8" descr="Une image contenant texte&#10;&#10;Description générée automatiquement">
            <a:extLst>
              <a:ext uri="{FF2B5EF4-FFF2-40B4-BE49-F238E27FC236}">
                <a16:creationId xmlns:a16="http://schemas.microsoft.com/office/drawing/2014/main" id="{94A0D061-A93D-F338-07EB-4145DBB2B0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219" y="6508623"/>
            <a:ext cx="1189318" cy="289365"/>
          </a:xfrm>
          <a:prstGeom prst="rect">
            <a:avLst/>
          </a:prstGeom>
        </p:spPr>
      </p:pic>
      <p:sp>
        <p:nvSpPr>
          <p:cNvPr id="3" name="object 2">
            <a:extLst>
              <a:ext uri="{FF2B5EF4-FFF2-40B4-BE49-F238E27FC236}">
                <a16:creationId xmlns:a16="http://schemas.microsoft.com/office/drawing/2014/main" id="{9B83DFF2-C52F-D107-A626-26CE08E3BD4B}"/>
              </a:ext>
            </a:extLst>
          </p:cNvPr>
          <p:cNvSpPr txBox="1">
            <a:spLocks/>
          </p:cNvSpPr>
          <p:nvPr/>
        </p:nvSpPr>
        <p:spPr>
          <a:xfrm>
            <a:off x="568210" y="326002"/>
            <a:ext cx="5338445" cy="397545"/>
          </a:xfrm>
          <a:prstGeom prst="rect">
            <a:avLst/>
          </a:prstGeom>
        </p:spPr>
        <p:txBody>
          <a:bodyPr vert="horz" wrap="square" lIns="0" tIns="12700" rIns="0" bIns="0" rtlCol="0">
            <a:spAutoFit/>
          </a:bodyPr>
          <a:lstStyle>
            <a:lvl1pPr>
              <a:defRPr sz="2500" b="1" i="0">
                <a:solidFill>
                  <a:srgbClr val="005BAA"/>
                </a:solidFill>
                <a:latin typeface="Etelka Text Pro"/>
                <a:ea typeface="+mj-ea"/>
                <a:cs typeface="Etelka Text Pro"/>
              </a:defRPr>
            </a:lvl1pPr>
          </a:lstStyle>
          <a:p>
            <a:pPr marL="12700" marR="0" lvl="0" indent="0" defTabSz="914400" eaLnBrk="1" fontAlgn="auto" latinLnBrk="0" hangingPunct="1">
              <a:lnSpc>
                <a:spcPct val="100000"/>
              </a:lnSpc>
              <a:spcBef>
                <a:spcPts val="100"/>
              </a:spcBef>
              <a:spcAft>
                <a:spcPts val="0"/>
              </a:spcAft>
              <a:buClrTx/>
              <a:buSzTx/>
              <a:buFontTx/>
              <a:buNone/>
              <a:tabLst/>
              <a:defRPr/>
            </a:pPr>
            <a:r>
              <a:rPr kumimoji="0" lang="fr-FR" sz="2500" b="1" i="0" u="none" strike="noStrike" kern="0" cap="none" spc="-10" normalizeH="0" baseline="0" noProof="0">
                <a:ln>
                  <a:noFill/>
                </a:ln>
                <a:solidFill>
                  <a:srgbClr val="0050A4"/>
                </a:solidFill>
                <a:effectLst/>
                <a:uLnTx/>
                <a:uFillTx/>
                <a:latin typeface="Avenir Next LT Pro" panose="020B0504020202020204" pitchFamily="34" charset="0"/>
              </a:rPr>
              <a:t>SWOT DU MARCHE BELGE</a:t>
            </a:r>
          </a:p>
        </p:txBody>
      </p:sp>
      <p:pic>
        <p:nvPicPr>
          <p:cNvPr id="10" name="Image 9">
            <a:extLst>
              <a:ext uri="{FF2B5EF4-FFF2-40B4-BE49-F238E27FC236}">
                <a16:creationId xmlns:a16="http://schemas.microsoft.com/office/drawing/2014/main" id="{B40FB7C8-7583-9717-2EF9-16D95195F3AA}"/>
              </a:ext>
            </a:extLst>
          </p:cNvPr>
          <p:cNvPicPr>
            <a:picLocks noChangeAspect="1"/>
          </p:cNvPicPr>
          <p:nvPr/>
        </p:nvPicPr>
        <p:blipFill rotWithShape="1">
          <a:blip r:embed="rId4"/>
          <a:srcRect r="21138" b="30180"/>
          <a:stretch/>
        </p:blipFill>
        <p:spPr>
          <a:xfrm>
            <a:off x="0" y="0"/>
            <a:ext cx="252412" cy="1287624"/>
          </a:xfrm>
          <a:prstGeom prst="rect">
            <a:avLst/>
          </a:prstGeom>
        </p:spPr>
      </p:pic>
      <p:sp>
        <p:nvSpPr>
          <p:cNvPr id="8" name="TextBox 30">
            <a:extLst>
              <a:ext uri="{FF2B5EF4-FFF2-40B4-BE49-F238E27FC236}">
                <a16:creationId xmlns:a16="http://schemas.microsoft.com/office/drawing/2014/main" id="{572E3534-F046-A300-A12B-10B81B762762}"/>
              </a:ext>
            </a:extLst>
          </p:cNvPr>
          <p:cNvSpPr txBox="1"/>
          <p:nvPr/>
        </p:nvSpPr>
        <p:spPr>
          <a:xfrm>
            <a:off x="1135634" y="2082587"/>
            <a:ext cx="1340116" cy="253367"/>
          </a:xfrm>
          <a:prstGeom prst="rect">
            <a:avLst/>
          </a:prstGeom>
        </p:spPr>
        <p:txBody>
          <a:bodyPr lIns="0" tIns="16800" rIns="0" bIns="0" rtlCol="0" anchor="t"/>
          <a:lstStyle/>
          <a:p>
            <a:pPr algn="ctr">
              <a:lnSpc>
                <a:spcPts val="1549"/>
              </a:lnSpc>
            </a:pPr>
            <a:r>
              <a:rPr lang="en-US" sz="1400" b="1" i="1">
                <a:solidFill>
                  <a:srgbClr val="000000">
                    <a:alpha val="100000"/>
                  </a:srgbClr>
                </a:solidFill>
                <a:latin typeface="Century Gothic" panose="020B0502020202020204" pitchFamily="34" charset="0"/>
              </a:rPr>
              <a:t>Forces</a:t>
            </a:r>
          </a:p>
        </p:txBody>
      </p:sp>
      <p:grpSp>
        <p:nvGrpSpPr>
          <p:cNvPr id="13" name="Groupe 12">
            <a:extLst>
              <a:ext uri="{FF2B5EF4-FFF2-40B4-BE49-F238E27FC236}">
                <a16:creationId xmlns:a16="http://schemas.microsoft.com/office/drawing/2014/main" id="{11B2B0CC-D69D-B588-2EA0-50917DC02CE8}"/>
              </a:ext>
            </a:extLst>
          </p:cNvPr>
          <p:cNvGrpSpPr/>
          <p:nvPr/>
        </p:nvGrpSpPr>
        <p:grpSpPr>
          <a:xfrm>
            <a:off x="302486" y="2335954"/>
            <a:ext cx="2880000" cy="3964427"/>
            <a:chOff x="153839" y="2951940"/>
            <a:chExt cx="3076378" cy="3489432"/>
          </a:xfrm>
        </p:grpSpPr>
        <p:grpSp>
          <p:nvGrpSpPr>
            <p:cNvPr id="14" name="Group 29">
              <a:extLst>
                <a:ext uri="{FF2B5EF4-FFF2-40B4-BE49-F238E27FC236}">
                  <a16:creationId xmlns:a16="http://schemas.microsoft.com/office/drawing/2014/main" id="{3661CB01-55E0-8C45-238F-EF1FE6101854}"/>
                </a:ext>
              </a:extLst>
            </p:cNvPr>
            <p:cNvGrpSpPr/>
            <p:nvPr/>
          </p:nvGrpSpPr>
          <p:grpSpPr>
            <a:xfrm>
              <a:off x="153839" y="2951940"/>
              <a:ext cx="3076378" cy="3489432"/>
              <a:chOff x="2992358" y="4550404"/>
              <a:chExt cx="3625985" cy="5234147"/>
            </a:xfrm>
          </p:grpSpPr>
          <p:sp>
            <p:nvSpPr>
              <p:cNvPr id="16" name="Freeform 28">
                <a:extLst>
                  <a:ext uri="{FF2B5EF4-FFF2-40B4-BE49-F238E27FC236}">
                    <a16:creationId xmlns:a16="http://schemas.microsoft.com/office/drawing/2014/main" id="{D5C2B258-C548-5F4F-40D1-C901ECDDDD2E}"/>
                  </a:ext>
                </a:extLst>
              </p:cNvPr>
              <p:cNvSpPr/>
              <p:nvPr/>
            </p:nvSpPr>
            <p:spPr>
              <a:xfrm>
                <a:off x="2992358" y="4550404"/>
                <a:ext cx="3625985" cy="5234147"/>
              </a:xfrm>
              <a:custGeom>
                <a:avLst/>
                <a:gdLst/>
                <a:ahLst/>
                <a:cxnLst/>
                <a:rect l="0" t="0" r="0" b="0"/>
                <a:pathLst>
                  <a:path w="304800" h="304800">
                    <a:moveTo>
                      <a:pt x="0" y="0"/>
                    </a:moveTo>
                    <a:lnTo>
                      <a:pt x="0" y="304800"/>
                    </a:lnTo>
                    <a:lnTo>
                      <a:pt x="304800" y="304800"/>
                    </a:lnTo>
                    <a:lnTo>
                      <a:pt x="304800" y="0"/>
                    </a:lnTo>
                    <a:lnTo>
                      <a:pt x="0" y="0"/>
                    </a:lnTo>
                    <a:close/>
                  </a:path>
                </a:pathLst>
              </a:custGeom>
              <a:solidFill>
                <a:srgbClr val="E5E5E5">
                  <a:alpha val="100000"/>
                </a:srgbClr>
              </a:solidFill>
            </p:spPr>
          </p:sp>
        </p:grpSp>
        <p:sp>
          <p:nvSpPr>
            <p:cNvPr id="15" name="TextBox 34">
              <a:extLst>
                <a:ext uri="{FF2B5EF4-FFF2-40B4-BE49-F238E27FC236}">
                  <a16:creationId xmlns:a16="http://schemas.microsoft.com/office/drawing/2014/main" id="{4CBEF9A1-7B36-2544-4D58-2BCA899B6C8B}"/>
                </a:ext>
              </a:extLst>
            </p:cNvPr>
            <p:cNvSpPr txBox="1"/>
            <p:nvPr/>
          </p:nvSpPr>
          <p:spPr>
            <a:xfrm>
              <a:off x="268792" y="3004433"/>
              <a:ext cx="2831841" cy="3436938"/>
            </a:xfrm>
            <a:prstGeom prst="rect">
              <a:avLst/>
            </a:prstGeom>
          </p:spPr>
          <p:txBody>
            <a:bodyPr lIns="0" tIns="16800" rIns="0" bIns="0" rtlCol="0" anchor="t"/>
            <a:lstStyle/>
            <a:p>
              <a:pPr marL="171450" lvl="0" indent="-171450">
                <a:lnSpc>
                  <a:spcPct val="107000"/>
                </a:lnSpc>
                <a:spcAft>
                  <a:spcPts val="0"/>
                </a:spcAft>
                <a:buFont typeface="Arial" panose="020B0604020202020204" pitchFamily="34" charset="0"/>
                <a:buChar char="•"/>
              </a:pPr>
              <a:r>
                <a:rPr lang="fr-FR" sz="1200" b="1">
                  <a:solidFill>
                    <a:srgbClr val="00B050"/>
                  </a:solidFill>
                  <a:latin typeface="Century Gothic" panose="020B0502020202020204" pitchFamily="34" charset="0"/>
                  <a:ea typeface="Calibri" panose="020F0502020204030204" pitchFamily="34" charset="0"/>
                  <a:cs typeface="Times New Roman" panose="02020603050405020304" pitchFamily="18" charset="0"/>
                </a:rPr>
                <a:t>Accessibilité</a:t>
              </a:r>
              <a:r>
                <a:rPr lang="fr-FR" sz="120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rPr>
                <a:t> : 2h/4h de voiture </a:t>
              </a:r>
            </a:p>
            <a:p>
              <a:pPr lvl="0">
                <a:lnSpc>
                  <a:spcPct val="107000"/>
                </a:lnSpc>
                <a:spcAft>
                  <a:spcPts val="0"/>
                </a:spcAft>
              </a:pPr>
              <a:endParaRPr lang="fr-FR" sz="120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endParaRPr>
            </a:p>
            <a:p>
              <a:pPr marL="171450" indent="-171450">
                <a:lnSpc>
                  <a:spcPct val="107000"/>
                </a:lnSpc>
                <a:buFont typeface="Arial" panose="020B0604020202020204" pitchFamily="34" charset="0"/>
                <a:buChar char="•"/>
              </a:pPr>
              <a:r>
                <a:rPr lang="fr-FR" sz="120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rPr>
                <a:t>Grande </a:t>
              </a:r>
              <a:r>
                <a:rPr lang="fr-FR" sz="1200" b="1">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rPr>
                <a:t>diversité des activités </a:t>
              </a:r>
              <a:r>
                <a:rPr lang="fr-FR" sz="120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rPr>
                <a:t>proposées : culture, patrimoine, loisirs</a:t>
              </a:r>
            </a:p>
            <a:p>
              <a:pPr marL="171450" lvl="0" indent="-171450">
                <a:lnSpc>
                  <a:spcPct val="107000"/>
                </a:lnSpc>
                <a:spcAft>
                  <a:spcPts val="0"/>
                </a:spcAft>
                <a:buFont typeface="Arial" panose="020B0604020202020204" pitchFamily="34" charset="0"/>
                <a:buChar char="•"/>
              </a:pPr>
              <a:endParaRPr lang="fr-FR" sz="120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endParaRPr>
            </a:p>
            <a:p>
              <a:pPr marL="171450" lvl="0" indent="-171450">
                <a:lnSpc>
                  <a:spcPct val="107000"/>
                </a:lnSpc>
                <a:spcAft>
                  <a:spcPts val="0"/>
                </a:spcAft>
                <a:buFont typeface="Arial" panose="020B0604020202020204" pitchFamily="34" charset="0"/>
                <a:buChar char="•"/>
              </a:pPr>
              <a:r>
                <a:rPr lang="fr-FR" sz="1200" b="1">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rPr>
                <a:t>Diversité géographique</a:t>
              </a:r>
              <a:r>
                <a:rPr lang="fr-FR" sz="120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rPr>
                <a:t>, les grands espaces préservés, les paysages (mer, littoral, campagne)</a:t>
              </a:r>
            </a:p>
            <a:p>
              <a:pPr lvl="0">
                <a:lnSpc>
                  <a:spcPct val="107000"/>
                </a:lnSpc>
                <a:spcAft>
                  <a:spcPts val="0"/>
                </a:spcAft>
              </a:pPr>
              <a:endParaRPr lang="fr-FR" sz="120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endParaRPr>
            </a:p>
            <a:p>
              <a:pPr marL="171450" lvl="0" indent="-171450">
                <a:lnSpc>
                  <a:spcPct val="107000"/>
                </a:lnSpc>
                <a:spcAft>
                  <a:spcPts val="0"/>
                </a:spcAft>
                <a:buFont typeface="Arial" panose="020B0604020202020204" pitchFamily="34" charset="0"/>
                <a:buChar char="•"/>
              </a:pPr>
              <a:r>
                <a:rPr lang="fr-FR" sz="120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rPr>
                <a:t>La </a:t>
              </a:r>
              <a:r>
                <a:rPr lang="fr-FR" sz="1200" b="1">
                  <a:solidFill>
                    <a:srgbClr val="00B050"/>
                  </a:solidFill>
                  <a:latin typeface="Century Gothic" panose="020B0502020202020204" pitchFamily="34" charset="0"/>
                  <a:ea typeface="Calibri" panose="020F0502020204030204" pitchFamily="34" charset="0"/>
                  <a:cs typeface="Times New Roman" panose="02020603050405020304" pitchFamily="18" charset="0"/>
                </a:rPr>
                <a:t>gastronomie</a:t>
              </a:r>
              <a:r>
                <a:rPr lang="fr-FR" sz="120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rPr>
                <a:t> et l’art de vivre</a:t>
              </a:r>
            </a:p>
            <a:p>
              <a:pPr marL="171450" lvl="0" indent="-171450">
                <a:lnSpc>
                  <a:spcPct val="107000"/>
                </a:lnSpc>
                <a:spcAft>
                  <a:spcPts val="0"/>
                </a:spcAft>
                <a:buFont typeface="Arial" panose="020B0604020202020204" pitchFamily="34" charset="0"/>
                <a:buChar char="•"/>
              </a:pPr>
              <a:endParaRPr lang="fr-FR" sz="120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endParaRPr>
            </a:p>
            <a:p>
              <a:pPr marL="171450" lvl="0" indent="-171450">
                <a:lnSpc>
                  <a:spcPct val="107000"/>
                </a:lnSpc>
                <a:spcAft>
                  <a:spcPts val="0"/>
                </a:spcAft>
                <a:buFont typeface="Arial" panose="020B0604020202020204" pitchFamily="34" charset="0"/>
                <a:buChar char="•"/>
              </a:pPr>
              <a:endParaRPr lang="fr-FR" sz="120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endParaRPr>
            </a:p>
            <a:p>
              <a:pPr marL="171450" lvl="0" indent="-171450">
                <a:lnSpc>
                  <a:spcPct val="107000"/>
                </a:lnSpc>
                <a:spcAft>
                  <a:spcPts val="0"/>
                </a:spcAft>
                <a:buFont typeface="Arial" panose="020B0604020202020204" pitchFamily="34" charset="0"/>
                <a:buChar char="•"/>
              </a:pPr>
              <a:r>
                <a:rPr lang="fr-FR" sz="1200" b="1">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rPr>
                <a:t>Proximité culturelle </a:t>
              </a:r>
              <a:r>
                <a:rPr lang="fr-FR" sz="120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rPr>
                <a:t>wallons et nord de la France </a:t>
              </a:r>
            </a:p>
            <a:p>
              <a:pPr marL="171450" lvl="0" indent="-171450">
                <a:lnSpc>
                  <a:spcPct val="107000"/>
                </a:lnSpc>
                <a:spcAft>
                  <a:spcPts val="0"/>
                </a:spcAft>
                <a:buFont typeface="Arial" panose="020B0604020202020204" pitchFamily="34" charset="0"/>
                <a:buChar char="•"/>
              </a:pPr>
              <a:r>
                <a:rPr lang="fr-FR" sz="120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rPr>
                <a:t>La </a:t>
              </a:r>
              <a:r>
                <a:rPr lang="fr-FR" sz="1200" b="1">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rPr>
                <a:t>littorale très différent </a:t>
              </a:r>
              <a:r>
                <a:rPr lang="fr-FR" sz="120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rPr>
                <a:t>de la cote belge</a:t>
              </a:r>
            </a:p>
            <a:p>
              <a:pPr marL="171450" lvl="0" indent="-171450">
                <a:lnSpc>
                  <a:spcPct val="107000"/>
                </a:lnSpc>
                <a:spcAft>
                  <a:spcPts val="0"/>
                </a:spcAft>
                <a:buFont typeface="Arial" panose="020B0604020202020204" pitchFamily="34" charset="0"/>
                <a:buChar char="•"/>
              </a:pPr>
              <a:r>
                <a:rPr lang="fr-FR" sz="1200" b="1">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rPr>
                <a:t>Lille</a:t>
              </a:r>
              <a:r>
                <a:rPr lang="fr-FR" sz="120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rPr>
                <a:t> et la métropole et son offre diverse et festive</a:t>
              </a:r>
            </a:p>
            <a:p>
              <a:pPr>
                <a:lnSpc>
                  <a:spcPct val="107000"/>
                </a:lnSpc>
              </a:pPr>
              <a:endParaRPr lang="fr-FR" sz="120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endParaRPr>
            </a:p>
          </p:txBody>
        </p:sp>
      </p:grpSp>
      <p:sp>
        <p:nvSpPr>
          <p:cNvPr id="17" name="TextBox 31">
            <a:extLst>
              <a:ext uri="{FF2B5EF4-FFF2-40B4-BE49-F238E27FC236}">
                <a16:creationId xmlns:a16="http://schemas.microsoft.com/office/drawing/2014/main" id="{26137D16-BA5B-956E-6BCE-E02502FF30F9}"/>
              </a:ext>
            </a:extLst>
          </p:cNvPr>
          <p:cNvSpPr txBox="1"/>
          <p:nvPr/>
        </p:nvSpPr>
        <p:spPr>
          <a:xfrm>
            <a:off x="3999803" y="2099066"/>
            <a:ext cx="1460596" cy="192845"/>
          </a:xfrm>
          <a:prstGeom prst="rect">
            <a:avLst/>
          </a:prstGeom>
        </p:spPr>
        <p:txBody>
          <a:bodyPr lIns="0" tIns="16800" rIns="0" bIns="0" rtlCol="0" anchor="t"/>
          <a:lstStyle/>
          <a:p>
            <a:pPr algn="ctr">
              <a:lnSpc>
                <a:spcPts val="1549"/>
              </a:lnSpc>
            </a:pPr>
            <a:r>
              <a:rPr lang="en-US" sz="1400" b="1" i="1">
                <a:solidFill>
                  <a:srgbClr val="000000">
                    <a:alpha val="100000"/>
                  </a:srgbClr>
                </a:solidFill>
                <a:latin typeface="Century Gothic" panose="020B0502020202020204" pitchFamily="34" charset="0"/>
              </a:rPr>
              <a:t>Faiblesses</a:t>
            </a:r>
          </a:p>
        </p:txBody>
      </p:sp>
      <p:grpSp>
        <p:nvGrpSpPr>
          <p:cNvPr id="18" name="Groupe 17">
            <a:extLst>
              <a:ext uri="{FF2B5EF4-FFF2-40B4-BE49-F238E27FC236}">
                <a16:creationId xmlns:a16="http://schemas.microsoft.com/office/drawing/2014/main" id="{4C9FE63E-54B7-4A86-1D24-EDAAE643E58A}"/>
              </a:ext>
            </a:extLst>
          </p:cNvPr>
          <p:cNvGrpSpPr/>
          <p:nvPr/>
        </p:nvGrpSpPr>
        <p:grpSpPr>
          <a:xfrm>
            <a:off x="3290101" y="2335954"/>
            <a:ext cx="2880000" cy="3964426"/>
            <a:chOff x="3610043" y="3031996"/>
            <a:chExt cx="2459599" cy="3170079"/>
          </a:xfrm>
        </p:grpSpPr>
        <p:grpSp>
          <p:nvGrpSpPr>
            <p:cNvPr id="19" name="Group 27">
              <a:extLst>
                <a:ext uri="{FF2B5EF4-FFF2-40B4-BE49-F238E27FC236}">
                  <a16:creationId xmlns:a16="http://schemas.microsoft.com/office/drawing/2014/main" id="{CFC3A9DE-D5E4-516E-E3FE-DC36EEC4A2F0}"/>
                </a:ext>
              </a:extLst>
            </p:cNvPr>
            <p:cNvGrpSpPr/>
            <p:nvPr/>
          </p:nvGrpSpPr>
          <p:grpSpPr>
            <a:xfrm>
              <a:off x="3610043" y="3031996"/>
              <a:ext cx="2459599" cy="3170079"/>
              <a:chOff x="6275596" y="4972060"/>
              <a:chExt cx="2620433" cy="4755118"/>
            </a:xfrm>
          </p:grpSpPr>
          <p:sp>
            <p:nvSpPr>
              <p:cNvPr id="21" name="Freeform 26">
                <a:extLst>
                  <a:ext uri="{FF2B5EF4-FFF2-40B4-BE49-F238E27FC236}">
                    <a16:creationId xmlns:a16="http://schemas.microsoft.com/office/drawing/2014/main" id="{4EF8B8D6-30A9-B586-9F28-D9BB715F5401}"/>
                  </a:ext>
                </a:extLst>
              </p:cNvPr>
              <p:cNvSpPr/>
              <p:nvPr/>
            </p:nvSpPr>
            <p:spPr>
              <a:xfrm>
                <a:off x="6275596" y="4972060"/>
                <a:ext cx="2620433" cy="4755118"/>
              </a:xfrm>
              <a:custGeom>
                <a:avLst/>
                <a:gdLst/>
                <a:ahLst/>
                <a:cxnLst/>
                <a:rect l="0" t="0" r="0" b="0"/>
                <a:pathLst>
                  <a:path w="304800" h="304800">
                    <a:moveTo>
                      <a:pt x="0" y="0"/>
                    </a:moveTo>
                    <a:lnTo>
                      <a:pt x="0" y="304800"/>
                    </a:lnTo>
                    <a:lnTo>
                      <a:pt x="304800" y="304800"/>
                    </a:lnTo>
                    <a:lnTo>
                      <a:pt x="304800" y="0"/>
                    </a:lnTo>
                    <a:lnTo>
                      <a:pt x="0" y="0"/>
                    </a:lnTo>
                    <a:close/>
                  </a:path>
                </a:pathLst>
              </a:custGeom>
              <a:solidFill>
                <a:srgbClr val="E5E5E5">
                  <a:alpha val="100000"/>
                </a:srgbClr>
              </a:solidFill>
            </p:spPr>
          </p:sp>
        </p:grpSp>
        <p:sp>
          <p:nvSpPr>
            <p:cNvPr id="20" name="TextBox 35">
              <a:extLst>
                <a:ext uri="{FF2B5EF4-FFF2-40B4-BE49-F238E27FC236}">
                  <a16:creationId xmlns:a16="http://schemas.microsoft.com/office/drawing/2014/main" id="{F0ABCB41-529B-37D1-A14E-A2F16AF13FF9}"/>
                </a:ext>
              </a:extLst>
            </p:cNvPr>
            <p:cNvSpPr txBox="1"/>
            <p:nvPr/>
          </p:nvSpPr>
          <p:spPr>
            <a:xfrm>
              <a:off x="3694896" y="3206536"/>
              <a:ext cx="2333489" cy="2446263"/>
            </a:xfrm>
            <a:prstGeom prst="rect">
              <a:avLst/>
            </a:prstGeom>
          </p:spPr>
          <p:txBody>
            <a:bodyPr lIns="0" tIns="16800" rIns="0" bIns="0" rtlCol="0" anchor="ctr"/>
            <a:lstStyle/>
            <a:p>
              <a:pPr marL="171450" indent="-171450">
                <a:lnSpc>
                  <a:spcPct val="107000"/>
                </a:lnSpc>
                <a:buFont typeface="Arial" panose="020B0604020202020204" pitchFamily="34" charset="0"/>
                <a:buChar char="•"/>
              </a:pPr>
              <a:r>
                <a:rPr lang="fr-FR" sz="1200" b="1">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rPr>
                <a:t>Image des Hauts de France</a:t>
              </a:r>
              <a:r>
                <a:rPr lang="fr-FR" sz="120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rPr>
                <a:t>, une région </a:t>
              </a:r>
              <a:r>
                <a:rPr lang="fr-FR" sz="1200" b="1">
                  <a:solidFill>
                    <a:srgbClr val="FFC000"/>
                  </a:solidFill>
                  <a:latin typeface="Century Gothic" panose="020B0502020202020204" pitchFamily="34" charset="0"/>
                  <a:ea typeface="Calibri" panose="020F0502020204030204" pitchFamily="34" charset="0"/>
                  <a:cs typeface="Times New Roman" panose="02020603050405020304" pitchFamily="18" charset="0"/>
                </a:rPr>
                <a:t>peu connue</a:t>
              </a:r>
              <a:r>
                <a:rPr lang="fr-FR" sz="120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rPr>
                <a:t>, un nom peu évocateur</a:t>
              </a:r>
            </a:p>
            <a:p>
              <a:pPr marL="171450" indent="-171450">
                <a:lnSpc>
                  <a:spcPct val="107000"/>
                </a:lnSpc>
                <a:buFont typeface="Arial" panose="020B0604020202020204" pitchFamily="34" charset="0"/>
                <a:buChar char="•"/>
              </a:pPr>
              <a:endParaRPr lang="fr-FR" sz="120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endParaRPr>
            </a:p>
            <a:p>
              <a:pPr marL="171450" indent="-171450">
                <a:lnSpc>
                  <a:spcPct val="107000"/>
                </a:lnSpc>
                <a:buFont typeface="Arial" panose="020B0604020202020204" pitchFamily="34" charset="0"/>
                <a:buChar char="•"/>
              </a:pPr>
              <a:r>
                <a:rPr lang="fr-FR" sz="120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rPr>
                <a:t>Préjugés négatifs</a:t>
              </a:r>
            </a:p>
            <a:p>
              <a:pPr lvl="0">
                <a:lnSpc>
                  <a:spcPct val="107000"/>
                </a:lnSpc>
                <a:spcAft>
                  <a:spcPts val="0"/>
                </a:spcAft>
              </a:pPr>
              <a:endParaRPr lang="fr-FR" sz="120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endParaRPr>
            </a:p>
            <a:p>
              <a:pPr marL="171450" lvl="0" indent="-171450">
                <a:lnSpc>
                  <a:spcPct val="107000"/>
                </a:lnSpc>
                <a:spcAft>
                  <a:spcPts val="0"/>
                </a:spcAft>
                <a:buFont typeface="Arial" panose="020B0604020202020204" pitchFamily="34" charset="0"/>
                <a:buChar char="•"/>
              </a:pPr>
              <a:r>
                <a:rPr lang="fr-FR" sz="1200" b="1">
                  <a:solidFill>
                    <a:srgbClr val="FF0000"/>
                  </a:solidFill>
                  <a:latin typeface="Century Gothic" panose="020B0502020202020204" pitchFamily="34" charset="0"/>
                  <a:ea typeface="Calibri" panose="020F0502020204030204" pitchFamily="34" charset="0"/>
                  <a:cs typeface="Times New Roman" panose="02020603050405020304" pitchFamily="18" charset="0"/>
                </a:rPr>
                <a:t>Barrière de la langue </a:t>
              </a:r>
              <a:r>
                <a:rPr lang="fr-FR" sz="120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rPr>
                <a:t>: maîtrise partielle de l’anglais et très faible du néerlandais et de l’allemand. Manque de documentation en langues étrangères.</a:t>
              </a:r>
            </a:p>
            <a:p>
              <a:pPr marL="171450" lvl="0" indent="-171450">
                <a:lnSpc>
                  <a:spcPct val="107000"/>
                </a:lnSpc>
                <a:spcAft>
                  <a:spcPts val="0"/>
                </a:spcAft>
                <a:buFont typeface="Arial" panose="020B0604020202020204" pitchFamily="34" charset="0"/>
                <a:buChar char="•"/>
              </a:pPr>
              <a:endParaRPr lang="fr-FR" sz="120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endParaRPr>
            </a:p>
            <a:p>
              <a:pPr marL="171450" lvl="0" indent="-171450">
                <a:lnSpc>
                  <a:spcPct val="107000"/>
                </a:lnSpc>
                <a:spcAft>
                  <a:spcPts val="0"/>
                </a:spcAft>
                <a:buFont typeface="Arial" panose="020B0604020202020204" pitchFamily="34" charset="0"/>
                <a:buChar char="•"/>
              </a:pPr>
              <a:endParaRPr lang="fr-FR" sz="120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endParaRPr>
            </a:p>
            <a:p>
              <a:pPr marL="171450" lvl="0" indent="-171450">
                <a:lnSpc>
                  <a:spcPct val="107000"/>
                </a:lnSpc>
                <a:spcAft>
                  <a:spcPts val="0"/>
                </a:spcAft>
                <a:buFont typeface="Arial" panose="020B0604020202020204" pitchFamily="34" charset="0"/>
                <a:buChar char="•"/>
              </a:pPr>
              <a:endParaRPr lang="fr-FR" sz="120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endParaRPr>
            </a:p>
            <a:p>
              <a:pPr marL="171450" lvl="0" indent="-171450">
                <a:lnSpc>
                  <a:spcPct val="107000"/>
                </a:lnSpc>
                <a:spcAft>
                  <a:spcPts val="0"/>
                </a:spcAft>
                <a:buFont typeface="Arial" panose="020B0604020202020204" pitchFamily="34" charset="0"/>
                <a:buChar char="•"/>
              </a:pPr>
              <a:r>
                <a:rPr lang="fr-FR" sz="120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rPr>
                <a:t>La </a:t>
              </a:r>
              <a:r>
                <a:rPr lang="fr-FR" sz="1200" b="1">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rPr>
                <a:t>proximité</a:t>
              </a:r>
              <a:r>
                <a:rPr lang="fr-FR" sz="120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rPr>
                <a:t> : trop proche pour le dépaysement / climat similaire</a:t>
              </a:r>
            </a:p>
            <a:p>
              <a:pPr marL="171450" lvl="0" indent="-171450">
                <a:lnSpc>
                  <a:spcPct val="107000"/>
                </a:lnSpc>
                <a:spcAft>
                  <a:spcPts val="0"/>
                </a:spcAft>
                <a:buFont typeface="Arial" panose="020B0604020202020204" pitchFamily="34" charset="0"/>
                <a:buChar char="•"/>
              </a:pPr>
              <a:endParaRPr lang="fr-FR" sz="120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endParaRPr>
            </a:p>
          </p:txBody>
        </p:sp>
      </p:grpSp>
      <p:sp>
        <p:nvSpPr>
          <p:cNvPr id="22" name="TextBox 32">
            <a:extLst>
              <a:ext uri="{FF2B5EF4-FFF2-40B4-BE49-F238E27FC236}">
                <a16:creationId xmlns:a16="http://schemas.microsoft.com/office/drawing/2014/main" id="{E86F388C-22AF-A390-27E8-440793CBB578}"/>
              </a:ext>
            </a:extLst>
          </p:cNvPr>
          <p:cNvSpPr txBox="1"/>
          <p:nvPr/>
        </p:nvSpPr>
        <p:spPr>
          <a:xfrm>
            <a:off x="7062551" y="2058334"/>
            <a:ext cx="1440516" cy="253367"/>
          </a:xfrm>
          <a:prstGeom prst="rect">
            <a:avLst/>
          </a:prstGeom>
        </p:spPr>
        <p:txBody>
          <a:bodyPr lIns="0" tIns="16800" rIns="0" bIns="0" rtlCol="0" anchor="t"/>
          <a:lstStyle/>
          <a:p>
            <a:pPr algn="ctr">
              <a:lnSpc>
                <a:spcPts val="1549"/>
              </a:lnSpc>
            </a:pPr>
            <a:r>
              <a:rPr lang="fr-FR" sz="1400" b="1" i="1">
                <a:solidFill>
                  <a:srgbClr val="000000">
                    <a:alpha val="100000"/>
                  </a:srgbClr>
                </a:solidFill>
                <a:latin typeface="Century Gothic" panose="020B0502020202020204" pitchFamily="34" charset="0"/>
              </a:rPr>
              <a:t>Opportunités</a:t>
            </a:r>
          </a:p>
        </p:txBody>
      </p:sp>
      <p:grpSp>
        <p:nvGrpSpPr>
          <p:cNvPr id="23" name="Group 39">
            <a:extLst>
              <a:ext uri="{FF2B5EF4-FFF2-40B4-BE49-F238E27FC236}">
                <a16:creationId xmlns:a16="http://schemas.microsoft.com/office/drawing/2014/main" id="{2E2A742B-E7E7-234D-4DD3-5B345DFFA2C8}"/>
              </a:ext>
            </a:extLst>
          </p:cNvPr>
          <p:cNvGrpSpPr/>
          <p:nvPr/>
        </p:nvGrpSpPr>
        <p:grpSpPr>
          <a:xfrm>
            <a:off x="6231860" y="2326998"/>
            <a:ext cx="2880000" cy="3964426"/>
            <a:chOff x="9118354" y="4851976"/>
            <a:chExt cx="2620433" cy="4755118"/>
          </a:xfrm>
        </p:grpSpPr>
        <p:sp>
          <p:nvSpPr>
            <p:cNvPr id="24" name="Freeform 38">
              <a:extLst>
                <a:ext uri="{FF2B5EF4-FFF2-40B4-BE49-F238E27FC236}">
                  <a16:creationId xmlns:a16="http://schemas.microsoft.com/office/drawing/2014/main" id="{CD7587E7-17FB-1192-0ACF-2BCD9DE7E477}"/>
                </a:ext>
              </a:extLst>
            </p:cNvPr>
            <p:cNvSpPr/>
            <p:nvPr/>
          </p:nvSpPr>
          <p:spPr>
            <a:xfrm>
              <a:off x="9118354" y="4851976"/>
              <a:ext cx="2620433" cy="4755118"/>
            </a:xfrm>
            <a:custGeom>
              <a:avLst/>
              <a:gdLst/>
              <a:ahLst/>
              <a:cxnLst/>
              <a:rect l="0" t="0" r="0" b="0"/>
              <a:pathLst>
                <a:path w="304800" h="304800">
                  <a:moveTo>
                    <a:pt x="0" y="0"/>
                  </a:moveTo>
                  <a:lnTo>
                    <a:pt x="0" y="304800"/>
                  </a:lnTo>
                  <a:lnTo>
                    <a:pt x="304800" y="304800"/>
                  </a:lnTo>
                  <a:lnTo>
                    <a:pt x="304800" y="0"/>
                  </a:lnTo>
                  <a:lnTo>
                    <a:pt x="0" y="0"/>
                  </a:lnTo>
                  <a:close/>
                </a:path>
              </a:pathLst>
            </a:custGeom>
            <a:solidFill>
              <a:srgbClr val="E5E5E5">
                <a:alpha val="100000"/>
              </a:srgbClr>
            </a:solidFill>
          </p:spPr>
        </p:sp>
      </p:grpSp>
      <p:sp>
        <p:nvSpPr>
          <p:cNvPr id="25" name="TextBox 40">
            <a:extLst>
              <a:ext uri="{FF2B5EF4-FFF2-40B4-BE49-F238E27FC236}">
                <a16:creationId xmlns:a16="http://schemas.microsoft.com/office/drawing/2014/main" id="{15710974-8231-73EF-5725-DF9E25AD226E}"/>
              </a:ext>
            </a:extLst>
          </p:cNvPr>
          <p:cNvSpPr txBox="1"/>
          <p:nvPr/>
        </p:nvSpPr>
        <p:spPr>
          <a:xfrm>
            <a:off x="6278604" y="2395590"/>
            <a:ext cx="2703176" cy="3904789"/>
          </a:xfrm>
          <a:prstGeom prst="rect">
            <a:avLst/>
          </a:prstGeom>
        </p:spPr>
        <p:txBody>
          <a:bodyPr lIns="0" tIns="16800" rIns="0" bIns="0" rtlCol="0" anchor="t"/>
          <a:lstStyle/>
          <a:p>
            <a:pPr marL="180975" indent="-180975" rtl="0" fontAlgn="base">
              <a:buFont typeface="Arial" panose="020B0604020202020204" pitchFamily="34" charset="0"/>
              <a:buChar char="•"/>
            </a:pPr>
            <a:r>
              <a:rPr lang="en-US" sz="1200">
                <a:solidFill>
                  <a:srgbClr val="404040"/>
                </a:solidFill>
                <a:latin typeface="Century Gothic" panose="020B0502020202020204" pitchFamily="34" charset="0"/>
              </a:rPr>
              <a:t>​</a:t>
            </a:r>
            <a:r>
              <a:rPr lang="fr-FR" sz="1200">
                <a:solidFill>
                  <a:srgbClr val="404040"/>
                </a:solidFill>
                <a:latin typeface="Century Gothic" panose="020B0502020202020204" pitchFamily="34" charset="0"/>
              </a:rPr>
              <a:t>Contexte favorable au développement du </a:t>
            </a:r>
            <a:r>
              <a:rPr lang="fr-FR" sz="1200" b="1">
                <a:solidFill>
                  <a:srgbClr val="404040"/>
                </a:solidFill>
                <a:latin typeface="Century Gothic" panose="020B0502020202020204" pitchFamily="34" charset="0"/>
              </a:rPr>
              <a:t>tourisme de </a:t>
            </a:r>
            <a:r>
              <a:rPr lang="fr-FR" sz="1200" b="1">
                <a:solidFill>
                  <a:srgbClr val="00B050"/>
                </a:solidFill>
                <a:latin typeface="Century Gothic" panose="020B0502020202020204" pitchFamily="34" charset="0"/>
              </a:rPr>
              <a:t>proximité</a:t>
            </a:r>
            <a:r>
              <a:rPr lang="fr-FR" sz="1200">
                <a:solidFill>
                  <a:srgbClr val="404040"/>
                </a:solidFill>
                <a:latin typeface="Century Gothic" panose="020B0502020202020204" pitchFamily="34" charset="0"/>
              </a:rPr>
              <a:t>, en dehors des sentiers battus, </a:t>
            </a:r>
            <a:r>
              <a:rPr lang="fr-FR" sz="1200" b="1">
                <a:solidFill>
                  <a:srgbClr val="404040"/>
                </a:solidFill>
                <a:latin typeface="Century Gothic" panose="020B0502020202020204" pitchFamily="34" charset="0"/>
              </a:rPr>
              <a:t>loin du tourisme de masse</a:t>
            </a:r>
            <a:r>
              <a:rPr lang="fr-FR" sz="1200">
                <a:solidFill>
                  <a:srgbClr val="404040"/>
                </a:solidFill>
                <a:latin typeface="Century Gothic" panose="020B0502020202020204" pitchFamily="34" charset="0"/>
              </a:rPr>
              <a:t>, tourné vers la </a:t>
            </a:r>
            <a:r>
              <a:rPr lang="fr-FR" sz="1200" b="1">
                <a:solidFill>
                  <a:srgbClr val="00B050"/>
                </a:solidFill>
                <a:latin typeface="Century Gothic" panose="020B0502020202020204" pitchFamily="34" charset="0"/>
              </a:rPr>
              <a:t>nature</a:t>
            </a:r>
            <a:r>
              <a:rPr lang="fr-FR" sz="1200">
                <a:solidFill>
                  <a:srgbClr val="404040"/>
                </a:solidFill>
                <a:latin typeface="Century Gothic" panose="020B0502020202020204" pitchFamily="34" charset="0"/>
              </a:rPr>
              <a:t> </a:t>
            </a:r>
          </a:p>
          <a:p>
            <a:pPr fontAlgn="base"/>
            <a:endParaRPr lang="fr-FR" sz="1200">
              <a:solidFill>
                <a:srgbClr val="404040"/>
              </a:solidFill>
              <a:latin typeface="Century Gothic" panose="020B0502020202020204" pitchFamily="34" charset="0"/>
            </a:endParaRPr>
          </a:p>
          <a:p>
            <a:pPr marL="171450" indent="-171450" fontAlgn="base">
              <a:buFont typeface="Arial" panose="020B0604020202020204" pitchFamily="34" charset="0"/>
              <a:buChar char="•"/>
            </a:pPr>
            <a:r>
              <a:rPr lang="fr-FR" sz="1200" b="1" i="0" u="none" strike="noStrike">
                <a:solidFill>
                  <a:srgbClr val="404040"/>
                </a:solidFill>
                <a:effectLst/>
                <a:latin typeface="Century Gothic" panose="020B0502020202020204" pitchFamily="34" charset="0"/>
              </a:rPr>
              <a:t>Prise de conscience écologique </a:t>
            </a:r>
            <a:r>
              <a:rPr lang="fr-FR" sz="1200" i="0" u="none" strike="noStrike">
                <a:solidFill>
                  <a:srgbClr val="404040"/>
                </a:solidFill>
                <a:effectLst/>
                <a:latin typeface="Century Gothic" panose="020B0502020202020204" pitchFamily="34" charset="0"/>
              </a:rPr>
              <a:t>et </a:t>
            </a:r>
            <a:r>
              <a:rPr lang="fr-FR" sz="1200">
                <a:solidFill>
                  <a:srgbClr val="404040"/>
                </a:solidFill>
                <a:latin typeface="Century Gothic" panose="020B0502020202020204" pitchFamily="34" charset="0"/>
              </a:rPr>
              <a:t>préoccupation de l’empreinte carbone liée aux transports (accès en train/voiture vs avion)</a:t>
            </a:r>
            <a:r>
              <a:rPr lang="en-US" sz="1200">
                <a:solidFill>
                  <a:srgbClr val="000000"/>
                </a:solidFill>
                <a:latin typeface="Century Gothic" panose="020B0502020202020204" pitchFamily="34" charset="0"/>
              </a:rPr>
              <a:t>​ et </a:t>
            </a:r>
            <a:r>
              <a:rPr lang="fr-FR" sz="1200" b="0" i="0" u="none" strike="noStrike">
                <a:solidFill>
                  <a:srgbClr val="404040"/>
                </a:solidFill>
                <a:effectLst/>
                <a:latin typeface="Century Gothic" panose="020B0502020202020204" pitchFamily="34" charset="0"/>
              </a:rPr>
              <a:t>par rapport au climat (météo plus clémente)</a:t>
            </a:r>
            <a:endParaRPr lang="fr-FR" sz="1200" b="1">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endParaRPr>
          </a:p>
          <a:p>
            <a:pPr marL="171450" lvl="0" indent="-171450">
              <a:lnSpc>
                <a:spcPct val="107000"/>
              </a:lnSpc>
              <a:spcAft>
                <a:spcPts val="0"/>
              </a:spcAft>
              <a:buFont typeface="Arial" panose="020B0604020202020204" pitchFamily="34" charset="0"/>
              <a:buChar char="•"/>
            </a:pPr>
            <a:endParaRPr lang="fr-FR" sz="1200" b="1">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endParaRPr>
          </a:p>
          <a:p>
            <a:pPr marL="171450" lvl="0" indent="-171450">
              <a:lnSpc>
                <a:spcPct val="107000"/>
              </a:lnSpc>
              <a:spcAft>
                <a:spcPts val="0"/>
              </a:spcAft>
              <a:buFont typeface="Arial" panose="020B0604020202020204" pitchFamily="34" charset="0"/>
              <a:buChar char="•"/>
            </a:pPr>
            <a:r>
              <a:rPr lang="fr-FR" sz="1200" b="1">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rPr>
              <a:t>La voiture, </a:t>
            </a:r>
            <a:r>
              <a:rPr lang="fr-FR" sz="120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rPr>
              <a:t>mode de transport principal pour les </a:t>
            </a:r>
            <a:r>
              <a:rPr lang="fr-FR" sz="1200" b="1">
                <a:solidFill>
                  <a:srgbClr val="00B050"/>
                </a:solidFill>
                <a:latin typeface="Century Gothic" panose="020B0502020202020204" pitchFamily="34" charset="0"/>
                <a:ea typeface="Calibri" panose="020F0502020204030204" pitchFamily="34" charset="0"/>
                <a:cs typeface="Times New Roman" panose="02020603050405020304" pitchFamily="18" charset="0"/>
              </a:rPr>
              <a:t>courts-séjours</a:t>
            </a:r>
          </a:p>
          <a:p>
            <a:pPr marL="171450" lvl="0" indent="-171450">
              <a:lnSpc>
                <a:spcPct val="107000"/>
              </a:lnSpc>
              <a:spcAft>
                <a:spcPts val="0"/>
              </a:spcAft>
              <a:buFont typeface="Arial" panose="020B0604020202020204" pitchFamily="34" charset="0"/>
              <a:buChar char="•"/>
            </a:pPr>
            <a:endParaRPr lang="fr-FR" sz="1200" b="1">
              <a:solidFill>
                <a:srgbClr val="00B050"/>
              </a:solidFill>
              <a:latin typeface="Century Gothic" panose="020B0502020202020204" pitchFamily="34" charset="0"/>
              <a:ea typeface="Calibri" panose="020F0502020204030204" pitchFamily="34" charset="0"/>
              <a:cs typeface="Times New Roman" panose="02020603050405020304" pitchFamily="18" charset="0"/>
            </a:endParaRPr>
          </a:p>
          <a:p>
            <a:pPr marL="171450" lvl="0" indent="-171450">
              <a:lnSpc>
                <a:spcPct val="107000"/>
              </a:lnSpc>
              <a:spcAft>
                <a:spcPts val="0"/>
              </a:spcAft>
              <a:buFont typeface="Arial" panose="020B0604020202020204" pitchFamily="34" charset="0"/>
              <a:buChar char="•"/>
            </a:pPr>
            <a:endParaRPr lang="fr-FR" sz="1200" b="1">
              <a:solidFill>
                <a:srgbClr val="00B050"/>
              </a:solidFill>
              <a:latin typeface="Century Gothic" panose="020B0502020202020204" pitchFamily="34" charset="0"/>
              <a:ea typeface="Calibri" panose="020F0502020204030204" pitchFamily="34" charset="0"/>
              <a:cs typeface="Times New Roman" panose="02020603050405020304" pitchFamily="18" charset="0"/>
            </a:endParaRPr>
          </a:p>
          <a:p>
            <a:pPr marL="171450" lvl="0" indent="-171450">
              <a:lnSpc>
                <a:spcPct val="107000"/>
              </a:lnSpc>
              <a:spcAft>
                <a:spcPts val="0"/>
              </a:spcAft>
              <a:buFont typeface="Arial" panose="020B0604020202020204" pitchFamily="34" charset="0"/>
              <a:buChar char="•"/>
            </a:pPr>
            <a:r>
              <a:rPr lang="fr-FR" sz="1200">
                <a:solidFill>
                  <a:srgbClr val="000000"/>
                </a:solidFill>
                <a:latin typeface="Century Gothic" panose="020B0502020202020204" pitchFamily="34" charset="0"/>
                <a:ea typeface="Calibri" panose="020F0502020204030204" pitchFamily="34" charset="0"/>
                <a:cs typeface="Times New Roman" panose="02020603050405020304" pitchFamily="18" charset="0"/>
              </a:rPr>
              <a:t>Une envie d’activités </a:t>
            </a:r>
            <a:r>
              <a:rPr lang="fr-FR" sz="1200" b="1">
                <a:solidFill>
                  <a:srgbClr val="000000"/>
                </a:solidFill>
                <a:latin typeface="Century Gothic" panose="020B0502020202020204" pitchFamily="34" charset="0"/>
                <a:ea typeface="Calibri" panose="020F0502020204030204" pitchFamily="34" charset="0"/>
                <a:cs typeface="Times New Roman" panose="02020603050405020304" pitchFamily="18" charset="0"/>
              </a:rPr>
              <a:t>extérieures</a:t>
            </a:r>
          </a:p>
          <a:p>
            <a:pPr lvl="0">
              <a:lnSpc>
                <a:spcPct val="107000"/>
              </a:lnSpc>
              <a:spcAft>
                <a:spcPts val="0"/>
              </a:spcAft>
            </a:pPr>
            <a:endParaRPr lang="fr-FR" sz="1200" b="1">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endParaRPr>
          </a:p>
          <a:p>
            <a:pPr marL="171450" lvl="0" indent="-171450">
              <a:lnSpc>
                <a:spcPct val="107000"/>
              </a:lnSpc>
              <a:spcAft>
                <a:spcPts val="0"/>
              </a:spcAft>
              <a:buFont typeface="Arial" panose="020B0604020202020204" pitchFamily="34" charset="0"/>
              <a:buChar char="•"/>
            </a:pPr>
            <a:endParaRPr lang="fr-FR" sz="1200" b="1">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endParaRPr>
          </a:p>
        </p:txBody>
      </p:sp>
      <p:sp>
        <p:nvSpPr>
          <p:cNvPr id="26" name="TextBox 33">
            <a:extLst>
              <a:ext uri="{FF2B5EF4-FFF2-40B4-BE49-F238E27FC236}">
                <a16:creationId xmlns:a16="http://schemas.microsoft.com/office/drawing/2014/main" id="{8A5CACD7-2D86-D3BF-D98F-E7A34F76414B}"/>
              </a:ext>
            </a:extLst>
          </p:cNvPr>
          <p:cNvSpPr txBox="1"/>
          <p:nvPr/>
        </p:nvSpPr>
        <p:spPr>
          <a:xfrm>
            <a:off x="10142906" y="2041248"/>
            <a:ext cx="1320036" cy="571500"/>
          </a:xfrm>
          <a:prstGeom prst="rect">
            <a:avLst/>
          </a:prstGeom>
        </p:spPr>
        <p:txBody>
          <a:bodyPr lIns="0" tIns="16800" rIns="0" bIns="0" rtlCol="0" anchor="t"/>
          <a:lstStyle/>
          <a:p>
            <a:pPr algn="ctr">
              <a:lnSpc>
                <a:spcPts val="1549"/>
              </a:lnSpc>
            </a:pPr>
            <a:r>
              <a:rPr lang="en-US" sz="1400" b="1" i="1">
                <a:solidFill>
                  <a:srgbClr val="000000">
                    <a:alpha val="100000"/>
                  </a:srgbClr>
                </a:solidFill>
                <a:latin typeface="Century Gothic" panose="020B0502020202020204" pitchFamily="34" charset="0"/>
              </a:rPr>
              <a:t>Menaces</a:t>
            </a:r>
          </a:p>
        </p:txBody>
      </p:sp>
      <p:grpSp>
        <p:nvGrpSpPr>
          <p:cNvPr id="27" name="Group 37">
            <a:extLst>
              <a:ext uri="{FF2B5EF4-FFF2-40B4-BE49-F238E27FC236}">
                <a16:creationId xmlns:a16="http://schemas.microsoft.com/office/drawing/2014/main" id="{84CC6D0F-55B5-DA7F-63D6-699F33ACF459}"/>
              </a:ext>
            </a:extLst>
          </p:cNvPr>
          <p:cNvGrpSpPr/>
          <p:nvPr/>
        </p:nvGrpSpPr>
        <p:grpSpPr>
          <a:xfrm>
            <a:off x="9143932" y="2335954"/>
            <a:ext cx="2880000" cy="3955470"/>
            <a:chOff x="11934125" y="4837711"/>
            <a:chExt cx="2620433" cy="4755118"/>
          </a:xfrm>
        </p:grpSpPr>
        <p:sp>
          <p:nvSpPr>
            <p:cNvPr id="28" name="Freeform 36">
              <a:extLst>
                <a:ext uri="{FF2B5EF4-FFF2-40B4-BE49-F238E27FC236}">
                  <a16:creationId xmlns:a16="http://schemas.microsoft.com/office/drawing/2014/main" id="{507AA644-BC43-C3A2-E89C-C616B062BB29}"/>
                </a:ext>
              </a:extLst>
            </p:cNvPr>
            <p:cNvSpPr/>
            <p:nvPr/>
          </p:nvSpPr>
          <p:spPr>
            <a:xfrm>
              <a:off x="11934125" y="4837711"/>
              <a:ext cx="2620433" cy="4755118"/>
            </a:xfrm>
            <a:custGeom>
              <a:avLst/>
              <a:gdLst/>
              <a:ahLst/>
              <a:cxnLst/>
              <a:rect l="0" t="0" r="0" b="0"/>
              <a:pathLst>
                <a:path w="304800" h="304800">
                  <a:moveTo>
                    <a:pt x="0" y="0"/>
                  </a:moveTo>
                  <a:lnTo>
                    <a:pt x="0" y="304800"/>
                  </a:lnTo>
                  <a:lnTo>
                    <a:pt x="304800" y="304800"/>
                  </a:lnTo>
                  <a:lnTo>
                    <a:pt x="304800" y="0"/>
                  </a:lnTo>
                  <a:lnTo>
                    <a:pt x="0" y="0"/>
                  </a:lnTo>
                  <a:close/>
                </a:path>
              </a:pathLst>
            </a:custGeom>
            <a:solidFill>
              <a:srgbClr val="E5E5E5">
                <a:alpha val="100000"/>
              </a:srgbClr>
            </a:solidFill>
          </p:spPr>
        </p:sp>
      </p:grpSp>
      <p:sp>
        <p:nvSpPr>
          <p:cNvPr id="29" name="TextBox 41">
            <a:extLst>
              <a:ext uri="{FF2B5EF4-FFF2-40B4-BE49-F238E27FC236}">
                <a16:creationId xmlns:a16="http://schemas.microsoft.com/office/drawing/2014/main" id="{F4CC4C3F-0006-3015-1A0B-EB468D7EDB00}"/>
              </a:ext>
            </a:extLst>
          </p:cNvPr>
          <p:cNvSpPr txBox="1"/>
          <p:nvPr/>
        </p:nvSpPr>
        <p:spPr>
          <a:xfrm>
            <a:off x="9205691" y="2271879"/>
            <a:ext cx="2756481" cy="3522339"/>
          </a:xfrm>
          <a:prstGeom prst="rect">
            <a:avLst/>
          </a:prstGeom>
        </p:spPr>
        <p:txBody>
          <a:bodyPr lIns="0" tIns="16800" rIns="0" bIns="0" rtlCol="0" anchor="ctr"/>
          <a:lstStyle/>
          <a:p>
            <a:pPr marL="285750" indent="-285750">
              <a:lnSpc>
                <a:spcPct val="107000"/>
              </a:lnSpc>
              <a:buFont typeface="Arial" panose="020B0604020202020204" pitchFamily="34" charset="0"/>
              <a:buChar char="•"/>
            </a:pPr>
            <a:r>
              <a:rPr lang="fr-FR" sz="1200" b="1">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rPr>
              <a:t>Contexte économique </a:t>
            </a:r>
            <a:r>
              <a:rPr lang="fr-FR" sz="120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rPr>
              <a:t>: crises, pandémie, guerre,  inflation, prix de l’énergie</a:t>
            </a:r>
          </a:p>
          <a:p>
            <a:pPr marL="171450" indent="-171450">
              <a:lnSpc>
                <a:spcPct val="107000"/>
              </a:lnSpc>
              <a:buFont typeface="Wingdings" panose="05000000000000000000" pitchFamily="2" charset="2"/>
              <a:buChar char="§"/>
            </a:pPr>
            <a:endParaRPr lang="fr-FR" sz="120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endParaRPr>
          </a:p>
          <a:p>
            <a:pPr marL="285750" indent="-285750">
              <a:lnSpc>
                <a:spcPct val="107000"/>
              </a:lnSpc>
              <a:buFont typeface="Arial" panose="020B0604020202020204" pitchFamily="34" charset="0"/>
              <a:buChar char="•"/>
            </a:pPr>
            <a:r>
              <a:rPr lang="fr-FR" sz="120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rPr>
              <a:t>Marché national, </a:t>
            </a:r>
            <a:r>
              <a:rPr lang="fr-FR" sz="1200" b="1" err="1">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rPr>
              <a:t>staycation</a:t>
            </a:r>
            <a:endParaRPr lang="fr-FR" sz="1200" b="1">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endParaRPr>
          </a:p>
          <a:p>
            <a:pPr>
              <a:lnSpc>
                <a:spcPct val="107000"/>
              </a:lnSpc>
            </a:pPr>
            <a:endParaRPr lang="fr-FR" sz="120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endParaRPr>
          </a:p>
          <a:p>
            <a:pPr marL="285750" indent="-285750">
              <a:lnSpc>
                <a:spcPct val="107000"/>
              </a:lnSpc>
              <a:buFont typeface="Arial" panose="020B0604020202020204" pitchFamily="34" charset="0"/>
              <a:buChar char="•"/>
            </a:pPr>
            <a:r>
              <a:rPr lang="fr-FR" sz="120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rPr>
              <a:t>Concurrence des autres </a:t>
            </a:r>
            <a:r>
              <a:rPr lang="fr-FR" sz="1200" b="1">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rPr>
              <a:t>pays européens </a:t>
            </a:r>
            <a:r>
              <a:rPr lang="fr-FR" sz="120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rPr>
              <a:t>(Allemagne, Pays-Bas, Autriche…)</a:t>
            </a:r>
          </a:p>
          <a:p>
            <a:pPr marL="171450" indent="-171450">
              <a:lnSpc>
                <a:spcPct val="107000"/>
              </a:lnSpc>
              <a:buFont typeface="Wingdings" panose="05000000000000000000" pitchFamily="2" charset="2"/>
              <a:buChar char="§"/>
            </a:pPr>
            <a:endParaRPr lang="fr-FR" sz="120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endParaRPr>
          </a:p>
          <a:p>
            <a:pPr marL="285750" lvl="0" indent="-285750">
              <a:lnSpc>
                <a:spcPct val="107000"/>
              </a:lnSpc>
              <a:spcAft>
                <a:spcPts val="0"/>
              </a:spcAft>
              <a:buFont typeface="Arial" panose="020B0604020202020204" pitchFamily="34" charset="0"/>
              <a:buChar char="•"/>
            </a:pPr>
            <a:r>
              <a:rPr lang="fr-FR" sz="120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rPr>
              <a:t>Concurrence des autres </a:t>
            </a:r>
            <a:r>
              <a:rPr lang="fr-FR" sz="1200" b="1">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rPr>
              <a:t>régions françaises </a:t>
            </a:r>
            <a:r>
              <a:rPr lang="fr-FR" sz="120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rPr>
              <a:t>(Normandie, Bretagne Champagne</a:t>
            </a:r>
            <a:r>
              <a:rPr lang="is-IS" sz="120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rPr>
              <a:t>…</a:t>
            </a:r>
            <a:r>
              <a:rPr lang="fr-FR" sz="120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rPr>
              <a:t>)</a:t>
            </a:r>
          </a:p>
          <a:p>
            <a:pPr lvl="0">
              <a:lnSpc>
                <a:spcPct val="107000"/>
              </a:lnSpc>
              <a:spcAft>
                <a:spcPts val="0"/>
              </a:spcAft>
            </a:pPr>
            <a:endParaRPr lang="fr-FR" sz="120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endParaRPr>
          </a:p>
          <a:p>
            <a:pPr marL="171450" indent="-171450">
              <a:lnSpc>
                <a:spcPct val="107000"/>
              </a:lnSpc>
              <a:buFont typeface="Arial" panose="020B0604020202020204" pitchFamily="34" charset="0"/>
              <a:buChar char="•"/>
            </a:pPr>
            <a:endParaRPr lang="fr-FR" sz="1200" b="1">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endParaRPr>
          </a:p>
          <a:p>
            <a:pPr>
              <a:lnSpc>
                <a:spcPct val="107000"/>
              </a:lnSpc>
            </a:pPr>
            <a:endParaRPr lang="fr-FR" sz="1200" b="1">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endParaRPr>
          </a:p>
          <a:p>
            <a:pPr marL="171450" lvl="0" indent="-171450">
              <a:lnSpc>
                <a:spcPct val="107000"/>
              </a:lnSpc>
              <a:spcAft>
                <a:spcPts val="0"/>
              </a:spcAft>
              <a:buFont typeface="Arial" panose="020B0604020202020204" pitchFamily="34" charset="0"/>
              <a:buChar char="•"/>
            </a:pPr>
            <a:endParaRPr lang="fr-FR" sz="1200" b="1">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endParaRPr>
          </a:p>
        </p:txBody>
      </p:sp>
      <p:grpSp>
        <p:nvGrpSpPr>
          <p:cNvPr id="30" name="Groupe 29">
            <a:extLst>
              <a:ext uri="{FF2B5EF4-FFF2-40B4-BE49-F238E27FC236}">
                <a16:creationId xmlns:a16="http://schemas.microsoft.com/office/drawing/2014/main" id="{F17BFD94-2694-3856-4674-65AB436CA19C}"/>
              </a:ext>
            </a:extLst>
          </p:cNvPr>
          <p:cNvGrpSpPr/>
          <p:nvPr/>
        </p:nvGrpSpPr>
        <p:grpSpPr>
          <a:xfrm>
            <a:off x="1165380" y="850256"/>
            <a:ext cx="1195403" cy="1168232"/>
            <a:chOff x="3540320" y="809308"/>
            <a:chExt cx="2530064" cy="2530064"/>
          </a:xfrm>
        </p:grpSpPr>
        <p:pic>
          <p:nvPicPr>
            <p:cNvPr id="31" name="Picture 2">
              <a:extLst>
                <a:ext uri="{FF2B5EF4-FFF2-40B4-BE49-F238E27FC236}">
                  <a16:creationId xmlns:a16="http://schemas.microsoft.com/office/drawing/2014/main" id="{9F648DD5-3B98-8328-8E14-7ED4EBAD0CDC}"/>
                </a:ext>
              </a:extLst>
            </p:cNvPr>
            <p:cNvPicPr>
              <a:picLocks noChangeAspect="1"/>
            </p:cNvPicPr>
            <p:nvPr/>
          </p:nvPicPr>
          <p:blipFill>
            <a:blip r:embed="rId5">
              <a:alphaModFix/>
            </a:blip>
            <a:srcRect/>
            <a:stretch>
              <a:fillRect/>
            </a:stretch>
          </p:blipFill>
          <p:spPr>
            <a:xfrm rot="21600000">
              <a:off x="4147126" y="1416114"/>
              <a:ext cx="1316453" cy="1316453"/>
            </a:xfrm>
            <a:prstGeom prst="rect">
              <a:avLst/>
            </a:prstGeom>
          </p:spPr>
        </p:pic>
        <p:grpSp>
          <p:nvGrpSpPr>
            <p:cNvPr id="32" name="Group 4">
              <a:extLst>
                <a:ext uri="{FF2B5EF4-FFF2-40B4-BE49-F238E27FC236}">
                  <a16:creationId xmlns:a16="http://schemas.microsoft.com/office/drawing/2014/main" id="{4404133D-DA5F-47DE-2AF0-71E57146AE54}"/>
                </a:ext>
              </a:extLst>
            </p:cNvPr>
            <p:cNvGrpSpPr/>
            <p:nvPr/>
          </p:nvGrpSpPr>
          <p:grpSpPr>
            <a:xfrm rot="21600000">
              <a:off x="3540320" y="809308"/>
              <a:ext cx="2530064" cy="2530064"/>
              <a:chOff x="3540320" y="809308"/>
              <a:chExt cx="2530064" cy="2530064"/>
            </a:xfrm>
          </p:grpSpPr>
          <p:sp>
            <p:nvSpPr>
              <p:cNvPr id="36" name="Freeform 3">
                <a:extLst>
                  <a:ext uri="{FF2B5EF4-FFF2-40B4-BE49-F238E27FC236}">
                    <a16:creationId xmlns:a16="http://schemas.microsoft.com/office/drawing/2014/main" id="{4C14226D-D4D0-F257-8F62-D86E924DD04C}"/>
                  </a:ext>
                </a:extLst>
              </p:cNvPr>
              <p:cNvSpPr/>
              <p:nvPr/>
            </p:nvSpPr>
            <p:spPr>
              <a:xfrm>
                <a:off x="3540320" y="809308"/>
                <a:ext cx="2530064" cy="2530064"/>
              </a:xfrm>
              <a:custGeom>
                <a:avLst/>
                <a:gdLst/>
                <a:ahLst/>
                <a:cxnLst/>
                <a:rect l="0" t="0" r="0" b="0"/>
                <a:pathLst>
                  <a:path w="302895" h="302895">
                    <a:moveTo>
                      <a:pt x="151448" y="105"/>
                    </a:moveTo>
                    <a:cubicBezTo>
                      <a:pt x="67780" y="105"/>
                      <a:pt x="0" y="67885"/>
                      <a:pt x="0" y="151476"/>
                    </a:cubicBezTo>
                    <a:cubicBezTo>
                      <a:pt x="0" y="235087"/>
                      <a:pt x="67780" y="302790"/>
                      <a:pt x="151448" y="302790"/>
                    </a:cubicBezTo>
                    <a:cubicBezTo>
                      <a:pt x="235058" y="302790"/>
                      <a:pt x="302905" y="235096"/>
                      <a:pt x="302905" y="151486"/>
                    </a:cubicBezTo>
                    <a:cubicBezTo>
                      <a:pt x="302895" y="67885"/>
                      <a:pt x="235048" y="105"/>
                      <a:pt x="151448" y="105"/>
                    </a:cubicBezTo>
                    <a:close/>
                  </a:path>
                </a:pathLst>
              </a:custGeom>
              <a:blipFill>
                <a:blip r:embed="rId6">
                  <a:alphaModFix/>
                </a:blip>
                <a:stretch>
                  <a:fillRect l="-25180" r="-25180"/>
                </a:stretch>
              </a:blipFill>
            </p:spPr>
          </p:sp>
        </p:grpSp>
        <p:grpSp>
          <p:nvGrpSpPr>
            <p:cNvPr id="33" name="Group 6">
              <a:extLst>
                <a:ext uri="{FF2B5EF4-FFF2-40B4-BE49-F238E27FC236}">
                  <a16:creationId xmlns:a16="http://schemas.microsoft.com/office/drawing/2014/main" id="{445B51CB-3DB3-3D7B-EBCE-6DEAC4A870BD}"/>
                </a:ext>
              </a:extLst>
            </p:cNvPr>
            <p:cNvGrpSpPr/>
            <p:nvPr/>
          </p:nvGrpSpPr>
          <p:grpSpPr>
            <a:xfrm rot="21600000">
              <a:off x="4147126" y="1416107"/>
              <a:ext cx="1316453" cy="1316453"/>
              <a:chOff x="4147126" y="1416107"/>
              <a:chExt cx="1316453" cy="1316453"/>
            </a:xfrm>
          </p:grpSpPr>
          <p:sp>
            <p:nvSpPr>
              <p:cNvPr id="35" name="Freeform 5">
                <a:extLst>
                  <a:ext uri="{FF2B5EF4-FFF2-40B4-BE49-F238E27FC236}">
                    <a16:creationId xmlns:a16="http://schemas.microsoft.com/office/drawing/2014/main" id="{E95D72D7-CFDC-24F6-017C-F019853D6DEB}"/>
                  </a:ext>
                </a:extLst>
              </p:cNvPr>
              <p:cNvSpPr/>
              <p:nvPr/>
            </p:nvSpPr>
            <p:spPr>
              <a:xfrm>
                <a:off x="4147126" y="1416107"/>
                <a:ext cx="1316453" cy="1316453"/>
              </a:xfrm>
              <a:custGeom>
                <a:avLst/>
                <a:gdLst/>
                <a:ahLst/>
                <a:cxnLst/>
                <a:rect l="0" t="0" r="0" b="0"/>
                <a:pathLst>
                  <a:path w="302905" h="302685">
                    <a:moveTo>
                      <a:pt x="151447" y="0"/>
                    </a:moveTo>
                    <a:cubicBezTo>
                      <a:pt x="67780" y="0"/>
                      <a:pt x="0" y="67780"/>
                      <a:pt x="0" y="151371"/>
                    </a:cubicBezTo>
                    <a:cubicBezTo>
                      <a:pt x="0" y="234982"/>
                      <a:pt x="67780" y="302685"/>
                      <a:pt x="151447" y="302685"/>
                    </a:cubicBezTo>
                    <a:cubicBezTo>
                      <a:pt x="235058" y="302685"/>
                      <a:pt x="302905" y="234991"/>
                      <a:pt x="302905" y="151381"/>
                    </a:cubicBezTo>
                    <a:cubicBezTo>
                      <a:pt x="302895" y="67780"/>
                      <a:pt x="235048" y="0"/>
                      <a:pt x="151447" y="0"/>
                    </a:cubicBezTo>
                    <a:close/>
                  </a:path>
                </a:pathLst>
              </a:custGeom>
              <a:solidFill>
                <a:srgbClr val="FFFFFF">
                  <a:alpha val="100000"/>
                </a:srgbClr>
              </a:solidFill>
            </p:spPr>
          </p:sp>
        </p:grpSp>
        <p:sp>
          <p:nvSpPr>
            <p:cNvPr id="34" name="TextBox 22">
              <a:extLst>
                <a:ext uri="{FF2B5EF4-FFF2-40B4-BE49-F238E27FC236}">
                  <a16:creationId xmlns:a16="http://schemas.microsoft.com/office/drawing/2014/main" id="{312D7ECD-F6C7-1F20-3E23-9FDF20C85EF8}"/>
                </a:ext>
              </a:extLst>
            </p:cNvPr>
            <p:cNvSpPr txBox="1"/>
            <p:nvPr/>
          </p:nvSpPr>
          <p:spPr>
            <a:xfrm>
              <a:off x="4169234" y="933088"/>
              <a:ext cx="1272237" cy="2272631"/>
            </a:xfrm>
            <a:prstGeom prst="rect">
              <a:avLst/>
            </a:prstGeom>
          </p:spPr>
          <p:txBody>
            <a:bodyPr lIns="0" tIns="93600" rIns="0" bIns="0" rtlCol="0" anchor="t"/>
            <a:lstStyle/>
            <a:p>
              <a:pPr algn="ctr">
                <a:lnSpc>
                  <a:spcPts val="6522"/>
                </a:lnSpc>
              </a:pPr>
              <a:r>
                <a:rPr lang="en-US" sz="3600" b="0" i="0" spc="0">
                  <a:solidFill>
                    <a:srgbClr val="000000">
                      <a:alpha val="100000"/>
                    </a:srgbClr>
                  </a:solidFill>
                  <a:latin typeface="Abril Fatface"/>
                </a:rPr>
                <a:t>S</a:t>
              </a:r>
            </a:p>
          </p:txBody>
        </p:sp>
      </p:grpSp>
      <p:grpSp>
        <p:nvGrpSpPr>
          <p:cNvPr id="37" name="Groupe 36">
            <a:extLst>
              <a:ext uri="{FF2B5EF4-FFF2-40B4-BE49-F238E27FC236}">
                <a16:creationId xmlns:a16="http://schemas.microsoft.com/office/drawing/2014/main" id="{363D25FC-9D7A-FF76-C23E-FACBEF350EA0}"/>
              </a:ext>
            </a:extLst>
          </p:cNvPr>
          <p:cNvGrpSpPr/>
          <p:nvPr/>
        </p:nvGrpSpPr>
        <p:grpSpPr>
          <a:xfrm>
            <a:off x="4181930" y="847092"/>
            <a:ext cx="1195200" cy="1170000"/>
            <a:chOff x="6353316" y="809254"/>
            <a:chExt cx="2530064" cy="2530064"/>
          </a:xfrm>
        </p:grpSpPr>
        <p:pic>
          <p:nvPicPr>
            <p:cNvPr id="38" name="Picture 7">
              <a:extLst>
                <a:ext uri="{FF2B5EF4-FFF2-40B4-BE49-F238E27FC236}">
                  <a16:creationId xmlns:a16="http://schemas.microsoft.com/office/drawing/2014/main" id="{DC2A1777-B1B6-E065-277C-E698216D6263}"/>
                </a:ext>
              </a:extLst>
            </p:cNvPr>
            <p:cNvPicPr>
              <a:picLocks noChangeAspect="1"/>
            </p:cNvPicPr>
            <p:nvPr/>
          </p:nvPicPr>
          <p:blipFill>
            <a:blip r:embed="rId5">
              <a:alphaModFix/>
            </a:blip>
            <a:srcRect/>
            <a:stretch>
              <a:fillRect/>
            </a:stretch>
          </p:blipFill>
          <p:spPr>
            <a:xfrm rot="21600000">
              <a:off x="6960122" y="1416060"/>
              <a:ext cx="1316453" cy="1316453"/>
            </a:xfrm>
            <a:prstGeom prst="rect">
              <a:avLst/>
            </a:prstGeom>
          </p:spPr>
        </p:pic>
        <p:grpSp>
          <p:nvGrpSpPr>
            <p:cNvPr id="39" name="Group 9">
              <a:extLst>
                <a:ext uri="{FF2B5EF4-FFF2-40B4-BE49-F238E27FC236}">
                  <a16:creationId xmlns:a16="http://schemas.microsoft.com/office/drawing/2014/main" id="{95A77888-6C6E-CA26-E657-B686E1727101}"/>
                </a:ext>
              </a:extLst>
            </p:cNvPr>
            <p:cNvGrpSpPr/>
            <p:nvPr/>
          </p:nvGrpSpPr>
          <p:grpSpPr>
            <a:xfrm rot="21600000">
              <a:off x="6353316" y="809254"/>
              <a:ext cx="2530064" cy="2530064"/>
              <a:chOff x="6353316" y="809254"/>
              <a:chExt cx="2530064" cy="2530064"/>
            </a:xfrm>
          </p:grpSpPr>
          <p:sp>
            <p:nvSpPr>
              <p:cNvPr id="43" name="Freeform 8">
                <a:extLst>
                  <a:ext uri="{FF2B5EF4-FFF2-40B4-BE49-F238E27FC236}">
                    <a16:creationId xmlns:a16="http://schemas.microsoft.com/office/drawing/2014/main" id="{6E355BD9-EDD6-1DA2-0090-E0D7DE82C9F3}"/>
                  </a:ext>
                </a:extLst>
              </p:cNvPr>
              <p:cNvSpPr/>
              <p:nvPr/>
            </p:nvSpPr>
            <p:spPr>
              <a:xfrm>
                <a:off x="6353316" y="809254"/>
                <a:ext cx="2530064" cy="2530064"/>
              </a:xfrm>
              <a:custGeom>
                <a:avLst/>
                <a:gdLst/>
                <a:ahLst/>
                <a:cxnLst/>
                <a:rect l="0" t="0" r="0" b="0"/>
                <a:pathLst>
                  <a:path w="302895" h="302895">
                    <a:moveTo>
                      <a:pt x="151448" y="105"/>
                    </a:moveTo>
                    <a:cubicBezTo>
                      <a:pt x="67780" y="105"/>
                      <a:pt x="0" y="67885"/>
                      <a:pt x="0" y="151476"/>
                    </a:cubicBezTo>
                    <a:cubicBezTo>
                      <a:pt x="0" y="235087"/>
                      <a:pt x="67780" y="302790"/>
                      <a:pt x="151448" y="302790"/>
                    </a:cubicBezTo>
                    <a:cubicBezTo>
                      <a:pt x="235058" y="302790"/>
                      <a:pt x="302905" y="235096"/>
                      <a:pt x="302905" y="151486"/>
                    </a:cubicBezTo>
                    <a:cubicBezTo>
                      <a:pt x="302895" y="67885"/>
                      <a:pt x="235048" y="105"/>
                      <a:pt x="151448" y="105"/>
                    </a:cubicBezTo>
                    <a:close/>
                  </a:path>
                </a:pathLst>
              </a:custGeom>
              <a:blipFill>
                <a:blip r:embed="rId7">
                  <a:alphaModFix/>
                </a:blip>
                <a:stretch>
                  <a:fillRect l="-24975" r="-24975"/>
                </a:stretch>
              </a:blipFill>
            </p:spPr>
          </p:sp>
        </p:grpSp>
        <p:grpSp>
          <p:nvGrpSpPr>
            <p:cNvPr id="40" name="Group 11">
              <a:extLst>
                <a:ext uri="{FF2B5EF4-FFF2-40B4-BE49-F238E27FC236}">
                  <a16:creationId xmlns:a16="http://schemas.microsoft.com/office/drawing/2014/main" id="{C60FF50E-F8D0-AD22-2CF4-C3A2207ED001}"/>
                </a:ext>
              </a:extLst>
            </p:cNvPr>
            <p:cNvGrpSpPr/>
            <p:nvPr/>
          </p:nvGrpSpPr>
          <p:grpSpPr>
            <a:xfrm rot="21600000">
              <a:off x="6955668" y="1416054"/>
              <a:ext cx="1316453" cy="1316453"/>
              <a:chOff x="6955668" y="1416054"/>
              <a:chExt cx="1316453" cy="1316453"/>
            </a:xfrm>
          </p:grpSpPr>
          <p:sp>
            <p:nvSpPr>
              <p:cNvPr id="42" name="Freeform 10">
                <a:extLst>
                  <a:ext uri="{FF2B5EF4-FFF2-40B4-BE49-F238E27FC236}">
                    <a16:creationId xmlns:a16="http://schemas.microsoft.com/office/drawing/2014/main" id="{0D06A24C-74DF-2FC5-EA78-99CF4986B92A}"/>
                  </a:ext>
                </a:extLst>
              </p:cNvPr>
              <p:cNvSpPr/>
              <p:nvPr/>
            </p:nvSpPr>
            <p:spPr>
              <a:xfrm>
                <a:off x="6955668" y="1416054"/>
                <a:ext cx="1316453" cy="1316453"/>
              </a:xfrm>
              <a:custGeom>
                <a:avLst/>
                <a:gdLst/>
                <a:ahLst/>
                <a:cxnLst/>
                <a:rect l="0" t="0" r="0" b="0"/>
                <a:pathLst>
                  <a:path w="302905" h="302685">
                    <a:moveTo>
                      <a:pt x="151447" y="0"/>
                    </a:moveTo>
                    <a:cubicBezTo>
                      <a:pt x="67780" y="0"/>
                      <a:pt x="0" y="67780"/>
                      <a:pt x="0" y="151371"/>
                    </a:cubicBezTo>
                    <a:cubicBezTo>
                      <a:pt x="0" y="234982"/>
                      <a:pt x="67780" y="302685"/>
                      <a:pt x="151447" y="302685"/>
                    </a:cubicBezTo>
                    <a:cubicBezTo>
                      <a:pt x="235058" y="302685"/>
                      <a:pt x="302905" y="234991"/>
                      <a:pt x="302905" y="151381"/>
                    </a:cubicBezTo>
                    <a:cubicBezTo>
                      <a:pt x="302895" y="67780"/>
                      <a:pt x="235048" y="0"/>
                      <a:pt x="151447" y="0"/>
                    </a:cubicBezTo>
                    <a:close/>
                  </a:path>
                </a:pathLst>
              </a:custGeom>
              <a:solidFill>
                <a:srgbClr val="FFFFFF">
                  <a:alpha val="100000"/>
                </a:srgbClr>
              </a:solidFill>
            </p:spPr>
          </p:sp>
        </p:grpSp>
        <p:sp>
          <p:nvSpPr>
            <p:cNvPr id="41" name="TextBox 23">
              <a:extLst>
                <a:ext uri="{FF2B5EF4-FFF2-40B4-BE49-F238E27FC236}">
                  <a16:creationId xmlns:a16="http://schemas.microsoft.com/office/drawing/2014/main" id="{26D0EE9F-E0D2-0FC3-88DD-FBFD7AC70AB4}"/>
                </a:ext>
              </a:extLst>
            </p:cNvPr>
            <p:cNvSpPr txBox="1"/>
            <p:nvPr/>
          </p:nvSpPr>
          <p:spPr>
            <a:xfrm>
              <a:off x="6977255" y="978593"/>
              <a:ext cx="1272236" cy="809625"/>
            </a:xfrm>
            <a:prstGeom prst="rect">
              <a:avLst/>
            </a:prstGeom>
          </p:spPr>
          <p:txBody>
            <a:bodyPr lIns="0" tIns="93600" rIns="0" bIns="0" rtlCol="0" anchor="t"/>
            <a:lstStyle/>
            <a:p>
              <a:pPr algn="ctr">
                <a:lnSpc>
                  <a:spcPts val="6522"/>
                </a:lnSpc>
              </a:pPr>
              <a:r>
                <a:rPr lang="en-US" sz="3600" b="0" i="0" spc="0">
                  <a:solidFill>
                    <a:srgbClr val="000000">
                      <a:alpha val="100000"/>
                    </a:srgbClr>
                  </a:solidFill>
                  <a:latin typeface="Abril Fatface"/>
                </a:rPr>
                <a:t>W</a:t>
              </a:r>
            </a:p>
          </p:txBody>
        </p:sp>
      </p:grpSp>
      <p:grpSp>
        <p:nvGrpSpPr>
          <p:cNvPr id="44" name="Groupe 43">
            <a:extLst>
              <a:ext uri="{FF2B5EF4-FFF2-40B4-BE49-F238E27FC236}">
                <a16:creationId xmlns:a16="http://schemas.microsoft.com/office/drawing/2014/main" id="{F73412F3-37CA-B868-3766-69A1171632A4}"/>
              </a:ext>
            </a:extLst>
          </p:cNvPr>
          <p:cNvGrpSpPr/>
          <p:nvPr/>
        </p:nvGrpSpPr>
        <p:grpSpPr>
          <a:xfrm>
            <a:off x="7198274" y="894373"/>
            <a:ext cx="1195200" cy="1170000"/>
            <a:chOff x="9166313" y="809307"/>
            <a:chExt cx="2530064" cy="2530064"/>
          </a:xfrm>
        </p:grpSpPr>
        <p:pic>
          <p:nvPicPr>
            <p:cNvPr id="45" name="Picture 12">
              <a:extLst>
                <a:ext uri="{FF2B5EF4-FFF2-40B4-BE49-F238E27FC236}">
                  <a16:creationId xmlns:a16="http://schemas.microsoft.com/office/drawing/2014/main" id="{D191FC0E-D077-F9F7-8832-7AA5E284C739}"/>
                </a:ext>
              </a:extLst>
            </p:cNvPr>
            <p:cNvPicPr>
              <a:picLocks noChangeAspect="1"/>
            </p:cNvPicPr>
            <p:nvPr/>
          </p:nvPicPr>
          <p:blipFill>
            <a:blip r:embed="rId5">
              <a:alphaModFix/>
            </a:blip>
            <a:srcRect/>
            <a:stretch>
              <a:fillRect/>
            </a:stretch>
          </p:blipFill>
          <p:spPr>
            <a:xfrm rot="21600000">
              <a:off x="9773118" y="1416113"/>
              <a:ext cx="1316453" cy="1316453"/>
            </a:xfrm>
            <a:prstGeom prst="rect">
              <a:avLst/>
            </a:prstGeom>
          </p:spPr>
        </p:pic>
        <p:grpSp>
          <p:nvGrpSpPr>
            <p:cNvPr id="46" name="Group 14">
              <a:extLst>
                <a:ext uri="{FF2B5EF4-FFF2-40B4-BE49-F238E27FC236}">
                  <a16:creationId xmlns:a16="http://schemas.microsoft.com/office/drawing/2014/main" id="{956D3B47-FB58-6292-D12E-D8D80159EDEF}"/>
                </a:ext>
              </a:extLst>
            </p:cNvPr>
            <p:cNvGrpSpPr/>
            <p:nvPr/>
          </p:nvGrpSpPr>
          <p:grpSpPr>
            <a:xfrm rot="21600000">
              <a:off x="9166313" y="809307"/>
              <a:ext cx="2530064" cy="2530064"/>
              <a:chOff x="9166313" y="809307"/>
              <a:chExt cx="2530064" cy="2530064"/>
            </a:xfrm>
          </p:grpSpPr>
          <p:sp>
            <p:nvSpPr>
              <p:cNvPr id="50" name="Freeform 13">
                <a:extLst>
                  <a:ext uri="{FF2B5EF4-FFF2-40B4-BE49-F238E27FC236}">
                    <a16:creationId xmlns:a16="http://schemas.microsoft.com/office/drawing/2014/main" id="{77B0B278-8842-26B5-AA14-F7FFE2B5EE02}"/>
                  </a:ext>
                </a:extLst>
              </p:cNvPr>
              <p:cNvSpPr/>
              <p:nvPr/>
            </p:nvSpPr>
            <p:spPr>
              <a:xfrm>
                <a:off x="9166313" y="809307"/>
                <a:ext cx="2530064" cy="2530064"/>
              </a:xfrm>
              <a:custGeom>
                <a:avLst/>
                <a:gdLst/>
                <a:ahLst/>
                <a:cxnLst/>
                <a:rect l="0" t="0" r="0" b="0"/>
                <a:pathLst>
                  <a:path w="302895" h="302895">
                    <a:moveTo>
                      <a:pt x="151448" y="105"/>
                    </a:moveTo>
                    <a:cubicBezTo>
                      <a:pt x="67780" y="105"/>
                      <a:pt x="0" y="67885"/>
                      <a:pt x="0" y="151476"/>
                    </a:cubicBezTo>
                    <a:cubicBezTo>
                      <a:pt x="0" y="235087"/>
                      <a:pt x="67780" y="302790"/>
                      <a:pt x="151448" y="302790"/>
                    </a:cubicBezTo>
                    <a:cubicBezTo>
                      <a:pt x="235058" y="302790"/>
                      <a:pt x="302905" y="235096"/>
                      <a:pt x="302905" y="151486"/>
                    </a:cubicBezTo>
                    <a:cubicBezTo>
                      <a:pt x="302895" y="67885"/>
                      <a:pt x="235048" y="105"/>
                      <a:pt x="151448" y="105"/>
                    </a:cubicBezTo>
                    <a:close/>
                  </a:path>
                </a:pathLst>
              </a:custGeom>
              <a:blipFill>
                <a:blip r:embed="rId8">
                  <a:alphaModFix/>
                </a:blip>
                <a:stretch>
                  <a:fillRect t="-840" b="-840"/>
                </a:stretch>
              </a:blipFill>
            </p:spPr>
          </p:sp>
        </p:grpSp>
        <p:grpSp>
          <p:nvGrpSpPr>
            <p:cNvPr id="47" name="Group 16">
              <a:extLst>
                <a:ext uri="{FF2B5EF4-FFF2-40B4-BE49-F238E27FC236}">
                  <a16:creationId xmlns:a16="http://schemas.microsoft.com/office/drawing/2014/main" id="{EA9CC017-628D-5BB7-4DF5-25B0A0652428}"/>
                </a:ext>
              </a:extLst>
            </p:cNvPr>
            <p:cNvGrpSpPr/>
            <p:nvPr/>
          </p:nvGrpSpPr>
          <p:grpSpPr>
            <a:xfrm rot="21600000">
              <a:off x="9770344" y="1416106"/>
              <a:ext cx="1316453" cy="1316453"/>
              <a:chOff x="9770344" y="1416106"/>
              <a:chExt cx="1316453" cy="1316453"/>
            </a:xfrm>
          </p:grpSpPr>
          <p:sp>
            <p:nvSpPr>
              <p:cNvPr id="49" name="Freeform 15">
                <a:extLst>
                  <a:ext uri="{FF2B5EF4-FFF2-40B4-BE49-F238E27FC236}">
                    <a16:creationId xmlns:a16="http://schemas.microsoft.com/office/drawing/2014/main" id="{11913ABD-C451-D810-1B39-AB1436AD9C8C}"/>
                  </a:ext>
                </a:extLst>
              </p:cNvPr>
              <p:cNvSpPr/>
              <p:nvPr/>
            </p:nvSpPr>
            <p:spPr>
              <a:xfrm>
                <a:off x="9770344" y="1416106"/>
                <a:ext cx="1316453" cy="1316453"/>
              </a:xfrm>
              <a:custGeom>
                <a:avLst/>
                <a:gdLst/>
                <a:ahLst/>
                <a:cxnLst/>
                <a:rect l="0" t="0" r="0" b="0"/>
                <a:pathLst>
                  <a:path w="302905" h="302685">
                    <a:moveTo>
                      <a:pt x="151447" y="0"/>
                    </a:moveTo>
                    <a:cubicBezTo>
                      <a:pt x="67780" y="0"/>
                      <a:pt x="0" y="67780"/>
                      <a:pt x="0" y="151371"/>
                    </a:cubicBezTo>
                    <a:cubicBezTo>
                      <a:pt x="0" y="234982"/>
                      <a:pt x="67780" y="302685"/>
                      <a:pt x="151447" y="302685"/>
                    </a:cubicBezTo>
                    <a:cubicBezTo>
                      <a:pt x="235058" y="302685"/>
                      <a:pt x="302905" y="234991"/>
                      <a:pt x="302905" y="151381"/>
                    </a:cubicBezTo>
                    <a:cubicBezTo>
                      <a:pt x="302895" y="67780"/>
                      <a:pt x="235048" y="0"/>
                      <a:pt x="151447" y="0"/>
                    </a:cubicBezTo>
                    <a:close/>
                  </a:path>
                </a:pathLst>
              </a:custGeom>
              <a:solidFill>
                <a:srgbClr val="FFFFFF">
                  <a:alpha val="100000"/>
                </a:srgbClr>
              </a:solidFill>
            </p:spPr>
          </p:sp>
        </p:grpSp>
        <p:sp>
          <p:nvSpPr>
            <p:cNvPr id="48" name="TextBox 24">
              <a:extLst>
                <a:ext uri="{FF2B5EF4-FFF2-40B4-BE49-F238E27FC236}">
                  <a16:creationId xmlns:a16="http://schemas.microsoft.com/office/drawing/2014/main" id="{759B9F29-8397-BA42-B8C5-DCB459D2CAF7}"/>
                </a:ext>
              </a:extLst>
            </p:cNvPr>
            <p:cNvSpPr txBox="1"/>
            <p:nvPr/>
          </p:nvSpPr>
          <p:spPr>
            <a:xfrm>
              <a:off x="9767572" y="912185"/>
              <a:ext cx="1272236" cy="809625"/>
            </a:xfrm>
            <a:prstGeom prst="rect">
              <a:avLst/>
            </a:prstGeom>
          </p:spPr>
          <p:txBody>
            <a:bodyPr lIns="0" tIns="93600" rIns="0" bIns="0" rtlCol="0" anchor="t"/>
            <a:lstStyle/>
            <a:p>
              <a:pPr algn="ctr">
                <a:lnSpc>
                  <a:spcPts val="6522"/>
                </a:lnSpc>
              </a:pPr>
              <a:r>
                <a:rPr lang="en-US" sz="3600" b="0" i="0" spc="0">
                  <a:solidFill>
                    <a:srgbClr val="000000">
                      <a:alpha val="100000"/>
                    </a:srgbClr>
                  </a:solidFill>
                  <a:latin typeface="Abril Fatface"/>
                </a:rPr>
                <a:t>O</a:t>
              </a:r>
            </a:p>
          </p:txBody>
        </p:sp>
      </p:grpSp>
      <p:grpSp>
        <p:nvGrpSpPr>
          <p:cNvPr id="51" name="Groupe 50">
            <a:extLst>
              <a:ext uri="{FF2B5EF4-FFF2-40B4-BE49-F238E27FC236}">
                <a16:creationId xmlns:a16="http://schemas.microsoft.com/office/drawing/2014/main" id="{685D5525-8277-8662-729A-0A2EE022D668}"/>
              </a:ext>
            </a:extLst>
          </p:cNvPr>
          <p:cNvGrpSpPr/>
          <p:nvPr/>
        </p:nvGrpSpPr>
        <p:grpSpPr>
          <a:xfrm>
            <a:off x="10251196" y="847092"/>
            <a:ext cx="1195200" cy="1170000"/>
            <a:chOff x="11979309" y="809201"/>
            <a:chExt cx="2530064" cy="2530064"/>
          </a:xfrm>
        </p:grpSpPr>
        <p:pic>
          <p:nvPicPr>
            <p:cNvPr id="52" name="Picture 17">
              <a:extLst>
                <a:ext uri="{FF2B5EF4-FFF2-40B4-BE49-F238E27FC236}">
                  <a16:creationId xmlns:a16="http://schemas.microsoft.com/office/drawing/2014/main" id="{5C8484EB-6C87-3A5A-63C6-4D347A1EC5B3}"/>
                </a:ext>
              </a:extLst>
            </p:cNvPr>
            <p:cNvPicPr>
              <a:picLocks noChangeAspect="1"/>
            </p:cNvPicPr>
            <p:nvPr/>
          </p:nvPicPr>
          <p:blipFill>
            <a:blip r:embed="rId5">
              <a:alphaModFix/>
            </a:blip>
            <a:srcRect/>
            <a:stretch>
              <a:fillRect/>
            </a:stretch>
          </p:blipFill>
          <p:spPr>
            <a:xfrm rot="21600000">
              <a:off x="12586115" y="1416006"/>
              <a:ext cx="1316453" cy="1316453"/>
            </a:xfrm>
            <a:prstGeom prst="rect">
              <a:avLst/>
            </a:prstGeom>
          </p:spPr>
        </p:pic>
        <p:grpSp>
          <p:nvGrpSpPr>
            <p:cNvPr id="53" name="Group 19">
              <a:extLst>
                <a:ext uri="{FF2B5EF4-FFF2-40B4-BE49-F238E27FC236}">
                  <a16:creationId xmlns:a16="http://schemas.microsoft.com/office/drawing/2014/main" id="{1EA30226-05E8-8AF0-FE05-E1D0132495C6}"/>
                </a:ext>
              </a:extLst>
            </p:cNvPr>
            <p:cNvGrpSpPr/>
            <p:nvPr/>
          </p:nvGrpSpPr>
          <p:grpSpPr>
            <a:xfrm rot="21600000">
              <a:off x="11979309" y="809201"/>
              <a:ext cx="2530064" cy="2530064"/>
              <a:chOff x="11979309" y="809201"/>
              <a:chExt cx="2530064" cy="2530064"/>
            </a:xfrm>
          </p:grpSpPr>
          <p:sp>
            <p:nvSpPr>
              <p:cNvPr id="57" name="Freeform 18">
                <a:extLst>
                  <a:ext uri="{FF2B5EF4-FFF2-40B4-BE49-F238E27FC236}">
                    <a16:creationId xmlns:a16="http://schemas.microsoft.com/office/drawing/2014/main" id="{5785CD3C-9BA7-5B0A-F13E-99BC96A8B3E7}"/>
                  </a:ext>
                </a:extLst>
              </p:cNvPr>
              <p:cNvSpPr/>
              <p:nvPr/>
            </p:nvSpPr>
            <p:spPr>
              <a:xfrm>
                <a:off x="11979309" y="809201"/>
                <a:ext cx="2530064" cy="2530064"/>
              </a:xfrm>
              <a:custGeom>
                <a:avLst/>
                <a:gdLst/>
                <a:ahLst/>
                <a:cxnLst/>
                <a:rect l="0" t="0" r="0" b="0"/>
                <a:pathLst>
                  <a:path w="302895" h="302895">
                    <a:moveTo>
                      <a:pt x="151448" y="105"/>
                    </a:moveTo>
                    <a:cubicBezTo>
                      <a:pt x="67780" y="105"/>
                      <a:pt x="0" y="67885"/>
                      <a:pt x="0" y="151476"/>
                    </a:cubicBezTo>
                    <a:cubicBezTo>
                      <a:pt x="0" y="235087"/>
                      <a:pt x="67780" y="302790"/>
                      <a:pt x="151448" y="302790"/>
                    </a:cubicBezTo>
                    <a:cubicBezTo>
                      <a:pt x="235058" y="302790"/>
                      <a:pt x="302905" y="235096"/>
                      <a:pt x="302905" y="151486"/>
                    </a:cubicBezTo>
                    <a:cubicBezTo>
                      <a:pt x="302895" y="67885"/>
                      <a:pt x="235048" y="105"/>
                      <a:pt x="151448" y="105"/>
                    </a:cubicBezTo>
                    <a:close/>
                  </a:path>
                </a:pathLst>
              </a:custGeom>
              <a:blipFill>
                <a:blip r:embed="rId9">
                  <a:alphaModFix/>
                </a:blip>
                <a:stretch>
                  <a:fillRect l="-418" r="-418"/>
                </a:stretch>
              </a:blipFill>
            </p:spPr>
          </p:sp>
        </p:grpSp>
        <p:grpSp>
          <p:nvGrpSpPr>
            <p:cNvPr id="54" name="Group 21">
              <a:extLst>
                <a:ext uri="{FF2B5EF4-FFF2-40B4-BE49-F238E27FC236}">
                  <a16:creationId xmlns:a16="http://schemas.microsoft.com/office/drawing/2014/main" id="{A8D7DC51-D417-CD1C-EB16-4538704681EB}"/>
                </a:ext>
              </a:extLst>
            </p:cNvPr>
            <p:cNvGrpSpPr/>
            <p:nvPr/>
          </p:nvGrpSpPr>
          <p:grpSpPr>
            <a:xfrm rot="21600000">
              <a:off x="12586115" y="1416000"/>
              <a:ext cx="1316453" cy="1316453"/>
              <a:chOff x="12586115" y="1416000"/>
              <a:chExt cx="1316453" cy="1316453"/>
            </a:xfrm>
          </p:grpSpPr>
          <p:sp>
            <p:nvSpPr>
              <p:cNvPr id="56" name="Freeform 20">
                <a:extLst>
                  <a:ext uri="{FF2B5EF4-FFF2-40B4-BE49-F238E27FC236}">
                    <a16:creationId xmlns:a16="http://schemas.microsoft.com/office/drawing/2014/main" id="{B2370BCD-1A82-4CB9-B1BF-4395502A4A30}"/>
                  </a:ext>
                </a:extLst>
              </p:cNvPr>
              <p:cNvSpPr/>
              <p:nvPr/>
            </p:nvSpPr>
            <p:spPr>
              <a:xfrm>
                <a:off x="12586115" y="1416000"/>
                <a:ext cx="1316453" cy="1316453"/>
              </a:xfrm>
              <a:custGeom>
                <a:avLst/>
                <a:gdLst/>
                <a:ahLst/>
                <a:cxnLst/>
                <a:rect l="0" t="0" r="0" b="0"/>
                <a:pathLst>
                  <a:path w="302905" h="302685">
                    <a:moveTo>
                      <a:pt x="151447" y="0"/>
                    </a:moveTo>
                    <a:cubicBezTo>
                      <a:pt x="67780" y="0"/>
                      <a:pt x="0" y="67780"/>
                      <a:pt x="0" y="151371"/>
                    </a:cubicBezTo>
                    <a:cubicBezTo>
                      <a:pt x="0" y="234982"/>
                      <a:pt x="67780" y="302685"/>
                      <a:pt x="151447" y="302685"/>
                    </a:cubicBezTo>
                    <a:cubicBezTo>
                      <a:pt x="235058" y="302685"/>
                      <a:pt x="302905" y="234991"/>
                      <a:pt x="302905" y="151381"/>
                    </a:cubicBezTo>
                    <a:cubicBezTo>
                      <a:pt x="302895" y="67780"/>
                      <a:pt x="235048" y="0"/>
                      <a:pt x="151447" y="0"/>
                    </a:cubicBezTo>
                    <a:close/>
                  </a:path>
                </a:pathLst>
              </a:custGeom>
              <a:solidFill>
                <a:srgbClr val="FFFFFF">
                  <a:alpha val="100000"/>
                </a:srgbClr>
              </a:solidFill>
            </p:spPr>
          </p:sp>
        </p:grpSp>
        <p:sp>
          <p:nvSpPr>
            <p:cNvPr id="55" name="TextBox 25">
              <a:extLst>
                <a:ext uri="{FF2B5EF4-FFF2-40B4-BE49-F238E27FC236}">
                  <a16:creationId xmlns:a16="http://schemas.microsoft.com/office/drawing/2014/main" id="{57C6A75C-A1BF-3804-DE64-3A000C3C2873}"/>
                </a:ext>
              </a:extLst>
            </p:cNvPr>
            <p:cNvSpPr txBox="1"/>
            <p:nvPr/>
          </p:nvSpPr>
          <p:spPr>
            <a:xfrm>
              <a:off x="12608222" y="935901"/>
              <a:ext cx="1272236" cy="809625"/>
            </a:xfrm>
            <a:prstGeom prst="rect">
              <a:avLst/>
            </a:prstGeom>
          </p:spPr>
          <p:txBody>
            <a:bodyPr lIns="0" tIns="93600" rIns="0" bIns="0" rtlCol="0" anchor="t"/>
            <a:lstStyle/>
            <a:p>
              <a:pPr algn="ctr">
                <a:lnSpc>
                  <a:spcPts val="6522"/>
                </a:lnSpc>
              </a:pPr>
              <a:r>
                <a:rPr lang="en-US" sz="3600" b="0" i="0" spc="0">
                  <a:solidFill>
                    <a:srgbClr val="000000">
                      <a:alpha val="100000"/>
                    </a:srgbClr>
                  </a:solidFill>
                  <a:latin typeface="Abril Fatface"/>
                </a:rPr>
                <a:t>T</a:t>
              </a:r>
            </a:p>
          </p:txBody>
        </p:sp>
      </p:grpSp>
      <p:sp>
        <p:nvSpPr>
          <p:cNvPr id="2" name="ZoneTexte 1">
            <a:extLst>
              <a:ext uri="{FF2B5EF4-FFF2-40B4-BE49-F238E27FC236}">
                <a16:creationId xmlns:a16="http://schemas.microsoft.com/office/drawing/2014/main" id="{D09D6B35-22BC-6793-B44A-2314751459DE}"/>
              </a:ext>
            </a:extLst>
          </p:cNvPr>
          <p:cNvSpPr txBox="1"/>
          <p:nvPr/>
        </p:nvSpPr>
        <p:spPr>
          <a:xfrm>
            <a:off x="4779530" y="6532567"/>
            <a:ext cx="2946400" cy="246221"/>
          </a:xfrm>
          <a:prstGeom prst="rect">
            <a:avLst/>
          </a:prstGeom>
          <a:noFill/>
        </p:spPr>
        <p:txBody>
          <a:bodyPr wrap="square" rtlCol="0" anchor="ctr">
            <a:spAutoFit/>
          </a:bodyPr>
          <a:lstStyle/>
          <a:p>
            <a:pPr algn="ctr"/>
            <a:r>
              <a:rPr lang="fr-FR" sz="1000">
                <a:solidFill>
                  <a:schemeClr val="bg1"/>
                </a:solidFill>
                <a:latin typeface="Avenir Next LT Pro Light" panose="020B0304020202020204" pitchFamily="34" charset="0"/>
              </a:rPr>
              <a:t>CLUB MARCHE EUROPEEN – JANVIER 2023</a:t>
            </a:r>
          </a:p>
        </p:txBody>
      </p:sp>
      <p:pic>
        <p:nvPicPr>
          <p:cNvPr id="6" name="Image 5">
            <a:extLst>
              <a:ext uri="{FF2B5EF4-FFF2-40B4-BE49-F238E27FC236}">
                <a16:creationId xmlns:a16="http://schemas.microsoft.com/office/drawing/2014/main" id="{0BB7EAFF-03A1-CC71-FBDD-6F0E03C20C5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323288" y="177358"/>
            <a:ext cx="601003" cy="52086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Image 10">
            <a:extLst>
              <a:ext uri="{FF2B5EF4-FFF2-40B4-BE49-F238E27FC236}">
                <a16:creationId xmlns:a16="http://schemas.microsoft.com/office/drawing/2014/main" id="{A00EE704-174D-AE84-2022-10C39DBF89D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12112" y="4881564"/>
            <a:ext cx="292171" cy="25321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Image 11">
            <a:extLst>
              <a:ext uri="{FF2B5EF4-FFF2-40B4-BE49-F238E27FC236}">
                <a16:creationId xmlns:a16="http://schemas.microsoft.com/office/drawing/2014/main" id="{6A8A3894-235E-946A-F06F-EDF6733D054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09538" y="4754956"/>
            <a:ext cx="292171" cy="25321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8" name="Image 57">
            <a:extLst>
              <a:ext uri="{FF2B5EF4-FFF2-40B4-BE49-F238E27FC236}">
                <a16:creationId xmlns:a16="http://schemas.microsoft.com/office/drawing/2014/main" id="{EEA47E8F-70B2-97C3-E754-C2EB0704343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399639" y="5225314"/>
            <a:ext cx="292171" cy="25321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280748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E56D6F9-5565-6B21-C3FB-4FE2742C47A1}"/>
              </a:ext>
            </a:extLst>
          </p:cNvPr>
          <p:cNvSpPr/>
          <p:nvPr/>
        </p:nvSpPr>
        <p:spPr>
          <a:xfrm>
            <a:off x="0" y="6448612"/>
            <a:ext cx="12192000" cy="409387"/>
          </a:xfrm>
          <a:prstGeom prst="rect">
            <a:avLst/>
          </a:prstGeom>
          <a:solidFill>
            <a:srgbClr val="0050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94496"/>
              </a:solidFill>
            </a:endParaRPr>
          </a:p>
        </p:txBody>
      </p:sp>
      <p:sp>
        <p:nvSpPr>
          <p:cNvPr id="7" name="Espace réservé du numéro de diapositive 27">
            <a:extLst>
              <a:ext uri="{FF2B5EF4-FFF2-40B4-BE49-F238E27FC236}">
                <a16:creationId xmlns:a16="http://schemas.microsoft.com/office/drawing/2014/main" id="{E0FB8DB1-1636-CB8D-EAC2-431ECA10F92C}"/>
              </a:ext>
            </a:extLst>
          </p:cNvPr>
          <p:cNvSpPr txBox="1">
            <a:spLocks/>
          </p:cNvSpPr>
          <p:nvPr/>
        </p:nvSpPr>
        <p:spPr>
          <a:xfrm>
            <a:off x="11527902" y="6491196"/>
            <a:ext cx="664098" cy="278717"/>
          </a:xfrm>
          <a:prstGeom prst="rect">
            <a:avLst/>
          </a:prstGeom>
        </p:spPr>
        <p:txBody>
          <a:bodyPr anchor="ct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8AC7C10-199F-484E-9772-D20B8002819D}" type="slidenum">
              <a:rPr lang="fr-FR" sz="1000" smtClean="0">
                <a:solidFill>
                  <a:schemeClr val="bg1"/>
                </a:solidFill>
                <a:latin typeface="Avenir Next LT Pro Light" panose="020B0304020202020204" pitchFamily="34" charset="0"/>
              </a:rPr>
              <a:pPr algn="r"/>
              <a:t>21</a:t>
            </a:fld>
            <a:endParaRPr lang="fr-FR" sz="1000">
              <a:solidFill>
                <a:schemeClr val="bg1"/>
              </a:solidFill>
              <a:latin typeface="Avenir Next LT Pro Light" panose="020B0304020202020204" pitchFamily="34" charset="0"/>
            </a:endParaRPr>
          </a:p>
        </p:txBody>
      </p:sp>
      <p:pic>
        <p:nvPicPr>
          <p:cNvPr id="9" name="Image 8" descr="Une image contenant texte&#10;&#10;Description générée automatiquement">
            <a:extLst>
              <a:ext uri="{FF2B5EF4-FFF2-40B4-BE49-F238E27FC236}">
                <a16:creationId xmlns:a16="http://schemas.microsoft.com/office/drawing/2014/main" id="{94A0D061-A93D-F338-07EB-4145DBB2B0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1219" y="6508623"/>
            <a:ext cx="1189318" cy="289365"/>
          </a:xfrm>
          <a:prstGeom prst="rect">
            <a:avLst/>
          </a:prstGeom>
        </p:spPr>
      </p:pic>
      <p:sp>
        <p:nvSpPr>
          <p:cNvPr id="3" name="object 2">
            <a:extLst>
              <a:ext uri="{FF2B5EF4-FFF2-40B4-BE49-F238E27FC236}">
                <a16:creationId xmlns:a16="http://schemas.microsoft.com/office/drawing/2014/main" id="{9B83DFF2-C52F-D107-A626-26CE08E3BD4B}"/>
              </a:ext>
            </a:extLst>
          </p:cNvPr>
          <p:cNvSpPr txBox="1">
            <a:spLocks/>
          </p:cNvSpPr>
          <p:nvPr/>
        </p:nvSpPr>
        <p:spPr>
          <a:xfrm>
            <a:off x="568210" y="326002"/>
            <a:ext cx="8379847" cy="397545"/>
          </a:xfrm>
          <a:prstGeom prst="rect">
            <a:avLst/>
          </a:prstGeom>
        </p:spPr>
        <p:txBody>
          <a:bodyPr vert="horz" wrap="square" lIns="0" tIns="12700" rIns="0" bIns="0" rtlCol="0">
            <a:spAutoFit/>
          </a:bodyPr>
          <a:lstStyle>
            <a:lvl1pPr>
              <a:defRPr sz="2500" b="1" i="0">
                <a:solidFill>
                  <a:srgbClr val="005BAA"/>
                </a:solidFill>
                <a:latin typeface="Etelka Text Pro"/>
                <a:ea typeface="+mj-ea"/>
                <a:cs typeface="Etelka Text Pro"/>
              </a:defRPr>
            </a:lvl1pPr>
          </a:lstStyle>
          <a:p>
            <a:pPr marL="12700">
              <a:spcBef>
                <a:spcPts val="100"/>
              </a:spcBef>
              <a:defRPr/>
            </a:pPr>
            <a:r>
              <a:rPr lang="fr-FR" kern="0" spc="-10">
                <a:solidFill>
                  <a:srgbClr val="0050A4"/>
                </a:solidFill>
                <a:latin typeface="Avenir Next LT Pro"/>
              </a:rPr>
              <a:t>SYNTHESE DES FORCES DE PORTEUR ET DU SWOT</a:t>
            </a:r>
            <a:endParaRPr lang="en-US"/>
          </a:p>
        </p:txBody>
      </p:sp>
      <p:pic>
        <p:nvPicPr>
          <p:cNvPr id="10" name="Image 9">
            <a:extLst>
              <a:ext uri="{FF2B5EF4-FFF2-40B4-BE49-F238E27FC236}">
                <a16:creationId xmlns:a16="http://schemas.microsoft.com/office/drawing/2014/main" id="{B40FB7C8-7583-9717-2EF9-16D95195F3AA}"/>
              </a:ext>
            </a:extLst>
          </p:cNvPr>
          <p:cNvPicPr>
            <a:picLocks noChangeAspect="1"/>
          </p:cNvPicPr>
          <p:nvPr/>
        </p:nvPicPr>
        <p:blipFill rotWithShape="1">
          <a:blip r:embed="rId3"/>
          <a:srcRect r="21138" b="30180"/>
          <a:stretch/>
        </p:blipFill>
        <p:spPr>
          <a:xfrm>
            <a:off x="0" y="0"/>
            <a:ext cx="252412" cy="1287624"/>
          </a:xfrm>
          <a:prstGeom prst="rect">
            <a:avLst/>
          </a:prstGeom>
        </p:spPr>
      </p:pic>
      <p:pic>
        <p:nvPicPr>
          <p:cNvPr id="8" name="Image 7">
            <a:extLst>
              <a:ext uri="{FF2B5EF4-FFF2-40B4-BE49-F238E27FC236}">
                <a16:creationId xmlns:a16="http://schemas.microsoft.com/office/drawing/2014/main" id="{61CA78EB-64CB-EE51-12CA-9BE4F3EE0E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01675" y="327337"/>
            <a:ext cx="651656" cy="56476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4" name="ZoneTexte 13">
            <a:extLst>
              <a:ext uri="{FF2B5EF4-FFF2-40B4-BE49-F238E27FC236}">
                <a16:creationId xmlns:a16="http://schemas.microsoft.com/office/drawing/2014/main" id="{A6DAAFB9-07E4-420A-0511-8544C0493FB0}"/>
              </a:ext>
            </a:extLst>
          </p:cNvPr>
          <p:cNvSpPr txBox="1"/>
          <p:nvPr/>
        </p:nvSpPr>
        <p:spPr>
          <a:xfrm>
            <a:off x="4779530" y="6532567"/>
            <a:ext cx="2946400" cy="246221"/>
          </a:xfrm>
          <a:prstGeom prst="rect">
            <a:avLst/>
          </a:prstGeom>
          <a:noFill/>
        </p:spPr>
        <p:txBody>
          <a:bodyPr wrap="square" rtlCol="0" anchor="ctr">
            <a:spAutoFit/>
          </a:bodyPr>
          <a:lstStyle/>
          <a:p>
            <a:pPr algn="ctr"/>
            <a:r>
              <a:rPr lang="fr-FR" sz="1000">
                <a:solidFill>
                  <a:schemeClr val="bg1"/>
                </a:solidFill>
                <a:latin typeface="Avenir Next LT Pro Light" panose="020B0304020202020204" pitchFamily="34" charset="0"/>
              </a:rPr>
              <a:t>CLUB MARCHE EUROPEEN – JANVIER 2023</a:t>
            </a:r>
          </a:p>
        </p:txBody>
      </p:sp>
      <p:sp>
        <p:nvSpPr>
          <p:cNvPr id="5" name="TextBox 5">
            <a:extLst>
              <a:ext uri="{FF2B5EF4-FFF2-40B4-BE49-F238E27FC236}">
                <a16:creationId xmlns:a16="http://schemas.microsoft.com/office/drawing/2014/main" id="{EC25D2BF-9401-DC7A-173C-8AF02D190DF1}"/>
              </a:ext>
            </a:extLst>
          </p:cNvPr>
          <p:cNvSpPr txBox="1"/>
          <p:nvPr/>
        </p:nvSpPr>
        <p:spPr>
          <a:xfrm>
            <a:off x="730817" y="1008529"/>
            <a:ext cx="10269192"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fr-FR">
                <a:cs typeface="Calibri" panose="020F0502020204030204"/>
              </a:rPr>
              <a:t>Un marché à fidéliser (Wallon) et à séduire (Flamands + de pouvoir d’achat)</a:t>
            </a:r>
          </a:p>
          <a:p>
            <a:pPr marL="285750" indent="-285750">
              <a:buFont typeface="Arial"/>
              <a:buChar char="•"/>
            </a:pPr>
            <a:r>
              <a:rPr lang="fr-FR">
                <a:cs typeface="Calibri" panose="020F0502020204030204"/>
              </a:rPr>
              <a:t>Fort pouvoir des OTA pour les réservations et les avis</a:t>
            </a:r>
          </a:p>
          <a:p>
            <a:r>
              <a:rPr lang="fr-FR" b="1">
                <a:cs typeface="Calibri" panose="020F0502020204030204"/>
              </a:rPr>
              <a:t>=&gt; Fort pouvoir de négociation du client parce que marché exigent </a:t>
            </a:r>
            <a:endParaRPr lang="fr-FR">
              <a:cs typeface="Calibri" panose="020F0502020204030204"/>
            </a:endParaRPr>
          </a:p>
        </p:txBody>
      </p:sp>
      <p:sp>
        <p:nvSpPr>
          <p:cNvPr id="6" name="TextBox 12">
            <a:extLst>
              <a:ext uri="{FF2B5EF4-FFF2-40B4-BE49-F238E27FC236}">
                <a16:creationId xmlns:a16="http://schemas.microsoft.com/office/drawing/2014/main" id="{00D89198-107D-8920-B561-A03CDA632035}"/>
              </a:ext>
            </a:extLst>
          </p:cNvPr>
          <p:cNvSpPr txBox="1"/>
          <p:nvPr/>
        </p:nvSpPr>
        <p:spPr>
          <a:xfrm>
            <a:off x="629460" y="2287067"/>
            <a:ext cx="11246539" cy="36933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a:cs typeface="Calibri"/>
              </a:rPr>
              <a:t>La région possède d'</a:t>
            </a:r>
            <a:r>
              <a:rPr lang="fr-FR" b="1">
                <a:cs typeface="Calibri"/>
              </a:rPr>
              <a:t>important d'atouts </a:t>
            </a:r>
            <a:r>
              <a:rPr lang="fr-FR">
                <a:cs typeface="Calibri"/>
              </a:rPr>
              <a:t>pour fidéliser les touristes belges :</a:t>
            </a:r>
          </a:p>
          <a:p>
            <a:endParaRPr lang="fr-FR">
              <a:cs typeface="Calibri"/>
            </a:endParaRPr>
          </a:p>
          <a:p>
            <a:pPr marL="285750" indent="-285750">
              <a:buFont typeface="Calibri"/>
              <a:buChar char="-"/>
            </a:pPr>
            <a:r>
              <a:rPr lang="fr-FR">
                <a:cs typeface="Calibri"/>
              </a:rPr>
              <a:t>Une </a:t>
            </a:r>
            <a:r>
              <a:rPr lang="fr-FR" b="1">
                <a:solidFill>
                  <a:srgbClr val="00B050"/>
                </a:solidFill>
                <a:cs typeface="Calibri"/>
              </a:rPr>
              <a:t>proximité géographique </a:t>
            </a:r>
            <a:r>
              <a:rPr lang="fr-FR">
                <a:cs typeface="Calibri"/>
              </a:rPr>
              <a:t>pour saisir </a:t>
            </a:r>
            <a:r>
              <a:rPr lang="fr-FR" b="1">
                <a:cs typeface="Calibri"/>
              </a:rPr>
              <a:t>l’opportunité </a:t>
            </a:r>
            <a:r>
              <a:rPr lang="fr-FR">
                <a:cs typeface="Calibri"/>
              </a:rPr>
              <a:t>et profiter </a:t>
            </a:r>
            <a:r>
              <a:rPr lang="fr-FR" b="1">
                <a:cs typeface="Calibri"/>
              </a:rPr>
              <a:t>d’un bon moment</a:t>
            </a:r>
          </a:p>
          <a:p>
            <a:pPr marL="285750" indent="-285750">
              <a:buFont typeface="Calibri"/>
              <a:buChar char="-"/>
            </a:pPr>
            <a:r>
              <a:rPr lang="fr-FR">
                <a:cs typeface="Calibri"/>
              </a:rPr>
              <a:t>Une </a:t>
            </a:r>
            <a:r>
              <a:rPr lang="fr-FR" b="1">
                <a:solidFill>
                  <a:srgbClr val="00B050"/>
                </a:solidFill>
                <a:cs typeface="Calibri"/>
              </a:rPr>
              <a:t>grande diversité de paysage </a:t>
            </a:r>
            <a:r>
              <a:rPr lang="fr-FR" b="1">
                <a:cs typeface="Calibri"/>
              </a:rPr>
              <a:t>: city break </a:t>
            </a:r>
            <a:r>
              <a:rPr lang="fr-FR">
                <a:cs typeface="Calibri"/>
              </a:rPr>
              <a:t>et</a:t>
            </a:r>
            <a:r>
              <a:rPr lang="fr-FR" b="1">
                <a:cs typeface="Calibri"/>
              </a:rPr>
              <a:t> littoral</a:t>
            </a:r>
            <a:endParaRPr lang="fr-FR">
              <a:cs typeface="Calibri"/>
            </a:endParaRPr>
          </a:p>
          <a:p>
            <a:pPr marL="285750" indent="-285750">
              <a:buFont typeface="Calibri"/>
              <a:buChar char="-"/>
            </a:pPr>
            <a:r>
              <a:rPr lang="fr-FR">
                <a:cs typeface="Calibri"/>
              </a:rPr>
              <a:t>La </a:t>
            </a:r>
            <a:r>
              <a:rPr lang="fr-FR" b="1">
                <a:solidFill>
                  <a:srgbClr val="00B050"/>
                </a:solidFill>
                <a:cs typeface="Calibri"/>
              </a:rPr>
              <a:t>gastronomie et l’art de vivre  : </a:t>
            </a:r>
            <a:r>
              <a:rPr lang="fr-FR">
                <a:cs typeface="Calibri"/>
              </a:rPr>
              <a:t>Frenchy très appréciés</a:t>
            </a:r>
          </a:p>
          <a:p>
            <a:pPr marL="285750" indent="-285750">
              <a:buFont typeface="Calibri"/>
              <a:buChar char="-"/>
            </a:pPr>
            <a:endParaRPr lang="fr-FR">
              <a:cs typeface="Calibri"/>
            </a:endParaRPr>
          </a:p>
          <a:p>
            <a:r>
              <a:rPr lang="fr-FR">
                <a:cs typeface="Calibri"/>
              </a:rPr>
              <a:t>Afin de positionner la région comme une</a:t>
            </a:r>
            <a:r>
              <a:rPr lang="fr-FR" b="1">
                <a:cs typeface="Calibri"/>
              </a:rPr>
              <a:t> véritable destination touristique</a:t>
            </a:r>
            <a:r>
              <a:rPr lang="fr-FR">
                <a:cs typeface="Calibri"/>
              </a:rPr>
              <a:t> pour des courts séjours, il faudra:</a:t>
            </a:r>
          </a:p>
          <a:p>
            <a:endParaRPr lang="fr-FR">
              <a:cs typeface="Calibri"/>
            </a:endParaRPr>
          </a:p>
          <a:p>
            <a:pPr marL="285750" indent="-285750">
              <a:buFont typeface="Calibri"/>
              <a:buChar char="-"/>
            </a:pPr>
            <a:r>
              <a:rPr lang="fr-FR">
                <a:cs typeface="Calibri"/>
              </a:rPr>
              <a:t>Travailler la </a:t>
            </a:r>
            <a:r>
              <a:rPr lang="fr-FR" b="1">
                <a:solidFill>
                  <a:srgbClr val="FF0000"/>
                </a:solidFill>
                <a:cs typeface="Calibri"/>
              </a:rPr>
              <a:t>notoriété et l'image de la région </a:t>
            </a:r>
            <a:r>
              <a:rPr lang="fr-FR">
                <a:cs typeface="Calibri"/>
              </a:rPr>
              <a:t>auprès des touristes belges, tout en se différenciant des autres régions/ pays concurrents</a:t>
            </a:r>
          </a:p>
          <a:p>
            <a:pPr marL="285750" indent="-285750">
              <a:buFont typeface="Calibri"/>
              <a:buChar char="-"/>
            </a:pPr>
            <a:r>
              <a:rPr lang="fr-FR">
                <a:cs typeface="Calibri"/>
              </a:rPr>
              <a:t>Préparer l'</a:t>
            </a:r>
            <a:r>
              <a:rPr lang="fr-FR" b="1">
                <a:solidFill>
                  <a:srgbClr val="FF0000"/>
                </a:solidFill>
                <a:cs typeface="Calibri"/>
              </a:rPr>
              <a:t>accueil des Flamands dans leur langue </a:t>
            </a:r>
            <a:r>
              <a:rPr lang="fr-FR">
                <a:cs typeface="Calibri"/>
              </a:rPr>
              <a:t>(à minima en anglais): guides touristiques néerlandophone, documentations et sites internet en néerlandais</a:t>
            </a:r>
          </a:p>
          <a:p>
            <a:endParaRPr lang="fr-FR">
              <a:cs typeface="Calibri"/>
            </a:endParaRPr>
          </a:p>
        </p:txBody>
      </p:sp>
    </p:spTree>
    <p:extLst>
      <p:ext uri="{BB962C8B-B14F-4D97-AF65-F5344CB8AC3E}">
        <p14:creationId xmlns:p14="http://schemas.microsoft.com/office/powerpoint/2010/main" val="1560196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a:extLst>
              <a:ext uri="{FF2B5EF4-FFF2-40B4-BE49-F238E27FC236}">
                <a16:creationId xmlns:a16="http://schemas.microsoft.com/office/drawing/2014/main" id="{376D6BC7-AC21-1C39-AB8B-4053D7D1F620}"/>
              </a:ext>
            </a:extLst>
          </p:cNvPr>
          <p:cNvPicPr>
            <a:picLocks noChangeAspect="1"/>
          </p:cNvPicPr>
          <p:nvPr/>
        </p:nvPicPr>
        <p:blipFill>
          <a:blip r:embed="rId2"/>
          <a:stretch>
            <a:fillRect/>
          </a:stretch>
        </p:blipFill>
        <p:spPr>
          <a:xfrm>
            <a:off x="1195387" y="606582"/>
            <a:ext cx="9677369" cy="5718018"/>
          </a:xfrm>
          <a:prstGeom prst="rect">
            <a:avLst/>
          </a:prstGeom>
        </p:spPr>
      </p:pic>
      <p:sp>
        <p:nvSpPr>
          <p:cNvPr id="4" name="Rectangle 3">
            <a:extLst>
              <a:ext uri="{FF2B5EF4-FFF2-40B4-BE49-F238E27FC236}">
                <a16:creationId xmlns:a16="http://schemas.microsoft.com/office/drawing/2014/main" id="{8E56D6F9-5565-6B21-C3FB-4FE2742C47A1}"/>
              </a:ext>
            </a:extLst>
          </p:cNvPr>
          <p:cNvSpPr/>
          <p:nvPr/>
        </p:nvSpPr>
        <p:spPr>
          <a:xfrm>
            <a:off x="0" y="6448612"/>
            <a:ext cx="12192000" cy="409387"/>
          </a:xfrm>
          <a:prstGeom prst="rect">
            <a:avLst/>
          </a:prstGeom>
          <a:solidFill>
            <a:srgbClr val="0050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94496"/>
              </a:solidFill>
            </a:endParaRPr>
          </a:p>
        </p:txBody>
      </p:sp>
      <p:sp>
        <p:nvSpPr>
          <p:cNvPr id="7" name="Espace réservé du numéro de diapositive 27">
            <a:extLst>
              <a:ext uri="{FF2B5EF4-FFF2-40B4-BE49-F238E27FC236}">
                <a16:creationId xmlns:a16="http://schemas.microsoft.com/office/drawing/2014/main" id="{E0FB8DB1-1636-CB8D-EAC2-431ECA10F92C}"/>
              </a:ext>
            </a:extLst>
          </p:cNvPr>
          <p:cNvSpPr txBox="1">
            <a:spLocks/>
          </p:cNvSpPr>
          <p:nvPr/>
        </p:nvSpPr>
        <p:spPr>
          <a:xfrm>
            <a:off x="11527902" y="6491196"/>
            <a:ext cx="664098" cy="278717"/>
          </a:xfrm>
          <a:prstGeom prst="rect">
            <a:avLst/>
          </a:prstGeom>
        </p:spPr>
        <p:txBody>
          <a:bodyPr anchor="ct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8AC7C10-199F-484E-9772-D20B8002819D}" type="slidenum">
              <a:rPr lang="fr-FR" sz="1000" smtClean="0">
                <a:solidFill>
                  <a:schemeClr val="bg1"/>
                </a:solidFill>
                <a:latin typeface="Avenir Next LT Pro Light" panose="020B0304020202020204" pitchFamily="34" charset="0"/>
              </a:rPr>
              <a:pPr algn="r"/>
              <a:t>22</a:t>
            </a:fld>
            <a:endParaRPr lang="fr-FR" sz="1000">
              <a:solidFill>
                <a:schemeClr val="bg1"/>
              </a:solidFill>
              <a:latin typeface="Avenir Next LT Pro Light" panose="020B0304020202020204" pitchFamily="34" charset="0"/>
            </a:endParaRPr>
          </a:p>
        </p:txBody>
      </p:sp>
      <p:pic>
        <p:nvPicPr>
          <p:cNvPr id="9" name="Image 8" descr="Une image contenant texte&#10;&#10;Description générée automatiquement">
            <a:extLst>
              <a:ext uri="{FF2B5EF4-FFF2-40B4-BE49-F238E27FC236}">
                <a16:creationId xmlns:a16="http://schemas.microsoft.com/office/drawing/2014/main" id="{94A0D061-A93D-F338-07EB-4145DBB2B0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219" y="6508623"/>
            <a:ext cx="1189318" cy="289365"/>
          </a:xfrm>
          <a:prstGeom prst="rect">
            <a:avLst/>
          </a:prstGeom>
        </p:spPr>
      </p:pic>
      <p:pic>
        <p:nvPicPr>
          <p:cNvPr id="10" name="Image 9">
            <a:extLst>
              <a:ext uri="{FF2B5EF4-FFF2-40B4-BE49-F238E27FC236}">
                <a16:creationId xmlns:a16="http://schemas.microsoft.com/office/drawing/2014/main" id="{B40FB7C8-7583-9717-2EF9-16D95195F3AA}"/>
              </a:ext>
            </a:extLst>
          </p:cNvPr>
          <p:cNvPicPr>
            <a:picLocks noChangeAspect="1"/>
          </p:cNvPicPr>
          <p:nvPr/>
        </p:nvPicPr>
        <p:blipFill rotWithShape="1">
          <a:blip r:embed="rId4"/>
          <a:srcRect r="21138" b="30180"/>
          <a:stretch/>
        </p:blipFill>
        <p:spPr>
          <a:xfrm>
            <a:off x="0" y="0"/>
            <a:ext cx="252412" cy="1287624"/>
          </a:xfrm>
          <a:prstGeom prst="rect">
            <a:avLst/>
          </a:prstGeom>
        </p:spPr>
      </p:pic>
      <p:sp>
        <p:nvSpPr>
          <p:cNvPr id="14" name="ZoneTexte 13">
            <a:extLst>
              <a:ext uri="{FF2B5EF4-FFF2-40B4-BE49-F238E27FC236}">
                <a16:creationId xmlns:a16="http://schemas.microsoft.com/office/drawing/2014/main" id="{A6DAAFB9-07E4-420A-0511-8544C0493FB0}"/>
              </a:ext>
            </a:extLst>
          </p:cNvPr>
          <p:cNvSpPr txBox="1"/>
          <p:nvPr/>
        </p:nvSpPr>
        <p:spPr>
          <a:xfrm>
            <a:off x="4779530" y="6532567"/>
            <a:ext cx="2946400" cy="246221"/>
          </a:xfrm>
          <a:prstGeom prst="rect">
            <a:avLst/>
          </a:prstGeom>
          <a:noFill/>
        </p:spPr>
        <p:txBody>
          <a:bodyPr wrap="square" rtlCol="0" anchor="ctr">
            <a:spAutoFit/>
          </a:bodyPr>
          <a:lstStyle/>
          <a:p>
            <a:pPr algn="ctr"/>
            <a:r>
              <a:rPr lang="fr-FR" sz="1000">
                <a:solidFill>
                  <a:schemeClr val="bg1"/>
                </a:solidFill>
                <a:latin typeface="Avenir Next LT Pro Light" panose="020B0304020202020204" pitchFamily="34" charset="0"/>
              </a:rPr>
              <a:t>CLUB MARCHE EUROPEEN – JANVIER 2023</a:t>
            </a:r>
          </a:p>
        </p:txBody>
      </p:sp>
      <p:pic>
        <p:nvPicPr>
          <p:cNvPr id="8" name="Image 7">
            <a:extLst>
              <a:ext uri="{FF2B5EF4-FFF2-40B4-BE49-F238E27FC236}">
                <a16:creationId xmlns:a16="http://schemas.microsoft.com/office/drawing/2014/main" id="{61CA78EB-64CB-EE51-12CA-9BE4F3EE0E7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00439" y="179809"/>
            <a:ext cx="651656" cy="56476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object 2">
            <a:extLst>
              <a:ext uri="{FF2B5EF4-FFF2-40B4-BE49-F238E27FC236}">
                <a16:creationId xmlns:a16="http://schemas.microsoft.com/office/drawing/2014/main" id="{9B83DFF2-C52F-D107-A626-26CE08E3BD4B}"/>
              </a:ext>
            </a:extLst>
          </p:cNvPr>
          <p:cNvSpPr txBox="1">
            <a:spLocks/>
          </p:cNvSpPr>
          <p:nvPr/>
        </p:nvSpPr>
        <p:spPr>
          <a:xfrm>
            <a:off x="568210" y="326002"/>
            <a:ext cx="8379847" cy="397545"/>
          </a:xfrm>
          <a:prstGeom prst="rect">
            <a:avLst/>
          </a:prstGeom>
        </p:spPr>
        <p:txBody>
          <a:bodyPr vert="horz" wrap="square" lIns="0" tIns="12700" rIns="0" bIns="0" rtlCol="0">
            <a:spAutoFit/>
          </a:bodyPr>
          <a:lstStyle>
            <a:lvl1pPr>
              <a:defRPr sz="2500" b="1" i="0">
                <a:solidFill>
                  <a:srgbClr val="005BAA"/>
                </a:solidFill>
                <a:latin typeface="Etelka Text Pro"/>
                <a:ea typeface="+mj-ea"/>
                <a:cs typeface="Etelka Text Pro"/>
              </a:defRPr>
            </a:lvl1pPr>
          </a:lstStyle>
          <a:p>
            <a:pPr marL="12700" marR="0" lvl="0" indent="0" defTabSz="914400" eaLnBrk="1" fontAlgn="auto" latinLnBrk="0" hangingPunct="1">
              <a:lnSpc>
                <a:spcPct val="100000"/>
              </a:lnSpc>
              <a:spcBef>
                <a:spcPts val="100"/>
              </a:spcBef>
              <a:spcAft>
                <a:spcPts val="0"/>
              </a:spcAft>
              <a:buClrTx/>
              <a:buSzTx/>
              <a:buFontTx/>
              <a:buNone/>
              <a:tabLst/>
              <a:defRPr/>
            </a:pPr>
            <a:r>
              <a:rPr lang="fr-FR" kern="0" spc="-10">
                <a:solidFill>
                  <a:srgbClr val="0050A4"/>
                </a:solidFill>
                <a:latin typeface="Avenir Next LT Pro" panose="020B0504020202020204" pitchFamily="34" charset="0"/>
              </a:rPr>
              <a:t>LA SEGMENTATION MARCHE BELGE </a:t>
            </a:r>
            <a:endParaRPr kumimoji="0" lang="fr-FR" sz="2500" b="1" i="0" u="none" strike="noStrike" kern="0" cap="none" spc="-10" normalizeH="0" baseline="0" noProof="0">
              <a:ln>
                <a:noFill/>
              </a:ln>
              <a:solidFill>
                <a:srgbClr val="0050A4"/>
              </a:solidFill>
              <a:effectLst/>
              <a:uLnTx/>
              <a:uFillTx/>
              <a:latin typeface="Avenir Next LT Pro" panose="020B0504020202020204" pitchFamily="34" charset="0"/>
            </a:endParaRPr>
          </a:p>
        </p:txBody>
      </p:sp>
    </p:spTree>
    <p:extLst>
      <p:ext uri="{BB962C8B-B14F-4D97-AF65-F5344CB8AC3E}">
        <p14:creationId xmlns:p14="http://schemas.microsoft.com/office/powerpoint/2010/main" val="41913595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E56D6F9-5565-6B21-C3FB-4FE2742C47A1}"/>
              </a:ext>
            </a:extLst>
          </p:cNvPr>
          <p:cNvSpPr/>
          <p:nvPr/>
        </p:nvSpPr>
        <p:spPr>
          <a:xfrm>
            <a:off x="0" y="6448612"/>
            <a:ext cx="12192000" cy="409387"/>
          </a:xfrm>
          <a:prstGeom prst="rect">
            <a:avLst/>
          </a:prstGeom>
          <a:solidFill>
            <a:srgbClr val="0050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94496"/>
              </a:solidFill>
            </a:endParaRPr>
          </a:p>
        </p:txBody>
      </p:sp>
      <p:sp>
        <p:nvSpPr>
          <p:cNvPr id="7" name="Espace réservé du numéro de diapositive 27">
            <a:extLst>
              <a:ext uri="{FF2B5EF4-FFF2-40B4-BE49-F238E27FC236}">
                <a16:creationId xmlns:a16="http://schemas.microsoft.com/office/drawing/2014/main" id="{E0FB8DB1-1636-CB8D-EAC2-431ECA10F92C}"/>
              </a:ext>
            </a:extLst>
          </p:cNvPr>
          <p:cNvSpPr txBox="1">
            <a:spLocks/>
          </p:cNvSpPr>
          <p:nvPr/>
        </p:nvSpPr>
        <p:spPr>
          <a:xfrm>
            <a:off x="11527902" y="6491196"/>
            <a:ext cx="664098" cy="278717"/>
          </a:xfrm>
          <a:prstGeom prst="rect">
            <a:avLst/>
          </a:prstGeom>
        </p:spPr>
        <p:txBody>
          <a:bodyPr anchor="ct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8AC7C10-199F-484E-9772-D20B8002819D}" type="slidenum">
              <a:rPr lang="fr-FR" sz="1000" smtClean="0">
                <a:solidFill>
                  <a:schemeClr val="bg1"/>
                </a:solidFill>
                <a:latin typeface="Avenir Next LT Pro Light" panose="020B0304020202020204" pitchFamily="34" charset="0"/>
              </a:rPr>
              <a:pPr algn="r"/>
              <a:t>23</a:t>
            </a:fld>
            <a:endParaRPr lang="fr-FR" sz="1000">
              <a:solidFill>
                <a:schemeClr val="bg1"/>
              </a:solidFill>
              <a:latin typeface="Avenir Next LT Pro Light" panose="020B0304020202020204" pitchFamily="34" charset="0"/>
            </a:endParaRPr>
          </a:p>
        </p:txBody>
      </p:sp>
      <p:pic>
        <p:nvPicPr>
          <p:cNvPr id="9" name="Image 8" descr="Une image contenant texte&#10;&#10;Description générée automatiquement">
            <a:extLst>
              <a:ext uri="{FF2B5EF4-FFF2-40B4-BE49-F238E27FC236}">
                <a16:creationId xmlns:a16="http://schemas.microsoft.com/office/drawing/2014/main" id="{94A0D061-A93D-F338-07EB-4145DBB2B0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1219" y="6508623"/>
            <a:ext cx="1189318" cy="289365"/>
          </a:xfrm>
          <a:prstGeom prst="rect">
            <a:avLst/>
          </a:prstGeom>
        </p:spPr>
      </p:pic>
      <p:sp>
        <p:nvSpPr>
          <p:cNvPr id="3" name="object 2">
            <a:extLst>
              <a:ext uri="{FF2B5EF4-FFF2-40B4-BE49-F238E27FC236}">
                <a16:creationId xmlns:a16="http://schemas.microsoft.com/office/drawing/2014/main" id="{9B83DFF2-C52F-D107-A626-26CE08E3BD4B}"/>
              </a:ext>
            </a:extLst>
          </p:cNvPr>
          <p:cNvSpPr txBox="1">
            <a:spLocks/>
          </p:cNvSpPr>
          <p:nvPr/>
        </p:nvSpPr>
        <p:spPr>
          <a:xfrm>
            <a:off x="568210" y="326002"/>
            <a:ext cx="9162530" cy="397545"/>
          </a:xfrm>
          <a:prstGeom prst="rect">
            <a:avLst/>
          </a:prstGeom>
        </p:spPr>
        <p:txBody>
          <a:bodyPr vert="horz" wrap="square" lIns="0" tIns="12700" rIns="0" bIns="0" rtlCol="0">
            <a:spAutoFit/>
          </a:bodyPr>
          <a:lstStyle>
            <a:lvl1pPr>
              <a:defRPr sz="2500" b="1" i="0">
                <a:solidFill>
                  <a:srgbClr val="005BAA"/>
                </a:solidFill>
                <a:latin typeface="Etelka Text Pro"/>
                <a:ea typeface="+mj-ea"/>
                <a:cs typeface="Etelka Text Pro"/>
              </a:defRPr>
            </a:lvl1pPr>
          </a:lstStyle>
          <a:p>
            <a:pPr marL="12700" marR="0" lvl="0" indent="0" defTabSz="914400" eaLnBrk="1" fontAlgn="auto" latinLnBrk="0" hangingPunct="1">
              <a:lnSpc>
                <a:spcPct val="100000"/>
              </a:lnSpc>
              <a:spcBef>
                <a:spcPts val="100"/>
              </a:spcBef>
              <a:spcAft>
                <a:spcPts val="0"/>
              </a:spcAft>
              <a:buClrTx/>
              <a:buSzTx/>
              <a:buFontTx/>
              <a:buNone/>
              <a:tabLst/>
              <a:defRPr/>
            </a:pPr>
            <a:r>
              <a:rPr kumimoji="0" lang="fr-FR" sz="2500" b="1" i="0" u="none" strike="noStrike" kern="0" cap="none" spc="-10" normalizeH="0" baseline="0" noProof="0">
                <a:ln>
                  <a:noFill/>
                </a:ln>
                <a:solidFill>
                  <a:srgbClr val="0050A4"/>
                </a:solidFill>
                <a:effectLst/>
                <a:uLnTx/>
                <a:uFillTx/>
                <a:latin typeface="Avenir Next LT Pro" panose="020B0504020202020204" pitchFamily="34" charset="0"/>
              </a:rPr>
              <a:t>LES BELGES EN COURT SEJOUR</a:t>
            </a:r>
          </a:p>
        </p:txBody>
      </p:sp>
      <p:pic>
        <p:nvPicPr>
          <p:cNvPr id="10" name="Image 9">
            <a:extLst>
              <a:ext uri="{FF2B5EF4-FFF2-40B4-BE49-F238E27FC236}">
                <a16:creationId xmlns:a16="http://schemas.microsoft.com/office/drawing/2014/main" id="{B40FB7C8-7583-9717-2EF9-16D95195F3AA}"/>
              </a:ext>
            </a:extLst>
          </p:cNvPr>
          <p:cNvPicPr>
            <a:picLocks noChangeAspect="1"/>
          </p:cNvPicPr>
          <p:nvPr/>
        </p:nvPicPr>
        <p:blipFill rotWithShape="1">
          <a:blip r:embed="rId3"/>
          <a:srcRect r="21138" b="30180"/>
          <a:stretch/>
        </p:blipFill>
        <p:spPr>
          <a:xfrm>
            <a:off x="0" y="0"/>
            <a:ext cx="252412" cy="1287624"/>
          </a:xfrm>
          <a:prstGeom prst="rect">
            <a:avLst/>
          </a:prstGeom>
        </p:spPr>
      </p:pic>
      <p:sp>
        <p:nvSpPr>
          <p:cNvPr id="5" name="ZoneTexte 4">
            <a:extLst>
              <a:ext uri="{FF2B5EF4-FFF2-40B4-BE49-F238E27FC236}">
                <a16:creationId xmlns:a16="http://schemas.microsoft.com/office/drawing/2014/main" id="{9C5140F6-5B34-3891-336A-69D62F5C6655}"/>
              </a:ext>
            </a:extLst>
          </p:cNvPr>
          <p:cNvSpPr txBox="1"/>
          <p:nvPr/>
        </p:nvSpPr>
        <p:spPr>
          <a:xfrm>
            <a:off x="4787150" y="6551767"/>
            <a:ext cx="2946400" cy="246221"/>
          </a:xfrm>
          <a:prstGeom prst="rect">
            <a:avLst/>
          </a:prstGeom>
          <a:noFill/>
        </p:spPr>
        <p:txBody>
          <a:bodyPr wrap="square" rtlCol="0" anchor="ctr">
            <a:spAutoFit/>
          </a:bodyPr>
          <a:lstStyle/>
          <a:p>
            <a:pPr algn="ctr"/>
            <a:r>
              <a:rPr lang="fr-FR" sz="1000">
                <a:solidFill>
                  <a:schemeClr val="bg1"/>
                </a:solidFill>
                <a:latin typeface="Avenir Next LT Pro Light" panose="020B0304020202020204" pitchFamily="34" charset="0"/>
              </a:rPr>
              <a:t>CLUB MARCHE EUROPEEN – JANVIER 2023</a:t>
            </a:r>
          </a:p>
        </p:txBody>
      </p:sp>
      <p:pic>
        <p:nvPicPr>
          <p:cNvPr id="11" name="Image 10">
            <a:extLst>
              <a:ext uri="{FF2B5EF4-FFF2-40B4-BE49-F238E27FC236}">
                <a16:creationId xmlns:a16="http://schemas.microsoft.com/office/drawing/2014/main" id="{19EB472F-7795-867C-5A66-C1AB8CF64A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01675" y="327337"/>
            <a:ext cx="651656" cy="56476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3" name="Image 22">
            <a:extLst>
              <a:ext uri="{FF2B5EF4-FFF2-40B4-BE49-F238E27FC236}">
                <a16:creationId xmlns:a16="http://schemas.microsoft.com/office/drawing/2014/main" id="{567386EC-0DFD-EDC5-2169-2E6761744C85}"/>
              </a:ext>
            </a:extLst>
          </p:cNvPr>
          <p:cNvPicPr>
            <a:picLocks noChangeAspect="1"/>
          </p:cNvPicPr>
          <p:nvPr/>
        </p:nvPicPr>
        <p:blipFill>
          <a:blip r:embed="rId5"/>
          <a:stretch>
            <a:fillRect/>
          </a:stretch>
        </p:blipFill>
        <p:spPr>
          <a:xfrm>
            <a:off x="735360" y="1393132"/>
            <a:ext cx="10692143" cy="4385894"/>
          </a:xfrm>
          <a:prstGeom prst="rect">
            <a:avLst/>
          </a:prstGeom>
        </p:spPr>
      </p:pic>
    </p:spTree>
    <p:extLst>
      <p:ext uri="{BB962C8B-B14F-4D97-AF65-F5344CB8AC3E}">
        <p14:creationId xmlns:p14="http://schemas.microsoft.com/office/powerpoint/2010/main" val="9171826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e 18">
            <a:extLst>
              <a:ext uri="{FF2B5EF4-FFF2-40B4-BE49-F238E27FC236}">
                <a16:creationId xmlns:a16="http://schemas.microsoft.com/office/drawing/2014/main" id="{40D80CD1-2E93-2A02-C789-DAE31478DEAD}"/>
              </a:ext>
            </a:extLst>
          </p:cNvPr>
          <p:cNvGrpSpPr/>
          <p:nvPr/>
        </p:nvGrpSpPr>
        <p:grpSpPr>
          <a:xfrm>
            <a:off x="1775740" y="1754365"/>
            <a:ext cx="8640521" cy="3420648"/>
            <a:chOff x="1662890" y="1754365"/>
            <a:chExt cx="8640521" cy="3420648"/>
          </a:xfrm>
        </p:grpSpPr>
        <p:pic>
          <p:nvPicPr>
            <p:cNvPr id="17" name="Image 16">
              <a:extLst>
                <a:ext uri="{FF2B5EF4-FFF2-40B4-BE49-F238E27FC236}">
                  <a16:creationId xmlns:a16="http://schemas.microsoft.com/office/drawing/2014/main" id="{EA3CAF1E-ABF2-B35C-1C31-E06588EA1A3C}"/>
                </a:ext>
              </a:extLst>
            </p:cNvPr>
            <p:cNvPicPr>
              <a:picLocks noChangeAspect="1"/>
            </p:cNvPicPr>
            <p:nvPr/>
          </p:nvPicPr>
          <p:blipFill rotWithShape="1">
            <a:blip r:embed="rId2"/>
            <a:srcRect r="5432"/>
            <a:stretch/>
          </p:blipFill>
          <p:spPr>
            <a:xfrm>
              <a:off x="1662890" y="1754365"/>
              <a:ext cx="2563882" cy="2546207"/>
            </a:xfrm>
            <a:prstGeom prst="rect">
              <a:avLst/>
            </a:prstGeom>
          </p:spPr>
        </p:pic>
        <p:pic>
          <p:nvPicPr>
            <p:cNvPr id="18" name="Image 17">
              <a:extLst>
                <a:ext uri="{FF2B5EF4-FFF2-40B4-BE49-F238E27FC236}">
                  <a16:creationId xmlns:a16="http://schemas.microsoft.com/office/drawing/2014/main" id="{64534F8A-41C3-E5B0-8485-FFFF42569995}"/>
                </a:ext>
              </a:extLst>
            </p:cNvPr>
            <p:cNvPicPr>
              <a:picLocks noChangeAspect="1"/>
            </p:cNvPicPr>
            <p:nvPr/>
          </p:nvPicPr>
          <p:blipFill rotWithShape="1">
            <a:blip r:embed="rId2"/>
            <a:srcRect r="5432"/>
            <a:stretch/>
          </p:blipFill>
          <p:spPr>
            <a:xfrm rot="10800000">
              <a:off x="7739529" y="2628806"/>
              <a:ext cx="2563882" cy="2546207"/>
            </a:xfrm>
            <a:prstGeom prst="rect">
              <a:avLst/>
            </a:prstGeom>
          </p:spPr>
        </p:pic>
      </p:grpSp>
      <p:sp>
        <p:nvSpPr>
          <p:cNvPr id="4" name="Rectangle 3">
            <a:extLst>
              <a:ext uri="{FF2B5EF4-FFF2-40B4-BE49-F238E27FC236}">
                <a16:creationId xmlns:a16="http://schemas.microsoft.com/office/drawing/2014/main" id="{8E56D6F9-5565-6B21-C3FB-4FE2742C47A1}"/>
              </a:ext>
            </a:extLst>
          </p:cNvPr>
          <p:cNvSpPr/>
          <p:nvPr/>
        </p:nvSpPr>
        <p:spPr>
          <a:xfrm>
            <a:off x="0" y="6454588"/>
            <a:ext cx="12192000" cy="409387"/>
          </a:xfrm>
          <a:prstGeom prst="rect">
            <a:avLst/>
          </a:prstGeom>
          <a:solidFill>
            <a:srgbClr val="0050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Espace réservé du numéro de diapositive 27">
            <a:extLst>
              <a:ext uri="{FF2B5EF4-FFF2-40B4-BE49-F238E27FC236}">
                <a16:creationId xmlns:a16="http://schemas.microsoft.com/office/drawing/2014/main" id="{E0FB8DB1-1636-CB8D-EAC2-431ECA10F92C}"/>
              </a:ext>
            </a:extLst>
          </p:cNvPr>
          <p:cNvSpPr txBox="1">
            <a:spLocks/>
          </p:cNvSpPr>
          <p:nvPr/>
        </p:nvSpPr>
        <p:spPr>
          <a:xfrm>
            <a:off x="11527902" y="6497172"/>
            <a:ext cx="664098" cy="278717"/>
          </a:xfrm>
          <a:prstGeom prst="rect">
            <a:avLst/>
          </a:prstGeom>
        </p:spPr>
        <p:txBody>
          <a:bodyPr anchor="ct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8AC7C10-199F-484E-9772-D20B8002819D}" type="slidenum">
              <a:rPr lang="fr-FR" sz="1000" smtClean="0">
                <a:solidFill>
                  <a:schemeClr val="bg1"/>
                </a:solidFill>
                <a:latin typeface="Avenir Next LT Pro Light" panose="020B0304020202020204" pitchFamily="34" charset="0"/>
              </a:rPr>
              <a:pPr algn="r"/>
              <a:t>24</a:t>
            </a:fld>
            <a:endParaRPr lang="fr-FR" sz="1000">
              <a:solidFill>
                <a:schemeClr val="bg1"/>
              </a:solidFill>
              <a:latin typeface="Avenir Next LT Pro Light" panose="020B0304020202020204" pitchFamily="34" charset="0"/>
            </a:endParaRPr>
          </a:p>
        </p:txBody>
      </p:sp>
      <p:pic>
        <p:nvPicPr>
          <p:cNvPr id="9" name="Image 8" descr="Une image contenant texte&#10;&#10;Description générée automatiquement">
            <a:extLst>
              <a:ext uri="{FF2B5EF4-FFF2-40B4-BE49-F238E27FC236}">
                <a16:creationId xmlns:a16="http://schemas.microsoft.com/office/drawing/2014/main" id="{94A0D061-A93D-F338-07EB-4145DBB2B0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219" y="6514599"/>
            <a:ext cx="1189318" cy="289365"/>
          </a:xfrm>
          <a:prstGeom prst="rect">
            <a:avLst/>
          </a:prstGeom>
        </p:spPr>
      </p:pic>
      <p:pic>
        <p:nvPicPr>
          <p:cNvPr id="3" name="Image 2">
            <a:extLst>
              <a:ext uri="{FF2B5EF4-FFF2-40B4-BE49-F238E27FC236}">
                <a16:creationId xmlns:a16="http://schemas.microsoft.com/office/drawing/2014/main" id="{F1AED804-DBBA-52E4-419B-515890926C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95705" y="1154072"/>
            <a:ext cx="1200585" cy="1200585"/>
          </a:xfrm>
          <a:prstGeom prst="rect">
            <a:avLst/>
          </a:prstGeom>
        </p:spPr>
      </p:pic>
      <p:sp>
        <p:nvSpPr>
          <p:cNvPr id="5" name="ZoneTexte 4">
            <a:extLst>
              <a:ext uri="{FF2B5EF4-FFF2-40B4-BE49-F238E27FC236}">
                <a16:creationId xmlns:a16="http://schemas.microsoft.com/office/drawing/2014/main" id="{99EBABE6-1CF2-0186-C817-F06BBC5DC538}"/>
              </a:ext>
            </a:extLst>
          </p:cNvPr>
          <p:cNvSpPr txBox="1"/>
          <p:nvPr/>
        </p:nvSpPr>
        <p:spPr>
          <a:xfrm>
            <a:off x="-1" y="2824692"/>
            <a:ext cx="12191999" cy="1569660"/>
          </a:xfrm>
          <a:prstGeom prst="rect">
            <a:avLst/>
          </a:prstGeom>
          <a:noFill/>
        </p:spPr>
        <p:txBody>
          <a:bodyPr wrap="square" lIns="91440" tIns="45720" rIns="91440" bIns="45720" rtlCol="0" anchor="t">
            <a:spAutoFit/>
          </a:bodyPr>
          <a:lstStyle/>
          <a:p>
            <a:pPr algn="ctr"/>
            <a:r>
              <a:rPr lang="fr-FR" sz="3200">
                <a:solidFill>
                  <a:schemeClr val="bg2">
                    <a:lumMod val="50000"/>
                  </a:schemeClr>
                </a:solidFill>
                <a:latin typeface="Avenir Next LT Pro Light"/>
              </a:rPr>
              <a:t>BILAN 2022 </a:t>
            </a:r>
          </a:p>
          <a:p>
            <a:pPr algn="ctr"/>
            <a:r>
              <a:rPr lang="fr-FR" sz="3200">
                <a:solidFill>
                  <a:schemeClr val="bg2">
                    <a:lumMod val="50000"/>
                  </a:schemeClr>
                </a:solidFill>
                <a:latin typeface="Avenir Next LT Pro Light"/>
              </a:rPr>
              <a:t>&amp;</a:t>
            </a:r>
          </a:p>
          <a:p>
            <a:pPr algn="ctr"/>
            <a:r>
              <a:rPr lang="fr-FR" sz="3200">
                <a:solidFill>
                  <a:schemeClr val="bg2">
                    <a:lumMod val="50000"/>
                  </a:schemeClr>
                </a:solidFill>
                <a:latin typeface="Avenir Next LT Pro Light"/>
              </a:rPr>
              <a:t>PLAN D'ACTIONS 2023</a:t>
            </a:r>
          </a:p>
        </p:txBody>
      </p:sp>
      <p:sp>
        <p:nvSpPr>
          <p:cNvPr id="2" name="ZoneTexte 1">
            <a:extLst>
              <a:ext uri="{FF2B5EF4-FFF2-40B4-BE49-F238E27FC236}">
                <a16:creationId xmlns:a16="http://schemas.microsoft.com/office/drawing/2014/main" id="{15674135-DF4E-E61B-C67B-EAA84DB8DCAB}"/>
              </a:ext>
            </a:extLst>
          </p:cNvPr>
          <p:cNvSpPr txBox="1"/>
          <p:nvPr/>
        </p:nvSpPr>
        <p:spPr>
          <a:xfrm>
            <a:off x="4779530" y="6532567"/>
            <a:ext cx="2946400" cy="246221"/>
          </a:xfrm>
          <a:prstGeom prst="rect">
            <a:avLst/>
          </a:prstGeom>
          <a:noFill/>
        </p:spPr>
        <p:txBody>
          <a:bodyPr wrap="square" rtlCol="0" anchor="ctr">
            <a:spAutoFit/>
          </a:bodyPr>
          <a:lstStyle/>
          <a:p>
            <a:pPr algn="ctr"/>
            <a:r>
              <a:rPr lang="fr-FR" sz="1000">
                <a:solidFill>
                  <a:schemeClr val="bg1"/>
                </a:solidFill>
                <a:latin typeface="Avenir Next LT Pro Light" panose="020B0304020202020204" pitchFamily="34" charset="0"/>
              </a:rPr>
              <a:t>Titre du document</a:t>
            </a:r>
          </a:p>
        </p:txBody>
      </p:sp>
    </p:spTree>
    <p:extLst>
      <p:ext uri="{BB962C8B-B14F-4D97-AF65-F5344CB8AC3E}">
        <p14:creationId xmlns:p14="http://schemas.microsoft.com/office/powerpoint/2010/main" val="24758659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E56D6F9-5565-6B21-C3FB-4FE2742C47A1}"/>
              </a:ext>
            </a:extLst>
          </p:cNvPr>
          <p:cNvSpPr/>
          <p:nvPr/>
        </p:nvSpPr>
        <p:spPr>
          <a:xfrm>
            <a:off x="0" y="6448612"/>
            <a:ext cx="12192000" cy="409387"/>
          </a:xfrm>
          <a:prstGeom prst="rect">
            <a:avLst/>
          </a:prstGeom>
          <a:solidFill>
            <a:srgbClr val="0050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94496"/>
              </a:solidFill>
            </a:endParaRPr>
          </a:p>
        </p:txBody>
      </p:sp>
      <p:sp>
        <p:nvSpPr>
          <p:cNvPr id="7" name="Espace réservé du numéro de diapositive 27">
            <a:extLst>
              <a:ext uri="{FF2B5EF4-FFF2-40B4-BE49-F238E27FC236}">
                <a16:creationId xmlns:a16="http://schemas.microsoft.com/office/drawing/2014/main" id="{E0FB8DB1-1636-CB8D-EAC2-431ECA10F92C}"/>
              </a:ext>
            </a:extLst>
          </p:cNvPr>
          <p:cNvSpPr txBox="1">
            <a:spLocks/>
          </p:cNvSpPr>
          <p:nvPr/>
        </p:nvSpPr>
        <p:spPr>
          <a:xfrm>
            <a:off x="11527902" y="6491196"/>
            <a:ext cx="664098" cy="278717"/>
          </a:xfrm>
          <a:prstGeom prst="rect">
            <a:avLst/>
          </a:prstGeom>
        </p:spPr>
        <p:txBody>
          <a:bodyPr anchor="ct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8AC7C10-199F-484E-9772-D20B8002819D}" type="slidenum">
              <a:rPr lang="fr-FR" sz="1000" smtClean="0">
                <a:solidFill>
                  <a:schemeClr val="bg1"/>
                </a:solidFill>
                <a:latin typeface="Avenir Next LT Pro Light" panose="020B0304020202020204" pitchFamily="34" charset="0"/>
              </a:rPr>
              <a:pPr algn="r"/>
              <a:t>25</a:t>
            </a:fld>
            <a:endParaRPr lang="fr-FR" sz="1000">
              <a:solidFill>
                <a:schemeClr val="bg1"/>
              </a:solidFill>
              <a:latin typeface="Avenir Next LT Pro Light" panose="020B0304020202020204" pitchFamily="34" charset="0"/>
            </a:endParaRPr>
          </a:p>
        </p:txBody>
      </p:sp>
      <p:pic>
        <p:nvPicPr>
          <p:cNvPr id="9" name="Image 8" descr="Une image contenant texte&#10;&#10;Description générée automatiquement">
            <a:extLst>
              <a:ext uri="{FF2B5EF4-FFF2-40B4-BE49-F238E27FC236}">
                <a16:creationId xmlns:a16="http://schemas.microsoft.com/office/drawing/2014/main" id="{94A0D061-A93D-F338-07EB-4145DBB2B0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219" y="6508623"/>
            <a:ext cx="1189318" cy="289365"/>
          </a:xfrm>
          <a:prstGeom prst="rect">
            <a:avLst/>
          </a:prstGeom>
        </p:spPr>
      </p:pic>
      <p:sp>
        <p:nvSpPr>
          <p:cNvPr id="3" name="object 2">
            <a:extLst>
              <a:ext uri="{FF2B5EF4-FFF2-40B4-BE49-F238E27FC236}">
                <a16:creationId xmlns:a16="http://schemas.microsoft.com/office/drawing/2014/main" id="{9B83DFF2-C52F-D107-A626-26CE08E3BD4B}"/>
              </a:ext>
            </a:extLst>
          </p:cNvPr>
          <p:cNvSpPr txBox="1">
            <a:spLocks/>
          </p:cNvSpPr>
          <p:nvPr/>
        </p:nvSpPr>
        <p:spPr>
          <a:xfrm>
            <a:off x="325532" y="91557"/>
            <a:ext cx="2686050" cy="397545"/>
          </a:xfrm>
          <a:prstGeom prst="rect">
            <a:avLst/>
          </a:prstGeom>
        </p:spPr>
        <p:txBody>
          <a:bodyPr vert="horz" wrap="square" lIns="0" tIns="12700" rIns="0" bIns="0" rtlCol="0">
            <a:spAutoFit/>
          </a:bodyPr>
          <a:lstStyle>
            <a:lvl1pPr>
              <a:defRPr sz="2500" b="1" i="0">
                <a:solidFill>
                  <a:srgbClr val="005BAA"/>
                </a:solidFill>
                <a:latin typeface="Etelka Text Pro"/>
                <a:ea typeface="+mj-ea"/>
                <a:cs typeface="Etelka Text Pro"/>
              </a:defRPr>
            </a:lvl1pPr>
          </a:lstStyle>
          <a:p>
            <a:pPr marL="12700" marR="0" lvl="0" indent="0" defTabSz="914400" eaLnBrk="1" fontAlgn="auto" latinLnBrk="0" hangingPunct="1">
              <a:lnSpc>
                <a:spcPct val="100000"/>
              </a:lnSpc>
              <a:spcBef>
                <a:spcPts val="100"/>
              </a:spcBef>
              <a:spcAft>
                <a:spcPts val="0"/>
              </a:spcAft>
              <a:buClrTx/>
              <a:buSzTx/>
              <a:buFontTx/>
              <a:buNone/>
              <a:tabLst/>
              <a:defRPr/>
            </a:pPr>
            <a:r>
              <a:rPr lang="fr-FR" kern="0" spc="-10">
                <a:solidFill>
                  <a:srgbClr val="0050A4"/>
                </a:solidFill>
                <a:latin typeface="Avenir Next LT Pro" panose="020B0504020202020204" pitchFamily="34" charset="0"/>
              </a:rPr>
              <a:t>BILAN 2022</a:t>
            </a:r>
            <a:endParaRPr kumimoji="0" lang="fr-FR" sz="2500" b="1" i="0" u="none" strike="noStrike" kern="0" cap="none" spc="-10" normalizeH="0" baseline="0" noProof="0">
              <a:ln>
                <a:noFill/>
              </a:ln>
              <a:solidFill>
                <a:srgbClr val="0050A4"/>
              </a:solidFill>
              <a:effectLst/>
              <a:uLnTx/>
              <a:uFillTx/>
              <a:latin typeface="Avenir Next LT Pro" panose="020B0504020202020204" pitchFamily="34" charset="0"/>
            </a:endParaRPr>
          </a:p>
        </p:txBody>
      </p:sp>
      <p:pic>
        <p:nvPicPr>
          <p:cNvPr id="10" name="Image 9">
            <a:extLst>
              <a:ext uri="{FF2B5EF4-FFF2-40B4-BE49-F238E27FC236}">
                <a16:creationId xmlns:a16="http://schemas.microsoft.com/office/drawing/2014/main" id="{B40FB7C8-7583-9717-2EF9-16D95195F3AA}"/>
              </a:ext>
            </a:extLst>
          </p:cNvPr>
          <p:cNvPicPr>
            <a:picLocks noChangeAspect="1"/>
          </p:cNvPicPr>
          <p:nvPr/>
        </p:nvPicPr>
        <p:blipFill rotWithShape="1">
          <a:blip r:embed="rId4"/>
          <a:srcRect r="21138" b="30180"/>
          <a:stretch/>
        </p:blipFill>
        <p:spPr>
          <a:xfrm>
            <a:off x="0" y="0"/>
            <a:ext cx="252412" cy="1287624"/>
          </a:xfrm>
          <a:prstGeom prst="rect">
            <a:avLst/>
          </a:prstGeom>
        </p:spPr>
      </p:pic>
      <p:sp>
        <p:nvSpPr>
          <p:cNvPr id="5" name="ZoneTexte 4">
            <a:extLst>
              <a:ext uri="{FF2B5EF4-FFF2-40B4-BE49-F238E27FC236}">
                <a16:creationId xmlns:a16="http://schemas.microsoft.com/office/drawing/2014/main" id="{9C5140F6-5B34-3891-336A-69D62F5C6655}"/>
              </a:ext>
            </a:extLst>
          </p:cNvPr>
          <p:cNvSpPr txBox="1"/>
          <p:nvPr/>
        </p:nvSpPr>
        <p:spPr>
          <a:xfrm>
            <a:off x="4787150" y="6551767"/>
            <a:ext cx="2946400" cy="246221"/>
          </a:xfrm>
          <a:prstGeom prst="rect">
            <a:avLst/>
          </a:prstGeom>
          <a:noFill/>
        </p:spPr>
        <p:txBody>
          <a:bodyPr wrap="square" rtlCol="0" anchor="ctr">
            <a:spAutoFit/>
          </a:bodyPr>
          <a:lstStyle/>
          <a:p>
            <a:pPr algn="ctr"/>
            <a:r>
              <a:rPr lang="fr-FR" sz="1000">
                <a:solidFill>
                  <a:schemeClr val="bg1"/>
                </a:solidFill>
                <a:latin typeface="Avenir Next LT Pro Light" panose="020B0304020202020204" pitchFamily="34" charset="0"/>
              </a:rPr>
              <a:t>CLUB MARCHE EUROPEEN – JANVIER 2023</a:t>
            </a:r>
          </a:p>
        </p:txBody>
      </p:sp>
      <p:sp>
        <p:nvSpPr>
          <p:cNvPr id="6" name="Rectangle : coins arrondis 5">
            <a:extLst>
              <a:ext uri="{FF2B5EF4-FFF2-40B4-BE49-F238E27FC236}">
                <a16:creationId xmlns:a16="http://schemas.microsoft.com/office/drawing/2014/main" id="{4F86B711-E0CB-680F-60E1-755CB1FC2880}"/>
              </a:ext>
            </a:extLst>
          </p:cNvPr>
          <p:cNvSpPr/>
          <p:nvPr/>
        </p:nvSpPr>
        <p:spPr>
          <a:xfrm>
            <a:off x="312300" y="4754396"/>
            <a:ext cx="3336420" cy="1322205"/>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a:ln>
                  <a:noFill/>
                </a:ln>
                <a:solidFill>
                  <a:srgbClr val="094496"/>
                </a:solidFill>
                <a:effectLst/>
                <a:uLnTx/>
                <a:uFillTx/>
                <a:latin typeface="Calibri" panose="020F0502020204030204"/>
                <a:ea typeface="+mn-ea"/>
                <a:cs typeface="Biome" panose="020B0503030204020804" pitchFamily="34" charset="0"/>
              </a:rPr>
              <a:t>INDICATEURS CLÉS</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a:solidFill>
                  <a:srgbClr val="094496"/>
                </a:solidFill>
                <a:latin typeface="Calibri" panose="020F0502020204030204"/>
                <a:cs typeface="Biome" panose="020B0503030204020804" pitchFamily="34" charset="0"/>
              </a:rPr>
              <a:t>Nombre de Tours operateurs rencontrés : </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a:solidFill>
                  <a:srgbClr val="094496"/>
                </a:solidFill>
                <a:latin typeface="Calibri" panose="020F0502020204030204"/>
                <a:cs typeface="Biome" panose="020B0503030204020804" pitchFamily="34" charset="0"/>
              </a:rPr>
              <a:t>69 TO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i="0" u="none" strike="noStrike" kern="1200" cap="none" spc="0" normalizeH="0" baseline="0" noProof="0">
                <a:ln>
                  <a:noFill/>
                </a:ln>
                <a:solidFill>
                  <a:srgbClr val="094496"/>
                </a:solidFill>
                <a:effectLst/>
                <a:uLnTx/>
                <a:uFillTx/>
                <a:latin typeface="Calibri" panose="020F0502020204030204"/>
                <a:ea typeface="+mn-ea"/>
                <a:cs typeface="Biome" panose="020B0503030204020804" pitchFamily="34" charset="0"/>
              </a:rPr>
              <a:t>Nombre de programmation en 2023 :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i="0" u="none" strike="noStrike" kern="1200" cap="none" spc="0" normalizeH="0" baseline="0" noProof="0">
                <a:ln>
                  <a:noFill/>
                </a:ln>
                <a:solidFill>
                  <a:srgbClr val="094496"/>
                </a:solidFill>
                <a:effectLst/>
                <a:uLnTx/>
                <a:uFillTx/>
                <a:latin typeface="Calibri" panose="020F0502020204030204"/>
                <a:ea typeface="+mn-ea"/>
                <a:cs typeface="Biome" panose="020B0503030204020804" pitchFamily="34" charset="0"/>
              </a:rPr>
              <a:t>3 programmes</a:t>
            </a:r>
            <a:endParaRPr kumimoji="0" lang="fr-FR" sz="1200" b="1" i="0" u="none" strike="noStrike" kern="1200" cap="none" spc="0" normalizeH="0" baseline="0" noProof="0">
              <a:ln>
                <a:noFill/>
              </a:ln>
              <a:solidFill>
                <a:srgbClr val="094496"/>
              </a:solidFill>
              <a:effectLst/>
              <a:uLnTx/>
              <a:uFillTx/>
              <a:ea typeface="+mn-ea"/>
              <a:cs typeface="+mn-cs"/>
            </a:endParaRPr>
          </a:p>
        </p:txBody>
      </p:sp>
      <p:pic>
        <p:nvPicPr>
          <p:cNvPr id="8" name="Image 7">
            <a:extLst>
              <a:ext uri="{FF2B5EF4-FFF2-40B4-BE49-F238E27FC236}">
                <a16:creationId xmlns:a16="http://schemas.microsoft.com/office/drawing/2014/main" id="{FAFEBCB9-9521-266C-21C1-9F5B53FF525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64208" y="267948"/>
            <a:ext cx="651656" cy="56476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3" name="Image 12">
            <a:extLst>
              <a:ext uri="{FF2B5EF4-FFF2-40B4-BE49-F238E27FC236}">
                <a16:creationId xmlns:a16="http://schemas.microsoft.com/office/drawing/2014/main" id="{2CA0490E-2CA7-8DA5-DD7F-BA9C4A641A1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241" y="1286787"/>
            <a:ext cx="1964207" cy="1246784"/>
          </a:xfrm>
          <a:prstGeom prst="rect">
            <a:avLst/>
          </a:prstGeom>
        </p:spPr>
      </p:pic>
      <p:pic>
        <p:nvPicPr>
          <p:cNvPr id="19" name="Image 18">
            <a:extLst>
              <a:ext uri="{FF2B5EF4-FFF2-40B4-BE49-F238E27FC236}">
                <a16:creationId xmlns:a16="http://schemas.microsoft.com/office/drawing/2014/main" id="{6C45248C-BF6F-C121-3D60-9C0EA6F23C35}"/>
              </a:ext>
            </a:extLst>
          </p:cNvPr>
          <p:cNvPicPr>
            <a:picLocks noChangeAspect="1"/>
          </p:cNvPicPr>
          <p:nvPr/>
        </p:nvPicPr>
        <p:blipFill>
          <a:blip r:embed="rId7"/>
          <a:stretch>
            <a:fillRect/>
          </a:stretch>
        </p:blipFill>
        <p:spPr>
          <a:xfrm>
            <a:off x="195997" y="2704425"/>
            <a:ext cx="2097140" cy="539641"/>
          </a:xfrm>
          <a:prstGeom prst="rect">
            <a:avLst/>
          </a:prstGeom>
        </p:spPr>
      </p:pic>
      <p:pic>
        <p:nvPicPr>
          <p:cNvPr id="25" name="Image 24">
            <a:extLst>
              <a:ext uri="{FF2B5EF4-FFF2-40B4-BE49-F238E27FC236}">
                <a16:creationId xmlns:a16="http://schemas.microsoft.com/office/drawing/2014/main" id="{61C32C73-50B9-68DA-CE67-57E155480BDC}"/>
              </a:ext>
            </a:extLst>
          </p:cNvPr>
          <p:cNvPicPr>
            <a:picLocks noChangeAspect="1"/>
          </p:cNvPicPr>
          <p:nvPr/>
        </p:nvPicPr>
        <p:blipFill>
          <a:blip r:embed="rId8"/>
          <a:stretch>
            <a:fillRect/>
          </a:stretch>
        </p:blipFill>
        <p:spPr>
          <a:xfrm>
            <a:off x="2411846" y="2674344"/>
            <a:ext cx="1093431" cy="1324887"/>
          </a:xfrm>
          <a:prstGeom prst="rect">
            <a:avLst/>
          </a:prstGeom>
        </p:spPr>
      </p:pic>
      <p:pic>
        <p:nvPicPr>
          <p:cNvPr id="27" name="Image 26">
            <a:extLst>
              <a:ext uri="{FF2B5EF4-FFF2-40B4-BE49-F238E27FC236}">
                <a16:creationId xmlns:a16="http://schemas.microsoft.com/office/drawing/2014/main" id="{3BB9C56B-00AF-3FC3-C7D3-1EAB8F9365A6}"/>
              </a:ext>
            </a:extLst>
          </p:cNvPr>
          <p:cNvPicPr>
            <a:picLocks noChangeAspect="1"/>
          </p:cNvPicPr>
          <p:nvPr/>
        </p:nvPicPr>
        <p:blipFill>
          <a:blip r:embed="rId9"/>
          <a:stretch>
            <a:fillRect/>
          </a:stretch>
        </p:blipFill>
        <p:spPr>
          <a:xfrm>
            <a:off x="1990184" y="1217451"/>
            <a:ext cx="1308864" cy="1227061"/>
          </a:xfrm>
          <a:prstGeom prst="rect">
            <a:avLst/>
          </a:prstGeom>
        </p:spPr>
      </p:pic>
      <p:cxnSp>
        <p:nvCxnSpPr>
          <p:cNvPr id="28" name="Connecteur droit 27">
            <a:extLst>
              <a:ext uri="{FF2B5EF4-FFF2-40B4-BE49-F238E27FC236}">
                <a16:creationId xmlns:a16="http://schemas.microsoft.com/office/drawing/2014/main" id="{5D3E9BDB-FF69-B094-7AB7-AF422704E592}"/>
              </a:ext>
            </a:extLst>
          </p:cNvPr>
          <p:cNvCxnSpPr/>
          <p:nvPr/>
        </p:nvCxnSpPr>
        <p:spPr>
          <a:xfrm>
            <a:off x="3776753" y="944718"/>
            <a:ext cx="0" cy="5156718"/>
          </a:xfrm>
          <a:prstGeom prst="line">
            <a:avLst/>
          </a:prstGeom>
        </p:spPr>
        <p:style>
          <a:lnRef idx="1">
            <a:schemeClr val="accent1"/>
          </a:lnRef>
          <a:fillRef idx="0">
            <a:schemeClr val="accent1"/>
          </a:fillRef>
          <a:effectRef idx="0">
            <a:schemeClr val="accent1"/>
          </a:effectRef>
          <a:fontRef idx="minor">
            <a:schemeClr val="tx1"/>
          </a:fontRef>
        </p:style>
      </p:cxnSp>
      <p:pic>
        <p:nvPicPr>
          <p:cNvPr id="31" name="Image 30">
            <a:extLst>
              <a:ext uri="{FF2B5EF4-FFF2-40B4-BE49-F238E27FC236}">
                <a16:creationId xmlns:a16="http://schemas.microsoft.com/office/drawing/2014/main" id="{D6735BC0-209E-4C0A-36AA-391452CCD00C}"/>
              </a:ext>
            </a:extLst>
          </p:cNvPr>
          <p:cNvPicPr>
            <a:picLocks noChangeAspect="1"/>
          </p:cNvPicPr>
          <p:nvPr/>
        </p:nvPicPr>
        <p:blipFill>
          <a:blip r:embed="rId10"/>
          <a:stretch>
            <a:fillRect/>
          </a:stretch>
        </p:blipFill>
        <p:spPr>
          <a:xfrm>
            <a:off x="325532" y="3729112"/>
            <a:ext cx="1942475" cy="629577"/>
          </a:xfrm>
          <a:prstGeom prst="rect">
            <a:avLst/>
          </a:prstGeom>
        </p:spPr>
      </p:pic>
      <p:sp>
        <p:nvSpPr>
          <p:cNvPr id="2" name="object 2">
            <a:extLst>
              <a:ext uri="{FF2B5EF4-FFF2-40B4-BE49-F238E27FC236}">
                <a16:creationId xmlns:a16="http://schemas.microsoft.com/office/drawing/2014/main" id="{CD86FD6D-2279-6052-25C6-EE2D1A3D81A7}"/>
              </a:ext>
            </a:extLst>
          </p:cNvPr>
          <p:cNvSpPr txBox="1">
            <a:spLocks/>
          </p:cNvSpPr>
          <p:nvPr/>
        </p:nvSpPr>
        <p:spPr>
          <a:xfrm>
            <a:off x="1980510" y="473251"/>
            <a:ext cx="995985" cy="397545"/>
          </a:xfrm>
          <a:prstGeom prst="rect">
            <a:avLst/>
          </a:prstGeom>
        </p:spPr>
        <p:txBody>
          <a:bodyPr vert="horz" wrap="square" lIns="0" tIns="12700" rIns="0" bIns="0" rtlCol="0">
            <a:spAutoFit/>
          </a:bodyPr>
          <a:lstStyle>
            <a:lvl1pPr>
              <a:defRPr sz="2500" b="1" i="0">
                <a:solidFill>
                  <a:srgbClr val="005BAA"/>
                </a:solidFill>
                <a:latin typeface="Etelka Text Pro"/>
                <a:ea typeface="+mj-ea"/>
                <a:cs typeface="Etelka Text Pro"/>
              </a:defRPr>
            </a:lvl1pPr>
          </a:lstStyle>
          <a:p>
            <a:pPr marL="12700" marR="0" lvl="0" indent="0" defTabSz="914400" eaLnBrk="1" fontAlgn="auto" latinLnBrk="0" hangingPunct="1">
              <a:lnSpc>
                <a:spcPct val="100000"/>
              </a:lnSpc>
              <a:spcBef>
                <a:spcPts val="100"/>
              </a:spcBef>
              <a:spcAft>
                <a:spcPts val="0"/>
              </a:spcAft>
              <a:buClrTx/>
              <a:buSzTx/>
              <a:buFontTx/>
              <a:buNone/>
              <a:tabLst/>
              <a:defRPr/>
            </a:pPr>
            <a:r>
              <a:rPr lang="fr-FR" kern="0" spc="-10">
                <a:solidFill>
                  <a:srgbClr val="0050A4"/>
                </a:solidFill>
                <a:latin typeface="Avenir Next LT Pro" panose="020B0504020202020204" pitchFamily="34" charset="0"/>
              </a:rPr>
              <a:t>B2B</a:t>
            </a:r>
            <a:endParaRPr kumimoji="0" lang="fr-FR" sz="2500" b="1" i="0" u="none" strike="noStrike" kern="0" cap="none" spc="-10" normalizeH="0" baseline="0" noProof="0">
              <a:ln>
                <a:noFill/>
              </a:ln>
              <a:solidFill>
                <a:srgbClr val="0050A4"/>
              </a:solidFill>
              <a:effectLst/>
              <a:uLnTx/>
              <a:uFillTx/>
              <a:latin typeface="Avenir Next LT Pro" panose="020B0504020202020204" pitchFamily="34" charset="0"/>
            </a:endParaRPr>
          </a:p>
        </p:txBody>
      </p:sp>
      <p:sp>
        <p:nvSpPr>
          <p:cNvPr id="12" name="object 2">
            <a:extLst>
              <a:ext uri="{FF2B5EF4-FFF2-40B4-BE49-F238E27FC236}">
                <a16:creationId xmlns:a16="http://schemas.microsoft.com/office/drawing/2014/main" id="{2ECBB662-0A06-BD3B-1913-93CD89A2E10F}"/>
              </a:ext>
            </a:extLst>
          </p:cNvPr>
          <p:cNvSpPr txBox="1">
            <a:spLocks/>
          </p:cNvSpPr>
          <p:nvPr/>
        </p:nvSpPr>
        <p:spPr>
          <a:xfrm>
            <a:off x="5626622" y="435170"/>
            <a:ext cx="995985" cy="397545"/>
          </a:xfrm>
          <a:prstGeom prst="rect">
            <a:avLst/>
          </a:prstGeom>
        </p:spPr>
        <p:txBody>
          <a:bodyPr vert="horz" wrap="square" lIns="0" tIns="12700" rIns="0" bIns="0" rtlCol="0">
            <a:spAutoFit/>
          </a:bodyPr>
          <a:lstStyle>
            <a:lvl1pPr>
              <a:defRPr sz="2500" b="1" i="0">
                <a:solidFill>
                  <a:srgbClr val="005BAA"/>
                </a:solidFill>
                <a:latin typeface="Etelka Text Pro"/>
                <a:ea typeface="+mj-ea"/>
                <a:cs typeface="Etelka Text Pro"/>
              </a:defRPr>
            </a:lvl1pPr>
          </a:lstStyle>
          <a:p>
            <a:pPr marL="12700" marR="0" lvl="0" indent="0" defTabSz="914400" eaLnBrk="1" fontAlgn="auto" latinLnBrk="0" hangingPunct="1">
              <a:lnSpc>
                <a:spcPct val="100000"/>
              </a:lnSpc>
              <a:spcBef>
                <a:spcPts val="100"/>
              </a:spcBef>
              <a:spcAft>
                <a:spcPts val="0"/>
              </a:spcAft>
              <a:buClrTx/>
              <a:buSzTx/>
              <a:buFontTx/>
              <a:buNone/>
              <a:tabLst/>
              <a:defRPr/>
            </a:pPr>
            <a:r>
              <a:rPr lang="fr-FR" kern="0" spc="-10">
                <a:solidFill>
                  <a:srgbClr val="0050A4"/>
                </a:solidFill>
                <a:latin typeface="Avenir Next LT Pro" panose="020B0504020202020204" pitchFamily="34" charset="0"/>
              </a:rPr>
              <a:t>B2C</a:t>
            </a:r>
            <a:endParaRPr kumimoji="0" lang="fr-FR" sz="2500" b="1" i="0" u="none" strike="noStrike" kern="0" cap="none" spc="-10" normalizeH="0" baseline="0" noProof="0">
              <a:ln>
                <a:noFill/>
              </a:ln>
              <a:solidFill>
                <a:srgbClr val="0050A4"/>
              </a:solidFill>
              <a:effectLst/>
              <a:uLnTx/>
              <a:uFillTx/>
              <a:latin typeface="Avenir Next LT Pro" panose="020B0504020202020204" pitchFamily="34" charset="0"/>
            </a:endParaRPr>
          </a:p>
        </p:txBody>
      </p:sp>
      <p:sp>
        <p:nvSpPr>
          <p:cNvPr id="14" name="object 2">
            <a:extLst>
              <a:ext uri="{FF2B5EF4-FFF2-40B4-BE49-F238E27FC236}">
                <a16:creationId xmlns:a16="http://schemas.microsoft.com/office/drawing/2014/main" id="{15CEA89A-C46A-258D-61A7-976095E0798A}"/>
              </a:ext>
            </a:extLst>
          </p:cNvPr>
          <p:cNvSpPr txBox="1">
            <a:spLocks/>
          </p:cNvSpPr>
          <p:nvPr/>
        </p:nvSpPr>
        <p:spPr>
          <a:xfrm>
            <a:off x="9723412" y="464170"/>
            <a:ext cx="1184424" cy="397545"/>
          </a:xfrm>
          <a:prstGeom prst="rect">
            <a:avLst/>
          </a:prstGeom>
        </p:spPr>
        <p:txBody>
          <a:bodyPr vert="horz" wrap="square" lIns="0" tIns="12700" rIns="0" bIns="0" rtlCol="0">
            <a:spAutoFit/>
          </a:bodyPr>
          <a:lstStyle>
            <a:lvl1pPr>
              <a:defRPr sz="2500" b="1" i="0">
                <a:solidFill>
                  <a:srgbClr val="005BAA"/>
                </a:solidFill>
                <a:latin typeface="Etelka Text Pro"/>
                <a:ea typeface="+mj-ea"/>
                <a:cs typeface="Etelka Text Pro"/>
              </a:defRPr>
            </a:lvl1pPr>
          </a:lstStyle>
          <a:p>
            <a:pPr marL="12700" marR="0" lvl="0" indent="0" defTabSz="914400" eaLnBrk="1" fontAlgn="auto" latinLnBrk="0" hangingPunct="1">
              <a:lnSpc>
                <a:spcPct val="100000"/>
              </a:lnSpc>
              <a:spcBef>
                <a:spcPts val="100"/>
              </a:spcBef>
              <a:spcAft>
                <a:spcPts val="0"/>
              </a:spcAft>
              <a:buClrTx/>
              <a:buSzTx/>
              <a:buFontTx/>
              <a:buNone/>
              <a:tabLst/>
              <a:defRPr/>
            </a:pPr>
            <a:r>
              <a:rPr lang="fr-FR" kern="0" spc="-10">
                <a:solidFill>
                  <a:srgbClr val="0050A4"/>
                </a:solidFill>
                <a:latin typeface="Avenir Next LT Pro" panose="020B0504020202020204" pitchFamily="34" charset="0"/>
              </a:rPr>
              <a:t>Presse</a:t>
            </a:r>
            <a:endParaRPr kumimoji="0" lang="fr-FR" sz="2500" b="1" i="0" u="none" strike="noStrike" kern="0" cap="none" spc="-10" normalizeH="0" baseline="0" noProof="0">
              <a:ln>
                <a:noFill/>
              </a:ln>
              <a:solidFill>
                <a:srgbClr val="0050A4"/>
              </a:solidFill>
              <a:effectLst/>
              <a:uLnTx/>
              <a:uFillTx/>
              <a:latin typeface="Avenir Next LT Pro" panose="020B0504020202020204" pitchFamily="34" charset="0"/>
            </a:endParaRPr>
          </a:p>
        </p:txBody>
      </p:sp>
      <p:cxnSp>
        <p:nvCxnSpPr>
          <p:cNvPr id="15" name="Connecteur droit 14">
            <a:extLst>
              <a:ext uri="{FF2B5EF4-FFF2-40B4-BE49-F238E27FC236}">
                <a16:creationId xmlns:a16="http://schemas.microsoft.com/office/drawing/2014/main" id="{407EC046-3ED5-F58D-4DBC-6D0A69F86347}"/>
              </a:ext>
            </a:extLst>
          </p:cNvPr>
          <p:cNvCxnSpPr/>
          <p:nvPr/>
        </p:nvCxnSpPr>
        <p:spPr>
          <a:xfrm>
            <a:off x="8288087" y="832715"/>
            <a:ext cx="0" cy="5156718"/>
          </a:xfrm>
          <a:prstGeom prst="line">
            <a:avLst/>
          </a:prstGeom>
        </p:spPr>
        <p:style>
          <a:lnRef idx="1">
            <a:schemeClr val="accent1"/>
          </a:lnRef>
          <a:fillRef idx="0">
            <a:schemeClr val="accent1"/>
          </a:fillRef>
          <a:effectRef idx="0">
            <a:schemeClr val="accent1"/>
          </a:effectRef>
          <a:fontRef idx="minor">
            <a:schemeClr val="tx1"/>
          </a:fontRef>
        </p:style>
      </p:cxnSp>
      <p:sp>
        <p:nvSpPr>
          <p:cNvPr id="18" name="Rectangle : coins arrondis 17">
            <a:extLst>
              <a:ext uri="{FF2B5EF4-FFF2-40B4-BE49-F238E27FC236}">
                <a16:creationId xmlns:a16="http://schemas.microsoft.com/office/drawing/2014/main" id="{5FE912E3-AD1D-751D-E651-4F5A21D4300B}"/>
              </a:ext>
            </a:extLst>
          </p:cNvPr>
          <p:cNvSpPr/>
          <p:nvPr/>
        </p:nvSpPr>
        <p:spPr>
          <a:xfrm>
            <a:off x="4644806" y="4786659"/>
            <a:ext cx="3201844" cy="1281063"/>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a:ln>
                  <a:noFill/>
                </a:ln>
                <a:solidFill>
                  <a:srgbClr val="094496"/>
                </a:solidFill>
                <a:effectLst/>
                <a:uLnTx/>
                <a:uFillTx/>
                <a:latin typeface="Calibri" panose="020F0502020204030204"/>
                <a:ea typeface="+mn-ea"/>
                <a:cs typeface="Biome" panose="020B0503030204020804" pitchFamily="34" charset="0"/>
              </a:rPr>
              <a:t>INDICATEURS CLÉS</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fr-FR" sz="1400" b="1">
              <a:solidFill>
                <a:srgbClr val="094496"/>
              </a:solidFill>
              <a:latin typeface="Calibri" panose="020F0502020204030204"/>
              <a:cs typeface="Biome" panose="020B05030302040208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i="0" u="none" strike="noStrike" kern="1200" cap="none" spc="0" normalizeH="0" baseline="0" noProof="0">
                <a:ln>
                  <a:noFill/>
                </a:ln>
                <a:solidFill>
                  <a:srgbClr val="094496"/>
                </a:solidFill>
                <a:effectLst/>
                <a:uLnTx/>
                <a:uFillTx/>
                <a:latin typeface="Calibri" panose="020F0502020204030204"/>
                <a:ea typeface="+mn-ea"/>
                <a:cs typeface="Biome" panose="020B0503030204020804" pitchFamily="34" charset="0"/>
              </a:rPr>
              <a:t>6125 belges abonnés au newsletter FR</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a:solidFill>
                  <a:srgbClr val="094496"/>
                </a:solidFill>
                <a:latin typeface="Calibri" panose="020F0502020204030204"/>
                <a:cs typeface="Biome" panose="020B0503030204020804" pitchFamily="34" charset="0"/>
              </a:rPr>
              <a:t>1229 abonnés au newsletter NL</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200" b="1" i="0" u="none" strike="noStrike" kern="1200" cap="none" spc="0" normalizeH="0" baseline="0" noProof="0">
              <a:ln>
                <a:noFill/>
              </a:ln>
              <a:solidFill>
                <a:srgbClr val="094496"/>
              </a:solidFill>
              <a:effectLst/>
              <a:uLnTx/>
              <a:uFillTx/>
              <a:ea typeface="+mn-ea"/>
              <a:cs typeface="+mn-cs"/>
            </a:endParaRPr>
          </a:p>
        </p:txBody>
      </p:sp>
      <p:pic>
        <p:nvPicPr>
          <p:cNvPr id="20" name="Picture 2">
            <a:extLst>
              <a:ext uri="{FF2B5EF4-FFF2-40B4-BE49-F238E27FC236}">
                <a16:creationId xmlns:a16="http://schemas.microsoft.com/office/drawing/2014/main" id="{699E3F9B-7823-F239-D1C0-04C1A5463E1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957143" y="999011"/>
            <a:ext cx="1420146" cy="246879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1" name="Image 20">
            <a:extLst>
              <a:ext uri="{FF2B5EF4-FFF2-40B4-BE49-F238E27FC236}">
                <a16:creationId xmlns:a16="http://schemas.microsoft.com/office/drawing/2014/main" id="{BEAB4950-3D93-3655-2884-FC02A36A4B7A}"/>
              </a:ext>
            </a:extLst>
          </p:cNvPr>
          <p:cNvPicPr>
            <a:picLocks noChangeAspect="1"/>
          </p:cNvPicPr>
          <p:nvPr/>
        </p:nvPicPr>
        <p:blipFill>
          <a:blip r:embed="rId12"/>
          <a:stretch>
            <a:fillRect/>
          </a:stretch>
        </p:blipFill>
        <p:spPr>
          <a:xfrm>
            <a:off x="5150094" y="2188694"/>
            <a:ext cx="1351424" cy="2377627"/>
          </a:xfrm>
          <a:prstGeom prst="rect">
            <a:avLst/>
          </a:prstGeom>
          <a:ln>
            <a:solidFill>
              <a:schemeClr val="tx1"/>
            </a:solidFill>
          </a:ln>
        </p:spPr>
      </p:pic>
      <p:pic>
        <p:nvPicPr>
          <p:cNvPr id="23" name="Image 22">
            <a:extLst>
              <a:ext uri="{FF2B5EF4-FFF2-40B4-BE49-F238E27FC236}">
                <a16:creationId xmlns:a16="http://schemas.microsoft.com/office/drawing/2014/main" id="{16393A9C-6AB4-1BED-5186-7F8D7694A04C}"/>
              </a:ext>
            </a:extLst>
          </p:cNvPr>
          <p:cNvPicPr>
            <a:picLocks noChangeAspect="1"/>
          </p:cNvPicPr>
          <p:nvPr/>
        </p:nvPicPr>
        <p:blipFill>
          <a:blip r:embed="rId13"/>
          <a:stretch>
            <a:fillRect/>
          </a:stretch>
        </p:blipFill>
        <p:spPr>
          <a:xfrm>
            <a:off x="6650056" y="1064899"/>
            <a:ext cx="1334155" cy="1731605"/>
          </a:xfrm>
          <a:prstGeom prst="rect">
            <a:avLst/>
          </a:prstGeom>
          <a:ln>
            <a:solidFill>
              <a:schemeClr val="tx1"/>
            </a:solidFill>
          </a:ln>
        </p:spPr>
      </p:pic>
      <p:pic>
        <p:nvPicPr>
          <p:cNvPr id="22" name="Image 21">
            <a:extLst>
              <a:ext uri="{FF2B5EF4-FFF2-40B4-BE49-F238E27FC236}">
                <a16:creationId xmlns:a16="http://schemas.microsoft.com/office/drawing/2014/main" id="{A84E2E85-4E21-2FA5-A6A6-19DEE5E8A3F3}"/>
              </a:ext>
            </a:extLst>
          </p:cNvPr>
          <p:cNvPicPr>
            <a:picLocks noChangeAspect="1"/>
          </p:cNvPicPr>
          <p:nvPr/>
        </p:nvPicPr>
        <p:blipFill>
          <a:blip r:embed="rId14"/>
          <a:stretch>
            <a:fillRect/>
          </a:stretch>
        </p:blipFill>
        <p:spPr>
          <a:xfrm>
            <a:off x="6375384" y="3307051"/>
            <a:ext cx="1851421" cy="1148645"/>
          </a:xfrm>
          <a:prstGeom prst="rect">
            <a:avLst/>
          </a:prstGeom>
          <a:ln>
            <a:solidFill>
              <a:schemeClr val="tx1"/>
            </a:solidFill>
          </a:ln>
        </p:spPr>
      </p:pic>
      <p:sp>
        <p:nvSpPr>
          <p:cNvPr id="24" name="Rectangle : coins arrondis 23">
            <a:extLst>
              <a:ext uri="{FF2B5EF4-FFF2-40B4-BE49-F238E27FC236}">
                <a16:creationId xmlns:a16="http://schemas.microsoft.com/office/drawing/2014/main" id="{9DF1D04A-6EA4-F9C4-CD19-5DD623F62010}"/>
              </a:ext>
            </a:extLst>
          </p:cNvPr>
          <p:cNvSpPr/>
          <p:nvPr/>
        </p:nvSpPr>
        <p:spPr>
          <a:xfrm>
            <a:off x="8714702" y="4799910"/>
            <a:ext cx="3201844" cy="1208027"/>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a:ln>
                  <a:noFill/>
                </a:ln>
                <a:solidFill>
                  <a:srgbClr val="094496"/>
                </a:solidFill>
                <a:effectLst/>
                <a:uLnTx/>
                <a:uFillTx/>
                <a:latin typeface="Calibri" panose="020F0502020204030204"/>
                <a:ea typeface="+mn-ea"/>
                <a:cs typeface="Biome" panose="020B0503030204020804" pitchFamily="34" charset="0"/>
              </a:rPr>
              <a:t>INDICATEURS CLÉS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srgbClr val="094496"/>
                </a:solidFill>
                <a:effectLst/>
                <a:uLnTx/>
                <a:uFillTx/>
                <a:ea typeface="+mn-ea"/>
                <a:cs typeface="+mn-cs"/>
              </a:rPr>
              <a:t>Nombre d’Accueil presse:</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a:solidFill>
                  <a:srgbClr val="094496"/>
                </a:solidFill>
              </a:rPr>
              <a:t>1 groupe de 4 pers + 9 accueil individuelle</a:t>
            </a:r>
            <a:endParaRPr kumimoji="0" lang="fr-FR" sz="1200" b="0" i="0" u="none" strike="noStrike" kern="1200" cap="none" spc="0" normalizeH="0" baseline="0" noProof="0">
              <a:ln>
                <a:noFill/>
              </a:ln>
              <a:solidFill>
                <a:srgbClr val="094496"/>
              </a:solidFill>
              <a:effectLst/>
              <a:uLnTx/>
              <a:uFillTx/>
              <a:ea typeface="+mn-ea"/>
              <a:cs typeface="+mn-cs"/>
            </a:endParaRPr>
          </a:p>
          <a:p>
            <a:pPr algn="ctr">
              <a:defRPr/>
            </a:pPr>
            <a:r>
              <a:rPr lang="fr-FR" sz="1200">
                <a:solidFill>
                  <a:srgbClr val="094496"/>
                </a:solidFill>
              </a:rPr>
              <a:t>Parutions Presse:</a:t>
            </a:r>
          </a:p>
          <a:p>
            <a:pPr algn="ctr">
              <a:defRPr/>
            </a:pPr>
            <a:r>
              <a:rPr lang="fr-FR" sz="1200">
                <a:solidFill>
                  <a:srgbClr val="094496"/>
                </a:solidFill>
              </a:rPr>
              <a:t>10 </a:t>
            </a:r>
            <a:r>
              <a:rPr lang="fr-FR" sz="1200" err="1">
                <a:solidFill>
                  <a:srgbClr val="094496"/>
                </a:solidFill>
              </a:rPr>
              <a:t>Print</a:t>
            </a:r>
            <a:r>
              <a:rPr lang="fr-FR" sz="1200">
                <a:solidFill>
                  <a:srgbClr val="094496"/>
                </a:solidFill>
              </a:rPr>
              <a:t>/blog – 2 TV - 2 Radio</a:t>
            </a:r>
            <a:endParaRPr kumimoji="0" lang="fr-FR" sz="1200" b="1" i="0" u="none" strike="noStrike" kern="1200" cap="none" spc="0" normalizeH="0" baseline="0" noProof="0">
              <a:ln>
                <a:noFill/>
              </a:ln>
              <a:solidFill>
                <a:srgbClr val="094496"/>
              </a:solidFill>
              <a:effectLst/>
              <a:uLnTx/>
              <a:uFillTx/>
              <a:ea typeface="+mn-ea"/>
              <a:cs typeface="+mn-cs"/>
            </a:endParaRPr>
          </a:p>
        </p:txBody>
      </p:sp>
      <p:pic>
        <p:nvPicPr>
          <p:cNvPr id="26" name="Image 25">
            <a:extLst>
              <a:ext uri="{FF2B5EF4-FFF2-40B4-BE49-F238E27FC236}">
                <a16:creationId xmlns:a16="http://schemas.microsoft.com/office/drawing/2014/main" id="{590CA1EA-BCA7-171B-6B71-046B9E9031F6}"/>
              </a:ext>
            </a:extLst>
          </p:cNvPr>
          <p:cNvPicPr>
            <a:picLocks noChangeAspect="1"/>
          </p:cNvPicPr>
          <p:nvPr/>
        </p:nvPicPr>
        <p:blipFill>
          <a:blip r:embed="rId15"/>
          <a:stretch>
            <a:fillRect/>
          </a:stretch>
        </p:blipFill>
        <p:spPr>
          <a:xfrm>
            <a:off x="8376562" y="1048461"/>
            <a:ext cx="2173264" cy="2648921"/>
          </a:xfrm>
          <a:prstGeom prst="rect">
            <a:avLst/>
          </a:prstGeom>
          <a:ln>
            <a:solidFill>
              <a:srgbClr val="000000"/>
            </a:solidFill>
          </a:ln>
        </p:spPr>
      </p:pic>
      <p:pic>
        <p:nvPicPr>
          <p:cNvPr id="30" name="Image 29" descr="Une image contenant texte, journal&#10;&#10;Description générée automatiquement">
            <a:extLst>
              <a:ext uri="{FF2B5EF4-FFF2-40B4-BE49-F238E27FC236}">
                <a16:creationId xmlns:a16="http://schemas.microsoft.com/office/drawing/2014/main" id="{A34F72E5-5572-5A4A-A8E1-1109C29B741C}"/>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141985" y="1021560"/>
            <a:ext cx="1927417" cy="1600650"/>
          </a:xfrm>
          <a:prstGeom prst="rect">
            <a:avLst/>
          </a:prstGeom>
          <a:ln>
            <a:solidFill>
              <a:srgbClr val="000000"/>
            </a:solidFill>
          </a:ln>
        </p:spPr>
      </p:pic>
      <p:pic>
        <p:nvPicPr>
          <p:cNvPr id="32" name="Image 31">
            <a:extLst>
              <a:ext uri="{FF2B5EF4-FFF2-40B4-BE49-F238E27FC236}">
                <a16:creationId xmlns:a16="http://schemas.microsoft.com/office/drawing/2014/main" id="{E18619B3-4F4C-209E-2ED0-0B494B62B57F}"/>
              </a:ext>
            </a:extLst>
          </p:cNvPr>
          <p:cNvPicPr>
            <a:picLocks noChangeAspect="1"/>
          </p:cNvPicPr>
          <p:nvPr/>
        </p:nvPicPr>
        <p:blipFill>
          <a:blip r:embed="rId17"/>
          <a:stretch>
            <a:fillRect/>
          </a:stretch>
        </p:blipFill>
        <p:spPr>
          <a:xfrm>
            <a:off x="10439062" y="2351346"/>
            <a:ext cx="1709976" cy="2155308"/>
          </a:xfrm>
          <a:prstGeom prst="rect">
            <a:avLst/>
          </a:prstGeom>
          <a:ln>
            <a:solidFill>
              <a:srgbClr val="000000"/>
            </a:solidFill>
          </a:ln>
        </p:spPr>
      </p:pic>
      <p:pic>
        <p:nvPicPr>
          <p:cNvPr id="33" name="Image 32">
            <a:extLst>
              <a:ext uri="{FF2B5EF4-FFF2-40B4-BE49-F238E27FC236}">
                <a16:creationId xmlns:a16="http://schemas.microsoft.com/office/drawing/2014/main" id="{FF10CDCD-0DCE-EFFC-A963-29D44F63D255}"/>
              </a:ext>
            </a:extLst>
          </p:cNvPr>
          <p:cNvPicPr>
            <a:picLocks noChangeAspect="1"/>
          </p:cNvPicPr>
          <p:nvPr/>
        </p:nvPicPr>
        <p:blipFill>
          <a:blip r:embed="rId18"/>
          <a:stretch>
            <a:fillRect/>
          </a:stretch>
        </p:blipFill>
        <p:spPr>
          <a:xfrm>
            <a:off x="9741343" y="2981622"/>
            <a:ext cx="1076845" cy="1732384"/>
          </a:xfrm>
          <a:prstGeom prst="rect">
            <a:avLst/>
          </a:prstGeom>
          <a:ln>
            <a:solidFill>
              <a:srgbClr val="000000"/>
            </a:solidFill>
          </a:ln>
        </p:spPr>
      </p:pic>
      <p:pic>
        <p:nvPicPr>
          <p:cNvPr id="35" name="Image 34" descr="Une image contenant texte, signe&#10;&#10;Description générée automatiquement">
            <a:extLst>
              <a:ext uri="{FF2B5EF4-FFF2-40B4-BE49-F238E27FC236}">
                <a16:creationId xmlns:a16="http://schemas.microsoft.com/office/drawing/2014/main" id="{322D7A75-A850-3E22-E3C3-33E7BA5ED880}"/>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4016312" y="3518871"/>
            <a:ext cx="1166233" cy="1475203"/>
          </a:xfrm>
          <a:prstGeom prst="rect">
            <a:avLst/>
          </a:prstGeom>
        </p:spPr>
      </p:pic>
    </p:spTree>
    <p:extLst>
      <p:ext uri="{BB962C8B-B14F-4D97-AF65-F5344CB8AC3E}">
        <p14:creationId xmlns:p14="http://schemas.microsoft.com/office/powerpoint/2010/main" val="36336049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E56D6F9-5565-6B21-C3FB-4FE2742C47A1}"/>
              </a:ext>
            </a:extLst>
          </p:cNvPr>
          <p:cNvSpPr/>
          <p:nvPr/>
        </p:nvSpPr>
        <p:spPr>
          <a:xfrm>
            <a:off x="0" y="6448612"/>
            <a:ext cx="12192000" cy="409387"/>
          </a:xfrm>
          <a:prstGeom prst="rect">
            <a:avLst/>
          </a:prstGeom>
          <a:solidFill>
            <a:srgbClr val="0050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94496"/>
              </a:solidFill>
            </a:endParaRPr>
          </a:p>
        </p:txBody>
      </p:sp>
      <p:sp>
        <p:nvSpPr>
          <p:cNvPr id="7" name="Espace réservé du numéro de diapositive 27">
            <a:extLst>
              <a:ext uri="{FF2B5EF4-FFF2-40B4-BE49-F238E27FC236}">
                <a16:creationId xmlns:a16="http://schemas.microsoft.com/office/drawing/2014/main" id="{E0FB8DB1-1636-CB8D-EAC2-431ECA10F92C}"/>
              </a:ext>
            </a:extLst>
          </p:cNvPr>
          <p:cNvSpPr txBox="1">
            <a:spLocks/>
          </p:cNvSpPr>
          <p:nvPr/>
        </p:nvSpPr>
        <p:spPr>
          <a:xfrm>
            <a:off x="11527902" y="6491196"/>
            <a:ext cx="664098" cy="278717"/>
          </a:xfrm>
          <a:prstGeom prst="rect">
            <a:avLst/>
          </a:prstGeom>
        </p:spPr>
        <p:txBody>
          <a:bodyPr anchor="ct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8AC7C10-199F-484E-9772-D20B8002819D}" type="slidenum">
              <a:rPr lang="fr-FR" sz="1000" smtClean="0">
                <a:solidFill>
                  <a:schemeClr val="bg1"/>
                </a:solidFill>
                <a:latin typeface="Avenir Next LT Pro Light" panose="020B0304020202020204" pitchFamily="34" charset="0"/>
              </a:rPr>
              <a:pPr algn="r"/>
              <a:t>26</a:t>
            </a:fld>
            <a:endParaRPr lang="fr-FR" sz="1000">
              <a:solidFill>
                <a:schemeClr val="bg1"/>
              </a:solidFill>
              <a:latin typeface="Avenir Next LT Pro Light" panose="020B0304020202020204" pitchFamily="34" charset="0"/>
            </a:endParaRPr>
          </a:p>
        </p:txBody>
      </p:sp>
      <p:pic>
        <p:nvPicPr>
          <p:cNvPr id="9" name="Image 8" descr="Une image contenant texte&#10;&#10;Description générée automatiquement">
            <a:extLst>
              <a:ext uri="{FF2B5EF4-FFF2-40B4-BE49-F238E27FC236}">
                <a16:creationId xmlns:a16="http://schemas.microsoft.com/office/drawing/2014/main" id="{94A0D061-A93D-F338-07EB-4145DBB2B0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1219" y="6508623"/>
            <a:ext cx="1189318" cy="289365"/>
          </a:xfrm>
          <a:prstGeom prst="rect">
            <a:avLst/>
          </a:prstGeom>
        </p:spPr>
      </p:pic>
      <p:sp>
        <p:nvSpPr>
          <p:cNvPr id="3" name="object 2">
            <a:extLst>
              <a:ext uri="{FF2B5EF4-FFF2-40B4-BE49-F238E27FC236}">
                <a16:creationId xmlns:a16="http://schemas.microsoft.com/office/drawing/2014/main" id="{9B83DFF2-C52F-D107-A626-26CE08E3BD4B}"/>
              </a:ext>
            </a:extLst>
          </p:cNvPr>
          <p:cNvSpPr txBox="1">
            <a:spLocks/>
          </p:cNvSpPr>
          <p:nvPr/>
        </p:nvSpPr>
        <p:spPr>
          <a:xfrm>
            <a:off x="568210" y="326002"/>
            <a:ext cx="9162530" cy="397545"/>
          </a:xfrm>
          <a:prstGeom prst="rect">
            <a:avLst/>
          </a:prstGeom>
        </p:spPr>
        <p:txBody>
          <a:bodyPr vert="horz" wrap="square" lIns="0" tIns="12700" rIns="0" bIns="0" rtlCol="0">
            <a:spAutoFit/>
          </a:bodyPr>
          <a:lstStyle>
            <a:lvl1pPr>
              <a:defRPr sz="2500" b="1" i="0">
                <a:solidFill>
                  <a:srgbClr val="005BAA"/>
                </a:solidFill>
                <a:latin typeface="Etelka Text Pro"/>
                <a:ea typeface="+mj-ea"/>
                <a:cs typeface="Etelka Text Pro"/>
              </a:defRPr>
            </a:lvl1pPr>
          </a:lstStyle>
          <a:p>
            <a:pPr marL="12700" marR="0" lvl="0" indent="0" defTabSz="914400" eaLnBrk="1" fontAlgn="auto" latinLnBrk="0" hangingPunct="1">
              <a:lnSpc>
                <a:spcPct val="100000"/>
              </a:lnSpc>
              <a:spcBef>
                <a:spcPts val="100"/>
              </a:spcBef>
              <a:spcAft>
                <a:spcPts val="0"/>
              </a:spcAft>
              <a:buClrTx/>
              <a:buSzTx/>
              <a:buFontTx/>
              <a:buNone/>
              <a:tabLst/>
              <a:defRPr/>
            </a:pPr>
            <a:r>
              <a:rPr lang="fr-FR" kern="0" spc="-10">
                <a:solidFill>
                  <a:srgbClr val="0050A4"/>
                </a:solidFill>
                <a:latin typeface="Avenir Next LT Pro" panose="020B0504020202020204" pitchFamily="34" charset="0"/>
              </a:rPr>
              <a:t>PLAN D’ACTION B2B 2023</a:t>
            </a:r>
            <a:endParaRPr kumimoji="0" lang="fr-FR" sz="2500" b="1" i="0" u="none" strike="noStrike" kern="0" cap="none" spc="-10" normalizeH="0" baseline="0" noProof="0">
              <a:ln>
                <a:noFill/>
              </a:ln>
              <a:solidFill>
                <a:srgbClr val="0050A4"/>
              </a:solidFill>
              <a:effectLst/>
              <a:uLnTx/>
              <a:uFillTx/>
              <a:latin typeface="Avenir Next LT Pro" panose="020B0504020202020204" pitchFamily="34" charset="0"/>
            </a:endParaRPr>
          </a:p>
        </p:txBody>
      </p:sp>
      <p:pic>
        <p:nvPicPr>
          <p:cNvPr id="10" name="Image 9">
            <a:extLst>
              <a:ext uri="{FF2B5EF4-FFF2-40B4-BE49-F238E27FC236}">
                <a16:creationId xmlns:a16="http://schemas.microsoft.com/office/drawing/2014/main" id="{B40FB7C8-7583-9717-2EF9-16D95195F3AA}"/>
              </a:ext>
            </a:extLst>
          </p:cNvPr>
          <p:cNvPicPr>
            <a:picLocks noChangeAspect="1"/>
          </p:cNvPicPr>
          <p:nvPr/>
        </p:nvPicPr>
        <p:blipFill rotWithShape="1">
          <a:blip r:embed="rId3"/>
          <a:srcRect r="21138" b="30180"/>
          <a:stretch/>
        </p:blipFill>
        <p:spPr>
          <a:xfrm>
            <a:off x="0" y="0"/>
            <a:ext cx="252412" cy="1287624"/>
          </a:xfrm>
          <a:prstGeom prst="rect">
            <a:avLst/>
          </a:prstGeom>
        </p:spPr>
      </p:pic>
      <p:sp>
        <p:nvSpPr>
          <p:cNvPr id="5" name="ZoneTexte 4">
            <a:extLst>
              <a:ext uri="{FF2B5EF4-FFF2-40B4-BE49-F238E27FC236}">
                <a16:creationId xmlns:a16="http://schemas.microsoft.com/office/drawing/2014/main" id="{9C5140F6-5B34-3891-336A-69D62F5C6655}"/>
              </a:ext>
            </a:extLst>
          </p:cNvPr>
          <p:cNvSpPr txBox="1"/>
          <p:nvPr/>
        </p:nvSpPr>
        <p:spPr>
          <a:xfrm>
            <a:off x="4787150" y="6551767"/>
            <a:ext cx="2946400" cy="246221"/>
          </a:xfrm>
          <a:prstGeom prst="rect">
            <a:avLst/>
          </a:prstGeom>
          <a:noFill/>
        </p:spPr>
        <p:txBody>
          <a:bodyPr wrap="square" rtlCol="0" anchor="ctr">
            <a:spAutoFit/>
          </a:bodyPr>
          <a:lstStyle/>
          <a:p>
            <a:pPr algn="ctr"/>
            <a:r>
              <a:rPr lang="fr-FR" sz="1000">
                <a:solidFill>
                  <a:schemeClr val="bg1"/>
                </a:solidFill>
                <a:latin typeface="Avenir Next LT Pro Light" panose="020B0304020202020204" pitchFamily="34" charset="0"/>
              </a:rPr>
              <a:t>CLUB MARCHE EUROPEEN – JANVIER 2023</a:t>
            </a:r>
          </a:p>
        </p:txBody>
      </p:sp>
      <p:pic>
        <p:nvPicPr>
          <p:cNvPr id="6" name="Image 5">
            <a:extLst>
              <a:ext uri="{FF2B5EF4-FFF2-40B4-BE49-F238E27FC236}">
                <a16:creationId xmlns:a16="http://schemas.microsoft.com/office/drawing/2014/main" id="{DD80B941-0902-F165-AF0C-2A7F52EC95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64208" y="267948"/>
            <a:ext cx="651656" cy="56476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ZoneTexte 7">
            <a:extLst>
              <a:ext uri="{FF2B5EF4-FFF2-40B4-BE49-F238E27FC236}">
                <a16:creationId xmlns:a16="http://schemas.microsoft.com/office/drawing/2014/main" id="{F8431DDE-467B-90F7-EA46-3F36ED114194}"/>
              </a:ext>
            </a:extLst>
          </p:cNvPr>
          <p:cNvSpPr txBox="1"/>
          <p:nvPr/>
        </p:nvSpPr>
        <p:spPr>
          <a:xfrm>
            <a:off x="438777" y="1001480"/>
            <a:ext cx="4487785" cy="5278368"/>
          </a:xfrm>
          <a:prstGeom prst="rect">
            <a:avLst/>
          </a:prstGeom>
          <a:noFill/>
        </p:spPr>
        <p:txBody>
          <a:bodyPr wrap="square" lIns="91440" tIns="45720" rIns="91440" bIns="45720" anchor="t">
            <a:spAutoFit/>
          </a:bodyPr>
          <a:lstStyle/>
          <a:p>
            <a:r>
              <a:rPr lang="fr-FR" sz="1600" b="1">
                <a:solidFill>
                  <a:srgbClr val="002060"/>
                </a:solidFill>
                <a:cs typeface="Biome"/>
              </a:rPr>
              <a:t>ENJEUX </a:t>
            </a:r>
            <a:endParaRPr lang="fr-FR" sz="1600" b="1">
              <a:solidFill>
                <a:srgbClr val="002060"/>
              </a:solidFill>
              <a:cs typeface="Biome" panose="020B0503030204020804" pitchFamily="34" charset="0"/>
            </a:endParaRPr>
          </a:p>
          <a:p>
            <a:pPr marL="285750" indent="-285750">
              <a:buFont typeface="Arial" panose="020B0604020202020204" pitchFamily="34" charset="0"/>
              <a:buChar char="•"/>
            </a:pPr>
            <a:r>
              <a:rPr lang="fr-FR" sz="1400">
                <a:solidFill>
                  <a:srgbClr val="002060"/>
                </a:solidFill>
              </a:rPr>
              <a:t>Renforcer la relation de confiance avec les professionnels pour être l’interlocuteur privilégié sur la région</a:t>
            </a:r>
            <a:endParaRPr lang="fr-FR" sz="1400">
              <a:solidFill>
                <a:srgbClr val="002060"/>
              </a:solidFill>
              <a:cs typeface="Calibri"/>
            </a:endParaRPr>
          </a:p>
          <a:p>
            <a:pPr marL="285750" indent="-285750">
              <a:buFont typeface="Arial" panose="020B0604020202020204" pitchFamily="34" charset="0"/>
              <a:buChar char="•"/>
            </a:pPr>
            <a:r>
              <a:rPr lang="fr-FR" sz="1400">
                <a:solidFill>
                  <a:srgbClr val="002060"/>
                </a:solidFill>
              </a:rPr>
              <a:t>Développer la programmation de la destination Hauts-de-France à travers les TO et agence de voyage spécialisées</a:t>
            </a:r>
            <a:endParaRPr lang="fr-FR" sz="1400">
              <a:solidFill>
                <a:srgbClr val="002060"/>
              </a:solidFill>
              <a:cs typeface="Calibri"/>
            </a:endParaRPr>
          </a:p>
          <a:p>
            <a:pPr marL="285750" indent="-285750">
              <a:buFont typeface="Arial" panose="020B0604020202020204" pitchFamily="34" charset="0"/>
              <a:buChar char="•"/>
            </a:pPr>
            <a:r>
              <a:rPr lang="fr-FR" sz="1400">
                <a:solidFill>
                  <a:srgbClr val="002060"/>
                </a:solidFill>
              </a:rPr>
              <a:t>Travailler avec les acteurs et les partenaires des Hauts-de-France pour construire des offres adaptées au marché belge</a:t>
            </a:r>
            <a:endParaRPr lang="fr-FR" sz="1400">
              <a:solidFill>
                <a:srgbClr val="002060"/>
              </a:solidFill>
              <a:cs typeface="Calibri"/>
            </a:endParaRPr>
          </a:p>
          <a:p>
            <a:endParaRPr lang="fr-FR" sz="1050">
              <a:solidFill>
                <a:srgbClr val="002060"/>
              </a:solidFill>
            </a:endParaRPr>
          </a:p>
          <a:p>
            <a:r>
              <a:rPr lang="fr-FR" sz="1600" b="1">
                <a:solidFill>
                  <a:srgbClr val="002060"/>
                </a:solidFill>
                <a:cs typeface="Biome"/>
              </a:rPr>
              <a:t>METHODE</a:t>
            </a:r>
          </a:p>
          <a:p>
            <a:r>
              <a:rPr lang="fr-FR" sz="1400">
                <a:solidFill>
                  <a:srgbClr val="002060"/>
                </a:solidFill>
              </a:rPr>
              <a:t>Coconstruire les offres avec les partenaires. Informer les TO des nouveautés et de les offres ciblés pour toucher les cibles identifiées</a:t>
            </a:r>
            <a:endParaRPr lang="fr-FR" sz="1400">
              <a:solidFill>
                <a:srgbClr val="002060"/>
              </a:solidFill>
              <a:cs typeface="Calibri"/>
            </a:endParaRPr>
          </a:p>
          <a:p>
            <a:endParaRPr lang="fr-FR" sz="1400">
              <a:solidFill>
                <a:srgbClr val="002060"/>
              </a:solidFill>
            </a:endParaRPr>
          </a:p>
          <a:p>
            <a:r>
              <a:rPr lang="fr-FR" sz="1600" b="1">
                <a:solidFill>
                  <a:srgbClr val="002060"/>
                </a:solidFill>
                <a:cs typeface="Biome"/>
              </a:rPr>
              <a:t>THEMES</a:t>
            </a:r>
            <a:endParaRPr lang="fr-FR" sz="1050" b="1">
              <a:solidFill>
                <a:srgbClr val="002060"/>
              </a:solidFill>
              <a:cs typeface="Biome"/>
            </a:endParaRPr>
          </a:p>
          <a:p>
            <a:r>
              <a:rPr lang="fr-FR" sz="1400">
                <a:solidFill>
                  <a:srgbClr val="002060"/>
                </a:solidFill>
              </a:rPr>
              <a:t>Culture, gastronomie, nature, cyclo tourisme, patrimoine</a:t>
            </a:r>
            <a:endParaRPr lang="fr-FR" sz="1400">
              <a:solidFill>
                <a:srgbClr val="002060"/>
              </a:solidFill>
              <a:cs typeface="Calibri"/>
            </a:endParaRPr>
          </a:p>
          <a:p>
            <a:endParaRPr lang="fr-FR" sz="1050" b="1">
              <a:solidFill>
                <a:srgbClr val="002060"/>
              </a:solidFill>
              <a:cs typeface="Biome" panose="020B0503030204020804" pitchFamily="34" charset="0"/>
            </a:endParaRPr>
          </a:p>
          <a:p>
            <a:r>
              <a:rPr lang="fr-FR" sz="1600" b="1">
                <a:solidFill>
                  <a:srgbClr val="002060"/>
                </a:solidFill>
                <a:cs typeface="Biome"/>
              </a:rPr>
              <a:t>CIBLES PRIORITAIRES</a:t>
            </a:r>
          </a:p>
          <a:p>
            <a:r>
              <a:rPr lang="fr-FR" sz="1400">
                <a:solidFill>
                  <a:srgbClr val="002060"/>
                </a:solidFill>
              </a:rPr>
              <a:t>Visiteurs guidés - les couples matures</a:t>
            </a:r>
            <a:endParaRPr lang="fr-FR" sz="1400">
              <a:solidFill>
                <a:srgbClr val="002060"/>
              </a:solidFill>
              <a:cs typeface="Calibri"/>
            </a:endParaRPr>
          </a:p>
          <a:p>
            <a:r>
              <a:rPr lang="fr-FR" sz="1400">
                <a:solidFill>
                  <a:srgbClr val="002060"/>
                </a:solidFill>
              </a:rPr>
              <a:t>Un temps à 2 – les couples jeunes</a:t>
            </a:r>
            <a:endParaRPr lang="fr-FR" sz="1400">
              <a:solidFill>
                <a:srgbClr val="002060"/>
              </a:solidFill>
              <a:cs typeface="Calibri"/>
            </a:endParaRPr>
          </a:p>
          <a:p>
            <a:r>
              <a:rPr lang="fr-FR" sz="1400">
                <a:solidFill>
                  <a:srgbClr val="002060"/>
                </a:solidFill>
              </a:rPr>
              <a:t>Fun Family </a:t>
            </a:r>
            <a:endParaRPr lang="fr-FR" sz="1400">
              <a:solidFill>
                <a:srgbClr val="002060"/>
              </a:solidFill>
              <a:cs typeface="Calibri"/>
            </a:endParaRPr>
          </a:p>
          <a:p>
            <a:endParaRPr lang="fr-FR" sz="1400">
              <a:solidFill>
                <a:srgbClr val="002060"/>
              </a:solidFill>
            </a:endParaRPr>
          </a:p>
        </p:txBody>
      </p:sp>
      <p:sp>
        <p:nvSpPr>
          <p:cNvPr id="11" name="ZoneTexte 10">
            <a:extLst>
              <a:ext uri="{FF2B5EF4-FFF2-40B4-BE49-F238E27FC236}">
                <a16:creationId xmlns:a16="http://schemas.microsoft.com/office/drawing/2014/main" id="{5F20B31E-F0F4-2B0C-4AD0-124F4395F85D}"/>
              </a:ext>
            </a:extLst>
          </p:cNvPr>
          <p:cNvSpPr txBox="1"/>
          <p:nvPr/>
        </p:nvSpPr>
        <p:spPr>
          <a:xfrm>
            <a:off x="5479941" y="950233"/>
            <a:ext cx="6380010" cy="4031873"/>
          </a:xfrm>
          <a:prstGeom prst="rect">
            <a:avLst/>
          </a:prstGeom>
          <a:noFill/>
        </p:spPr>
        <p:txBody>
          <a:bodyPr wrap="square">
            <a:spAutoFit/>
          </a:bodyPr>
          <a:lstStyle/>
          <a:p>
            <a:pPr>
              <a:defRPr/>
            </a:pPr>
            <a:r>
              <a:rPr kumimoji="0" lang="fr-FR" sz="1600" b="1" i="1" u="none" strike="noStrike" kern="1200" cap="none" spc="0" normalizeH="0" baseline="0" noProof="0">
                <a:ln>
                  <a:noFill/>
                </a:ln>
                <a:solidFill>
                  <a:srgbClr val="00B050"/>
                </a:solidFill>
                <a:effectLst/>
                <a:uLnTx/>
                <a:uFillTx/>
                <a:latin typeface="Calibri" panose="020F0502020204030204"/>
                <a:ea typeface="+mn-ea"/>
                <a:cs typeface="+mn-cs"/>
              </a:rPr>
              <a:t>Consolider la relation de confiance et prospecter des nouveaux TO </a:t>
            </a:r>
          </a:p>
          <a:p>
            <a:pPr>
              <a:defRPr/>
            </a:pPr>
            <a:endParaRPr lang="fr-FR" sz="1400" b="1">
              <a:solidFill>
                <a:prstClr val="black"/>
              </a:solidFill>
              <a:latin typeface="Calibri" panose="020F0502020204030204"/>
            </a:endParaRPr>
          </a:p>
          <a:p>
            <a:pPr>
              <a:defRPr/>
            </a:pPr>
            <a:r>
              <a:rPr kumimoji="0" lang="fr-FR" sz="1400" b="1" i="0" u="none" strike="noStrike" kern="1200" cap="none" spc="0" normalizeH="0" baseline="0" noProof="0">
                <a:ln>
                  <a:noFill/>
                </a:ln>
                <a:solidFill>
                  <a:srgbClr val="002060"/>
                </a:solidFill>
                <a:effectLst/>
                <a:uLnTx/>
                <a:uFillTx/>
                <a:latin typeface="Calibri" panose="020F0502020204030204"/>
                <a:ea typeface="+mn-ea"/>
                <a:cs typeface="+mn-cs"/>
              </a:rPr>
              <a:t>Participation aux rencontres </a:t>
            </a:r>
            <a:r>
              <a:rPr lang="fr-FR" sz="1400" b="1">
                <a:solidFill>
                  <a:srgbClr val="002060"/>
                </a:solidFill>
                <a:latin typeface="Calibri" panose="020F0502020204030204"/>
              </a:rPr>
              <a:t>B2B </a:t>
            </a:r>
            <a:r>
              <a:rPr kumimoji="0" lang="fr-FR" sz="1400" b="1" i="0" u="none" strike="noStrike" kern="1200" cap="none" spc="0" normalizeH="0" baseline="0" noProof="0">
                <a:ln>
                  <a:noFill/>
                </a:ln>
                <a:solidFill>
                  <a:srgbClr val="002060"/>
                </a:solidFill>
                <a:effectLst/>
                <a:uLnTx/>
                <a:uFillTx/>
                <a:latin typeface="Calibri" panose="020F0502020204030204"/>
                <a:ea typeface="+mn-ea"/>
                <a:cs typeface="+mn-cs"/>
              </a:rPr>
              <a:t>organisées par Atout France</a:t>
            </a:r>
            <a:r>
              <a:rPr kumimoji="0" lang="fr-FR" sz="1400" b="0" i="0" u="none" strike="noStrike" kern="1200" cap="none" spc="0" normalizeH="0" baseline="0" noProof="0">
                <a:ln>
                  <a:noFill/>
                </a:ln>
                <a:solidFill>
                  <a:srgbClr val="002060"/>
                </a:solidFill>
                <a:effectLst/>
                <a:uLnTx/>
                <a:uFillTx/>
                <a:latin typeface="Calibri" panose="020F0502020204030204"/>
                <a:ea typeface="+mn-ea"/>
                <a:cs typeface="+mn-cs"/>
              </a:rPr>
              <a:t> 	</a:t>
            </a:r>
            <a:endParaRPr kumimoji="0" lang="fr-FR" sz="1400" b="1" i="0" u="none" strike="noStrike" kern="1200" cap="none" spc="0" normalizeH="0" baseline="0" noProof="0">
              <a:ln>
                <a:noFill/>
              </a:ln>
              <a:solidFill>
                <a:srgbClr val="002060"/>
              </a:solidFill>
              <a:effectLst/>
              <a:uLnTx/>
              <a:uFillTx/>
              <a:latin typeface="Calibri" panose="020F0502020204030204"/>
              <a:ea typeface="+mn-ea"/>
              <a:cs typeface="+mn-cs"/>
            </a:endParaRPr>
          </a:p>
          <a:p>
            <a:pPr marL="1200150" lvl="2" indent="-285750">
              <a:buFont typeface="Arial" panose="020B0604020202020204" pitchFamily="34" charset="0"/>
              <a:buChar char="•"/>
              <a:defRPr/>
            </a:pPr>
            <a:r>
              <a:rPr lang="fr-FR" sz="1400">
                <a:solidFill>
                  <a:srgbClr val="002060"/>
                </a:solidFill>
                <a:latin typeface="Calibri" panose="020F0502020204030204"/>
              </a:rPr>
              <a:t>Rendez vous en France (Mars 2023)</a:t>
            </a:r>
            <a:endParaRPr kumimoji="0" lang="fr-FR" sz="1400" b="0" i="0" u="none" strike="noStrike" kern="1200" cap="none" spc="0" normalizeH="0" baseline="0" noProof="0">
              <a:ln>
                <a:noFill/>
              </a:ln>
              <a:solidFill>
                <a:srgbClr val="002060"/>
              </a:solidFill>
              <a:effectLst/>
              <a:uLnTx/>
              <a:uFillTx/>
              <a:latin typeface="Calibri" panose="020F0502020204030204"/>
              <a:ea typeface="+mn-ea"/>
              <a:cs typeface="+mn-cs"/>
            </a:endParaRPr>
          </a:p>
          <a:p>
            <a:pPr marL="1200150" lvl="2" indent="-285750">
              <a:buFont typeface="Arial" panose="020B0604020202020204" pitchFamily="34" charset="0"/>
              <a:buChar char="•"/>
              <a:defRPr/>
            </a:pPr>
            <a:r>
              <a:rPr kumimoji="0" lang="fr-FR" sz="1400" b="0" i="0" u="none" strike="noStrike" kern="1200" cap="none" spc="0" normalizeH="0" baseline="0" noProof="0">
                <a:ln>
                  <a:noFill/>
                </a:ln>
                <a:solidFill>
                  <a:srgbClr val="002060"/>
                </a:solidFill>
                <a:effectLst/>
                <a:uLnTx/>
                <a:uFillTx/>
                <a:latin typeface="Calibri" panose="020F0502020204030204"/>
                <a:ea typeface="+mn-ea"/>
                <a:cs typeface="+mn-cs"/>
              </a:rPr>
              <a:t>Workshop </a:t>
            </a:r>
            <a:r>
              <a:rPr kumimoji="0" lang="fr-FR" sz="1400" b="0" i="0" u="none" strike="noStrike" kern="1200" cap="none" spc="0" normalizeH="0" baseline="0" noProof="0" err="1">
                <a:ln>
                  <a:noFill/>
                </a:ln>
                <a:solidFill>
                  <a:srgbClr val="002060"/>
                </a:solidFill>
                <a:effectLst/>
                <a:uLnTx/>
                <a:uFillTx/>
                <a:latin typeface="Calibri" panose="020F0502020204030204"/>
                <a:ea typeface="+mn-ea"/>
                <a:cs typeface="+mn-cs"/>
              </a:rPr>
              <a:t>Travel</a:t>
            </a:r>
            <a:r>
              <a:rPr kumimoji="0" lang="fr-FR" sz="1400" b="0" i="0" u="none" strike="noStrike" kern="1200" cap="none" spc="0" normalizeH="0" baseline="0" noProof="0">
                <a:ln>
                  <a:noFill/>
                </a:ln>
                <a:solidFill>
                  <a:srgbClr val="002060"/>
                </a:solidFill>
                <a:effectLst/>
                <a:uLnTx/>
                <a:uFillTx/>
                <a:latin typeface="Calibri" panose="020F0502020204030204"/>
                <a:ea typeface="+mn-ea"/>
                <a:cs typeface="+mn-cs"/>
              </a:rPr>
              <a:t> in </a:t>
            </a:r>
            <a:r>
              <a:rPr lang="fr-FR" sz="1400">
                <a:solidFill>
                  <a:srgbClr val="002060"/>
                </a:solidFill>
              </a:rPr>
              <a:t>France (</a:t>
            </a:r>
            <a:r>
              <a:rPr lang="fr-FR" sz="1400" err="1">
                <a:solidFill>
                  <a:srgbClr val="002060"/>
                </a:solidFill>
              </a:rPr>
              <a:t>Oct</a:t>
            </a:r>
            <a:r>
              <a:rPr lang="fr-FR" sz="1400">
                <a:solidFill>
                  <a:srgbClr val="002060"/>
                </a:solidFill>
              </a:rPr>
              <a:t> 2023) </a:t>
            </a:r>
            <a:r>
              <a:rPr kumimoji="0" lang="fr-FR" sz="1400" b="0" i="0" u="none" strike="noStrike" kern="1200" cap="none" spc="0" normalizeH="0" baseline="0" noProof="0">
                <a:ln>
                  <a:noFill/>
                </a:ln>
                <a:solidFill>
                  <a:srgbClr val="002060"/>
                </a:solidFill>
                <a:effectLst/>
                <a:uLnTx/>
                <a:uFillTx/>
                <a:latin typeface="Calibri" panose="020F0502020204030204"/>
                <a:ea typeface="+mn-ea"/>
                <a:cs typeface="+mn-cs"/>
              </a:rPr>
              <a:t>Wallonie et Flandre</a:t>
            </a:r>
          </a:p>
          <a:p>
            <a:pPr>
              <a:defRPr/>
            </a:pPr>
            <a:endParaRPr kumimoji="0" lang="fr-FR" sz="1400" b="1" i="0" u="none" strike="noStrike" kern="1200" cap="none" spc="0" normalizeH="0" baseline="0" noProof="0">
              <a:ln>
                <a:noFill/>
              </a:ln>
              <a:solidFill>
                <a:schemeClr val="accent6">
                  <a:lumMod val="75000"/>
                </a:schemeClr>
              </a:solidFill>
              <a:effectLst/>
              <a:uLnTx/>
              <a:uFillTx/>
              <a:latin typeface="Calibri" panose="020F05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endParaRPr lang="fr-FR" sz="1400" b="1">
              <a:solidFill>
                <a:prstClr val="black"/>
              </a:solidFill>
              <a:latin typeface="Calibri" panose="020F0502020204030204"/>
            </a:endParaRPr>
          </a:p>
          <a:p>
            <a:pPr marR="0" lvl="0" algn="l" defTabSz="914400" rtl="0" eaLnBrk="1" fontAlgn="auto" latinLnBrk="0" hangingPunct="1">
              <a:lnSpc>
                <a:spcPct val="100000"/>
              </a:lnSpc>
              <a:spcBef>
                <a:spcPts val="0"/>
              </a:spcBef>
              <a:spcAft>
                <a:spcPts val="0"/>
              </a:spcAft>
              <a:buClrTx/>
              <a:buSzTx/>
              <a:tabLst/>
              <a:defRPr/>
            </a:pPr>
            <a:r>
              <a:rPr kumimoji="0" lang="fr-FR" sz="1600" b="1" i="1" u="none" strike="noStrike" kern="1200" cap="none" spc="0" normalizeH="0" baseline="0" noProof="0">
                <a:ln>
                  <a:noFill/>
                </a:ln>
                <a:solidFill>
                  <a:srgbClr val="00B050"/>
                </a:solidFill>
                <a:effectLst/>
                <a:uLnTx/>
                <a:uFillTx/>
                <a:latin typeface="Calibri" panose="020F0502020204030204"/>
                <a:ea typeface="+mn-ea"/>
                <a:cs typeface="+mn-cs"/>
              </a:rPr>
              <a:t>Développer la programmation, faire connaitre la région </a:t>
            </a:r>
            <a:r>
              <a:rPr kumimoji="0" lang="fr-FR" sz="1600" b="1" i="1" u="none" strike="noStrike" kern="1200" cap="none" spc="0" normalizeH="0" baseline="0" noProof="0" err="1">
                <a:ln>
                  <a:noFill/>
                </a:ln>
                <a:solidFill>
                  <a:srgbClr val="00B050"/>
                </a:solidFill>
                <a:effectLst/>
                <a:uLnTx/>
                <a:uFillTx/>
                <a:latin typeface="Calibri" panose="020F0502020204030204"/>
                <a:ea typeface="+mn-ea"/>
                <a:cs typeface="+mn-cs"/>
              </a:rPr>
              <a:t>HdF</a:t>
            </a:r>
            <a:endParaRPr kumimoji="0" lang="fr-FR" sz="1600" b="1" i="1" u="none" strike="noStrike" kern="1200" cap="none" spc="0" normalizeH="0" baseline="0" noProof="0">
              <a:ln>
                <a:noFill/>
              </a:ln>
              <a:solidFill>
                <a:srgbClr val="00B050"/>
              </a:solidFill>
              <a:effectLst/>
              <a:uLnTx/>
              <a:uFillTx/>
              <a:latin typeface="Calibri" panose="020F05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endParaRPr kumimoji="0" lang="fr-FR" sz="1400" b="1" i="1" u="none" strike="noStrike" kern="1200" cap="none" spc="0" normalizeH="0" baseline="0" noProof="0">
              <a:ln>
                <a:noFill/>
              </a:ln>
              <a:solidFill>
                <a:srgbClr val="002060"/>
              </a:solidFill>
              <a:effectLst/>
              <a:uLnTx/>
              <a:uFillTx/>
              <a:latin typeface="Calibri" panose="020F05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r>
              <a:rPr kumimoji="0" lang="fr-FR" sz="1400" b="1" i="0" u="none" strike="noStrike" kern="1200" cap="none" spc="0" normalizeH="0" baseline="0" noProof="0">
                <a:ln>
                  <a:noFill/>
                </a:ln>
                <a:solidFill>
                  <a:srgbClr val="002060"/>
                </a:solidFill>
                <a:effectLst/>
                <a:uLnTx/>
                <a:uFillTx/>
                <a:latin typeface="Calibri" panose="020F0502020204030204"/>
                <a:ea typeface="+mn-ea"/>
                <a:cs typeface="+mn-cs"/>
              </a:rPr>
              <a:t>Organiser des </a:t>
            </a:r>
            <a:r>
              <a:rPr kumimoji="0" lang="fr-FR" sz="1400" b="1" i="0" u="none" strike="noStrike" kern="1200" cap="none" spc="0" normalizeH="0" baseline="0" noProof="0" err="1">
                <a:ln>
                  <a:noFill/>
                </a:ln>
                <a:solidFill>
                  <a:srgbClr val="002060"/>
                </a:solidFill>
                <a:effectLst/>
                <a:uLnTx/>
                <a:uFillTx/>
                <a:latin typeface="Calibri" panose="020F0502020204030204"/>
                <a:ea typeface="+mn-ea"/>
                <a:cs typeface="+mn-cs"/>
              </a:rPr>
              <a:t>Eductours</a:t>
            </a:r>
            <a:r>
              <a:rPr kumimoji="0" lang="fr-FR" sz="1400" b="1" i="0" u="none" strike="noStrike" kern="1200" cap="none" spc="0" normalizeH="0" baseline="0" noProof="0">
                <a:ln>
                  <a:noFill/>
                </a:ln>
                <a:solidFill>
                  <a:srgbClr val="002060"/>
                </a:solidFill>
                <a:effectLst/>
                <a:uLnTx/>
                <a:uFillTx/>
                <a:latin typeface="Calibri" panose="020F0502020204030204"/>
                <a:ea typeface="+mn-ea"/>
                <a:cs typeface="+mn-cs"/>
              </a:rPr>
              <a:t> :</a:t>
            </a:r>
          </a:p>
          <a:p>
            <a:pPr marL="1200150" lvl="2" indent="-285750">
              <a:buFont typeface="Arial" panose="020B0604020202020204" pitchFamily="34" charset="0"/>
              <a:buChar char="•"/>
              <a:defRPr/>
            </a:pPr>
            <a:r>
              <a:rPr kumimoji="0" lang="fr-FR" sz="1400" i="0" u="none" strike="noStrike" kern="1200" cap="none" spc="0" normalizeH="0" baseline="0" noProof="0" err="1">
                <a:ln>
                  <a:noFill/>
                </a:ln>
                <a:solidFill>
                  <a:srgbClr val="002060"/>
                </a:solidFill>
                <a:effectLst/>
                <a:uLnTx/>
                <a:uFillTx/>
                <a:latin typeface="Calibri" panose="020F0502020204030204"/>
                <a:ea typeface="+mn-ea"/>
                <a:cs typeface="+mn-cs"/>
              </a:rPr>
              <a:t>Neckerman</a:t>
            </a:r>
            <a:r>
              <a:rPr kumimoji="0" lang="fr-FR" sz="1400" i="0" u="none" strike="noStrike" kern="1200" cap="none" spc="0" normalizeH="0" baseline="0" noProof="0">
                <a:ln>
                  <a:noFill/>
                </a:ln>
                <a:solidFill>
                  <a:srgbClr val="002060"/>
                </a:solidFill>
                <a:effectLst/>
                <a:uLnTx/>
                <a:uFillTx/>
                <a:latin typeface="Calibri" panose="020F0502020204030204"/>
                <a:ea typeface="+mn-ea"/>
                <a:cs typeface="+mn-cs"/>
              </a:rPr>
              <a:t> : 8 agents pour vivre les Hauts de France ( Mars 2023)</a:t>
            </a:r>
          </a:p>
          <a:p>
            <a:pPr marL="1200150" lvl="2" indent="-285750">
              <a:buFont typeface="Arial" panose="020B0604020202020204" pitchFamily="34" charset="0"/>
              <a:buChar char="•"/>
              <a:defRPr/>
            </a:pPr>
            <a:r>
              <a:rPr kumimoji="0" lang="fr-FR" sz="1400" i="0" u="none" strike="noStrike" kern="1200" cap="none" spc="0" normalizeH="0" baseline="0" noProof="0" err="1">
                <a:ln>
                  <a:noFill/>
                </a:ln>
                <a:solidFill>
                  <a:srgbClr val="002060"/>
                </a:solidFill>
                <a:effectLst/>
                <a:uLnTx/>
                <a:uFillTx/>
                <a:latin typeface="Calibri" panose="020F0502020204030204"/>
                <a:ea typeface="+mn-ea"/>
                <a:cs typeface="+mn-cs"/>
              </a:rPr>
              <a:t>Eductour</a:t>
            </a:r>
            <a:r>
              <a:rPr kumimoji="0" lang="fr-FR" sz="1400" i="0" u="none" strike="noStrike" kern="1200" cap="none" spc="0" normalizeH="0" baseline="0" noProof="0">
                <a:ln>
                  <a:noFill/>
                </a:ln>
                <a:solidFill>
                  <a:srgbClr val="002060"/>
                </a:solidFill>
                <a:effectLst/>
                <a:uLnTx/>
                <a:uFillTx/>
                <a:latin typeface="Calibri" panose="020F0502020204030204"/>
                <a:ea typeface="+mn-ea"/>
                <a:cs typeface="+mn-cs"/>
              </a:rPr>
              <a:t> </a:t>
            </a:r>
            <a:r>
              <a:rPr lang="fr-FR" sz="1400">
                <a:solidFill>
                  <a:srgbClr val="002060"/>
                </a:solidFill>
                <a:latin typeface="Calibri" panose="020F0502020204030204"/>
              </a:rPr>
              <a:t>(Juin 2023) : Oise &amp; Aisne (ouverture de la cité de la Francophonie)</a:t>
            </a:r>
          </a:p>
          <a:p>
            <a:pPr marL="1200150" lvl="2" indent="-285750">
              <a:buFont typeface="Arial" panose="020B0604020202020204" pitchFamily="34" charset="0"/>
              <a:buChar char="•"/>
              <a:defRPr/>
            </a:pPr>
            <a:r>
              <a:rPr kumimoji="0" lang="fr-FR" sz="1400" i="0" u="none" strike="noStrike" kern="1200" cap="none" spc="0" normalizeH="0" baseline="0" noProof="0" err="1">
                <a:ln>
                  <a:noFill/>
                </a:ln>
                <a:solidFill>
                  <a:srgbClr val="002060"/>
                </a:solidFill>
                <a:effectLst/>
                <a:uLnTx/>
                <a:uFillTx/>
                <a:latin typeface="Calibri" panose="020F0502020204030204"/>
                <a:ea typeface="+mn-ea"/>
                <a:cs typeface="+mn-cs"/>
              </a:rPr>
              <a:t>Eductour</a:t>
            </a:r>
            <a:r>
              <a:rPr kumimoji="0" lang="fr-FR" sz="1400" i="0" u="none" strike="noStrike" kern="1200" cap="none" spc="0" normalizeH="0" baseline="0" noProof="0">
                <a:ln>
                  <a:noFill/>
                </a:ln>
                <a:solidFill>
                  <a:srgbClr val="002060"/>
                </a:solidFill>
                <a:effectLst/>
                <a:uLnTx/>
                <a:uFillTx/>
                <a:latin typeface="Calibri" panose="020F0502020204030204"/>
                <a:ea typeface="+mn-ea"/>
                <a:cs typeface="+mn-cs"/>
              </a:rPr>
              <a:t> selon opportunité suite Rendez vous en France</a:t>
            </a:r>
          </a:p>
          <a:p>
            <a:pPr lvl="1">
              <a:defRPr/>
            </a:pPr>
            <a:endParaRPr kumimoji="0" lang="fr-FR" sz="1400" i="0" u="none" strike="noStrike" kern="1200" cap="none" spc="0" normalizeH="0" baseline="0" noProof="0">
              <a:ln>
                <a:noFill/>
              </a:ln>
              <a:solidFill>
                <a:prstClr val="black"/>
              </a:solidFill>
              <a:effectLst/>
              <a:uLnTx/>
              <a:uFillTx/>
              <a:latin typeface="Calibri" panose="020F0502020204030204"/>
              <a:ea typeface="+mn-ea"/>
              <a:cs typeface="+mn-cs"/>
            </a:endParaRPr>
          </a:p>
          <a:p>
            <a:pPr lvl="1">
              <a:defRPr/>
            </a:pPr>
            <a:endParaRPr kumimoji="0" lang="fr-FR" sz="1400" i="0" u="none" strike="noStrike" kern="1200" cap="none" spc="0" normalizeH="0" baseline="0" noProof="0">
              <a:ln>
                <a:noFill/>
              </a:ln>
              <a:solidFill>
                <a:prstClr val="black"/>
              </a:solidFill>
              <a:effectLst/>
              <a:uLnTx/>
              <a:uFillTx/>
              <a:latin typeface="Calibri" panose="020F05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endParaRPr lang="fr-FR" sz="1400">
              <a:latin typeface="Calibri" panose="020F0502020204030204"/>
            </a:endParaRPr>
          </a:p>
          <a:p>
            <a:pPr lvl="1">
              <a:defRPr/>
            </a:pPr>
            <a:endParaRPr lang="fr-FR" sz="1400">
              <a:latin typeface="Calibri" panose="020F0502020204030204"/>
            </a:endParaRPr>
          </a:p>
        </p:txBody>
      </p:sp>
      <p:sp>
        <p:nvSpPr>
          <p:cNvPr id="12" name="ZoneTexte 11">
            <a:extLst>
              <a:ext uri="{FF2B5EF4-FFF2-40B4-BE49-F238E27FC236}">
                <a16:creationId xmlns:a16="http://schemas.microsoft.com/office/drawing/2014/main" id="{FB5948CB-53BD-57AE-8EAA-5D3FC8EC9E97}"/>
              </a:ext>
            </a:extLst>
          </p:cNvPr>
          <p:cNvSpPr txBox="1"/>
          <p:nvPr/>
        </p:nvSpPr>
        <p:spPr>
          <a:xfrm>
            <a:off x="9599318" y="5453749"/>
            <a:ext cx="2260633" cy="338554"/>
          </a:xfrm>
          <a:prstGeom prst="rect">
            <a:avLst/>
          </a:prstGeom>
          <a:noFill/>
        </p:spPr>
        <p:txBody>
          <a:bodyPr wrap="square" rtlCol="0">
            <a:spAutoFit/>
          </a:bodyPr>
          <a:lstStyle/>
          <a:p>
            <a:r>
              <a:rPr lang="fr-FR" sz="1600" i="1">
                <a:solidFill>
                  <a:srgbClr val="002060"/>
                </a:solidFill>
              </a:rPr>
              <a:t>Budget ‘23 : 12 750 €</a:t>
            </a:r>
          </a:p>
        </p:txBody>
      </p:sp>
      <p:cxnSp>
        <p:nvCxnSpPr>
          <p:cNvPr id="13" name="Connecteur droit 12">
            <a:extLst>
              <a:ext uri="{FF2B5EF4-FFF2-40B4-BE49-F238E27FC236}">
                <a16:creationId xmlns:a16="http://schemas.microsoft.com/office/drawing/2014/main" id="{F8F73BCC-3E9C-62FF-B2B3-91F296C975DE}"/>
              </a:ext>
            </a:extLst>
          </p:cNvPr>
          <p:cNvCxnSpPr/>
          <p:nvPr/>
        </p:nvCxnSpPr>
        <p:spPr>
          <a:xfrm>
            <a:off x="5160475" y="1001480"/>
            <a:ext cx="0" cy="5109609"/>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06878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E56D6F9-5565-6B21-C3FB-4FE2742C47A1}"/>
              </a:ext>
            </a:extLst>
          </p:cNvPr>
          <p:cNvSpPr/>
          <p:nvPr/>
        </p:nvSpPr>
        <p:spPr>
          <a:xfrm>
            <a:off x="0" y="6448612"/>
            <a:ext cx="12192000" cy="409387"/>
          </a:xfrm>
          <a:prstGeom prst="rect">
            <a:avLst/>
          </a:prstGeom>
          <a:solidFill>
            <a:srgbClr val="0050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94496"/>
              </a:solidFill>
            </a:endParaRPr>
          </a:p>
        </p:txBody>
      </p:sp>
      <p:sp>
        <p:nvSpPr>
          <p:cNvPr id="7" name="Espace réservé du numéro de diapositive 27">
            <a:extLst>
              <a:ext uri="{FF2B5EF4-FFF2-40B4-BE49-F238E27FC236}">
                <a16:creationId xmlns:a16="http://schemas.microsoft.com/office/drawing/2014/main" id="{E0FB8DB1-1636-CB8D-EAC2-431ECA10F92C}"/>
              </a:ext>
            </a:extLst>
          </p:cNvPr>
          <p:cNvSpPr txBox="1">
            <a:spLocks/>
          </p:cNvSpPr>
          <p:nvPr/>
        </p:nvSpPr>
        <p:spPr>
          <a:xfrm>
            <a:off x="11527902" y="6491196"/>
            <a:ext cx="664098" cy="278717"/>
          </a:xfrm>
          <a:prstGeom prst="rect">
            <a:avLst/>
          </a:prstGeom>
        </p:spPr>
        <p:txBody>
          <a:bodyPr anchor="ct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8AC7C10-199F-484E-9772-D20B8002819D}" type="slidenum">
              <a:rPr lang="fr-FR" sz="1000" smtClean="0">
                <a:solidFill>
                  <a:schemeClr val="bg1"/>
                </a:solidFill>
                <a:latin typeface="Avenir Next LT Pro Light" panose="020B0304020202020204" pitchFamily="34" charset="0"/>
              </a:rPr>
              <a:pPr algn="r"/>
              <a:t>27</a:t>
            </a:fld>
            <a:endParaRPr lang="fr-FR" sz="1000">
              <a:solidFill>
                <a:schemeClr val="bg1"/>
              </a:solidFill>
              <a:latin typeface="Avenir Next LT Pro Light" panose="020B0304020202020204" pitchFamily="34" charset="0"/>
            </a:endParaRPr>
          </a:p>
        </p:txBody>
      </p:sp>
      <p:pic>
        <p:nvPicPr>
          <p:cNvPr id="9" name="Image 8" descr="Une image contenant texte&#10;&#10;Description générée automatiquement">
            <a:extLst>
              <a:ext uri="{FF2B5EF4-FFF2-40B4-BE49-F238E27FC236}">
                <a16:creationId xmlns:a16="http://schemas.microsoft.com/office/drawing/2014/main" id="{94A0D061-A93D-F338-07EB-4145DBB2B0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1219" y="6508623"/>
            <a:ext cx="1189318" cy="289365"/>
          </a:xfrm>
          <a:prstGeom prst="rect">
            <a:avLst/>
          </a:prstGeom>
        </p:spPr>
      </p:pic>
      <p:sp>
        <p:nvSpPr>
          <p:cNvPr id="3" name="object 2">
            <a:extLst>
              <a:ext uri="{FF2B5EF4-FFF2-40B4-BE49-F238E27FC236}">
                <a16:creationId xmlns:a16="http://schemas.microsoft.com/office/drawing/2014/main" id="{9B83DFF2-C52F-D107-A626-26CE08E3BD4B}"/>
              </a:ext>
            </a:extLst>
          </p:cNvPr>
          <p:cNvSpPr txBox="1">
            <a:spLocks/>
          </p:cNvSpPr>
          <p:nvPr/>
        </p:nvSpPr>
        <p:spPr>
          <a:xfrm>
            <a:off x="568210" y="326002"/>
            <a:ext cx="9162530" cy="397545"/>
          </a:xfrm>
          <a:prstGeom prst="rect">
            <a:avLst/>
          </a:prstGeom>
        </p:spPr>
        <p:txBody>
          <a:bodyPr vert="horz" wrap="square" lIns="0" tIns="12700" rIns="0" bIns="0" rtlCol="0">
            <a:spAutoFit/>
          </a:bodyPr>
          <a:lstStyle>
            <a:lvl1pPr>
              <a:defRPr sz="2500" b="1" i="0">
                <a:solidFill>
                  <a:srgbClr val="005BAA"/>
                </a:solidFill>
                <a:latin typeface="Etelka Text Pro"/>
                <a:ea typeface="+mj-ea"/>
                <a:cs typeface="Etelka Text Pro"/>
              </a:defRPr>
            </a:lvl1pPr>
          </a:lstStyle>
          <a:p>
            <a:pPr marL="12700" marR="0" lvl="0" indent="0" defTabSz="914400" eaLnBrk="1" fontAlgn="auto" latinLnBrk="0" hangingPunct="1">
              <a:lnSpc>
                <a:spcPct val="100000"/>
              </a:lnSpc>
              <a:spcBef>
                <a:spcPts val="100"/>
              </a:spcBef>
              <a:spcAft>
                <a:spcPts val="0"/>
              </a:spcAft>
              <a:buClrTx/>
              <a:buSzTx/>
              <a:buFontTx/>
              <a:buNone/>
              <a:tabLst/>
              <a:defRPr/>
            </a:pPr>
            <a:r>
              <a:rPr lang="fr-FR" kern="0" spc="-10">
                <a:solidFill>
                  <a:srgbClr val="0050A4"/>
                </a:solidFill>
                <a:latin typeface="Avenir Next LT Pro" panose="020B0504020202020204" pitchFamily="34" charset="0"/>
              </a:rPr>
              <a:t>PLAN D’ACTION B2C 2023</a:t>
            </a:r>
            <a:endParaRPr kumimoji="0" lang="fr-FR" sz="2500" b="1" i="0" u="none" strike="noStrike" kern="0" cap="none" spc="-10" normalizeH="0" baseline="0" noProof="0">
              <a:ln>
                <a:noFill/>
              </a:ln>
              <a:solidFill>
                <a:srgbClr val="0050A4"/>
              </a:solidFill>
              <a:effectLst/>
              <a:uLnTx/>
              <a:uFillTx/>
              <a:latin typeface="Avenir Next LT Pro" panose="020B0504020202020204" pitchFamily="34" charset="0"/>
            </a:endParaRPr>
          </a:p>
        </p:txBody>
      </p:sp>
      <p:pic>
        <p:nvPicPr>
          <p:cNvPr id="10" name="Image 9">
            <a:extLst>
              <a:ext uri="{FF2B5EF4-FFF2-40B4-BE49-F238E27FC236}">
                <a16:creationId xmlns:a16="http://schemas.microsoft.com/office/drawing/2014/main" id="{B40FB7C8-7583-9717-2EF9-16D95195F3AA}"/>
              </a:ext>
            </a:extLst>
          </p:cNvPr>
          <p:cNvPicPr>
            <a:picLocks noChangeAspect="1"/>
          </p:cNvPicPr>
          <p:nvPr/>
        </p:nvPicPr>
        <p:blipFill rotWithShape="1">
          <a:blip r:embed="rId3"/>
          <a:srcRect r="21138" b="30180"/>
          <a:stretch/>
        </p:blipFill>
        <p:spPr>
          <a:xfrm>
            <a:off x="0" y="0"/>
            <a:ext cx="252412" cy="1287624"/>
          </a:xfrm>
          <a:prstGeom prst="rect">
            <a:avLst/>
          </a:prstGeom>
        </p:spPr>
      </p:pic>
      <p:sp>
        <p:nvSpPr>
          <p:cNvPr id="5" name="ZoneTexte 4">
            <a:extLst>
              <a:ext uri="{FF2B5EF4-FFF2-40B4-BE49-F238E27FC236}">
                <a16:creationId xmlns:a16="http://schemas.microsoft.com/office/drawing/2014/main" id="{9C5140F6-5B34-3891-336A-69D62F5C6655}"/>
              </a:ext>
            </a:extLst>
          </p:cNvPr>
          <p:cNvSpPr txBox="1"/>
          <p:nvPr/>
        </p:nvSpPr>
        <p:spPr>
          <a:xfrm>
            <a:off x="4787150" y="6551767"/>
            <a:ext cx="2946400" cy="246221"/>
          </a:xfrm>
          <a:prstGeom prst="rect">
            <a:avLst/>
          </a:prstGeom>
          <a:noFill/>
        </p:spPr>
        <p:txBody>
          <a:bodyPr wrap="square" rtlCol="0" anchor="ctr">
            <a:spAutoFit/>
          </a:bodyPr>
          <a:lstStyle/>
          <a:p>
            <a:pPr algn="ctr"/>
            <a:r>
              <a:rPr lang="fr-FR" sz="1000">
                <a:solidFill>
                  <a:schemeClr val="bg1"/>
                </a:solidFill>
                <a:latin typeface="Avenir Next LT Pro Light" panose="020B0304020202020204" pitchFamily="34" charset="0"/>
              </a:rPr>
              <a:t>CLUB MARCHE EUROPEEN – JANVIER 2023</a:t>
            </a:r>
          </a:p>
        </p:txBody>
      </p:sp>
      <p:pic>
        <p:nvPicPr>
          <p:cNvPr id="6" name="Image 5">
            <a:extLst>
              <a:ext uri="{FF2B5EF4-FFF2-40B4-BE49-F238E27FC236}">
                <a16:creationId xmlns:a16="http://schemas.microsoft.com/office/drawing/2014/main" id="{99087499-D2E5-FEDD-86D3-503044D476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64208" y="267948"/>
            <a:ext cx="651656" cy="56476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ZoneTexte 7">
            <a:extLst>
              <a:ext uri="{FF2B5EF4-FFF2-40B4-BE49-F238E27FC236}">
                <a16:creationId xmlns:a16="http://schemas.microsoft.com/office/drawing/2014/main" id="{F6FE3178-972A-0E25-6C70-F51296535EA1}"/>
              </a:ext>
            </a:extLst>
          </p:cNvPr>
          <p:cNvSpPr txBox="1"/>
          <p:nvPr/>
        </p:nvSpPr>
        <p:spPr>
          <a:xfrm>
            <a:off x="9846905" y="6021972"/>
            <a:ext cx="2260633" cy="338554"/>
          </a:xfrm>
          <a:prstGeom prst="rect">
            <a:avLst/>
          </a:prstGeom>
          <a:noFill/>
        </p:spPr>
        <p:txBody>
          <a:bodyPr wrap="square" rtlCol="0">
            <a:spAutoFit/>
          </a:bodyPr>
          <a:lstStyle/>
          <a:p>
            <a:r>
              <a:rPr lang="fr-FR" sz="1600" i="1">
                <a:solidFill>
                  <a:srgbClr val="002060"/>
                </a:solidFill>
              </a:rPr>
              <a:t>Budget ’23 : 13 000 €</a:t>
            </a:r>
          </a:p>
        </p:txBody>
      </p:sp>
      <p:sp>
        <p:nvSpPr>
          <p:cNvPr id="11" name="ZoneTexte 10">
            <a:extLst>
              <a:ext uri="{FF2B5EF4-FFF2-40B4-BE49-F238E27FC236}">
                <a16:creationId xmlns:a16="http://schemas.microsoft.com/office/drawing/2014/main" id="{0292E396-ED7A-7B73-147C-92BF4BE2EBD4}"/>
              </a:ext>
            </a:extLst>
          </p:cNvPr>
          <p:cNvSpPr txBox="1"/>
          <p:nvPr/>
        </p:nvSpPr>
        <p:spPr>
          <a:xfrm>
            <a:off x="427398" y="942559"/>
            <a:ext cx="5280911" cy="5393784"/>
          </a:xfrm>
          <a:prstGeom prst="rect">
            <a:avLst/>
          </a:prstGeom>
          <a:noFill/>
        </p:spPr>
        <p:txBody>
          <a:bodyPr wrap="square" lIns="91440" tIns="45720" rIns="91440" bIns="45720" anchor="t">
            <a:spAutoFit/>
          </a:bodyPr>
          <a:lstStyle/>
          <a:p>
            <a:r>
              <a:rPr lang="fr-FR" sz="1800" b="1">
                <a:solidFill>
                  <a:srgbClr val="002060"/>
                </a:solidFill>
                <a:cs typeface="Biome"/>
              </a:rPr>
              <a:t>ENJEUX</a:t>
            </a:r>
            <a:r>
              <a:rPr lang="fr-FR" b="1">
                <a:solidFill>
                  <a:srgbClr val="002060"/>
                </a:solidFill>
                <a:cs typeface="Biome"/>
              </a:rPr>
              <a:t> </a:t>
            </a:r>
            <a:endParaRPr lang="fr-FR" sz="1800" b="1">
              <a:solidFill>
                <a:srgbClr val="002060"/>
              </a:solidFill>
              <a:cs typeface="Biome" panose="020B0503030204020804" pitchFamily="34" charset="0"/>
            </a:endParaRPr>
          </a:p>
          <a:p>
            <a:r>
              <a:rPr lang="fr-FR" sz="1600">
                <a:solidFill>
                  <a:srgbClr val="002060"/>
                </a:solidFill>
              </a:rPr>
              <a:t>Développer la notoriété et l’attractivité de la destination Hauts-de-France auprès du public belge en s’appuyant sur une </a:t>
            </a:r>
            <a:r>
              <a:rPr lang="fr-FR" sz="1600" b="1">
                <a:solidFill>
                  <a:srgbClr val="002060"/>
                </a:solidFill>
              </a:rPr>
              <a:t>communication produits </a:t>
            </a:r>
            <a:r>
              <a:rPr lang="fr-FR" sz="1600">
                <a:solidFill>
                  <a:srgbClr val="002060"/>
                </a:solidFill>
              </a:rPr>
              <a:t>en </a:t>
            </a:r>
            <a:r>
              <a:rPr lang="fr-FR" sz="1600" b="1">
                <a:solidFill>
                  <a:srgbClr val="002060"/>
                </a:solidFill>
              </a:rPr>
              <a:t>cohérence</a:t>
            </a:r>
            <a:r>
              <a:rPr lang="fr-FR" sz="1600">
                <a:solidFill>
                  <a:srgbClr val="002060"/>
                </a:solidFill>
              </a:rPr>
              <a:t> avec la </a:t>
            </a:r>
            <a:r>
              <a:rPr lang="fr-FR" sz="1600" b="1">
                <a:solidFill>
                  <a:srgbClr val="002060"/>
                </a:solidFill>
              </a:rPr>
              <a:t>segmentation marketing </a:t>
            </a:r>
            <a:r>
              <a:rPr lang="fr-FR" sz="1600">
                <a:solidFill>
                  <a:srgbClr val="002060"/>
                </a:solidFill>
              </a:rPr>
              <a:t>du marché.</a:t>
            </a:r>
            <a:endParaRPr lang="fr-FR" sz="1600">
              <a:solidFill>
                <a:srgbClr val="002060"/>
              </a:solidFill>
              <a:cs typeface="Calibri"/>
            </a:endParaRPr>
          </a:p>
          <a:p>
            <a:endParaRPr lang="fr-FR">
              <a:solidFill>
                <a:srgbClr val="002060"/>
              </a:solidFill>
            </a:endParaRPr>
          </a:p>
          <a:p>
            <a:r>
              <a:rPr lang="fr-FR" sz="1800" b="1">
                <a:solidFill>
                  <a:srgbClr val="002060"/>
                </a:solidFill>
                <a:cs typeface="Biome"/>
              </a:rPr>
              <a:t>METHODE</a:t>
            </a:r>
          </a:p>
          <a:p>
            <a:r>
              <a:rPr lang="fr-FR" sz="1600">
                <a:solidFill>
                  <a:srgbClr val="002060"/>
                </a:solidFill>
              </a:rPr>
              <a:t>Avec les partenaires, </a:t>
            </a:r>
            <a:r>
              <a:rPr lang="fr-FR" sz="1600" b="1">
                <a:solidFill>
                  <a:srgbClr val="002060"/>
                </a:solidFill>
              </a:rPr>
              <a:t>construire des produits </a:t>
            </a:r>
            <a:r>
              <a:rPr lang="fr-FR" sz="1600">
                <a:solidFill>
                  <a:srgbClr val="002060"/>
                </a:solidFill>
              </a:rPr>
              <a:t>en réponse aux attentes des s</a:t>
            </a:r>
            <a:r>
              <a:rPr lang="fr-FR" sz="1600" b="1">
                <a:solidFill>
                  <a:srgbClr val="002060"/>
                </a:solidFill>
              </a:rPr>
              <a:t>egments</a:t>
            </a:r>
            <a:r>
              <a:rPr lang="fr-FR" sz="1600">
                <a:solidFill>
                  <a:srgbClr val="002060"/>
                </a:solidFill>
              </a:rPr>
              <a:t> de clientèles ciblées.</a:t>
            </a:r>
            <a:endParaRPr lang="fr-FR" sz="1600">
              <a:solidFill>
                <a:srgbClr val="002060"/>
              </a:solidFill>
              <a:cs typeface="Calibri"/>
            </a:endParaRPr>
          </a:p>
          <a:p>
            <a:r>
              <a:rPr lang="fr-FR" sz="1600">
                <a:solidFill>
                  <a:srgbClr val="002060"/>
                </a:solidFill>
              </a:rPr>
              <a:t>Enrichir une base de données qualifiées à travers le marketing digital (Inbound Marketing / </a:t>
            </a:r>
            <a:r>
              <a:rPr lang="fr-FR" sz="1600" err="1">
                <a:solidFill>
                  <a:srgbClr val="002060"/>
                </a:solidFill>
              </a:rPr>
              <a:t>Outbound</a:t>
            </a:r>
            <a:r>
              <a:rPr lang="fr-FR" sz="1600">
                <a:solidFill>
                  <a:srgbClr val="002060"/>
                </a:solidFill>
              </a:rPr>
              <a:t>)</a:t>
            </a:r>
            <a:endParaRPr lang="fr-FR" sz="1600">
              <a:solidFill>
                <a:srgbClr val="002060"/>
              </a:solidFill>
              <a:cs typeface="Calibri"/>
            </a:endParaRPr>
          </a:p>
          <a:p>
            <a:endParaRPr lang="fr-FR" b="1">
              <a:solidFill>
                <a:srgbClr val="002060"/>
              </a:solidFill>
              <a:cs typeface="Biome" panose="020B0503030204020804" pitchFamily="34" charset="0"/>
            </a:endParaRPr>
          </a:p>
          <a:p>
            <a:r>
              <a:rPr lang="fr-FR" b="1">
                <a:solidFill>
                  <a:srgbClr val="002060"/>
                </a:solidFill>
                <a:cs typeface="Biome"/>
              </a:rPr>
              <a:t>CIBLES PRIORITAIRES</a:t>
            </a:r>
          </a:p>
          <a:p>
            <a:r>
              <a:rPr lang="fr-FR" sz="1600">
                <a:solidFill>
                  <a:srgbClr val="002060"/>
                </a:solidFill>
              </a:rPr>
              <a:t>Couples (Guidé /  jeune)</a:t>
            </a:r>
            <a:endParaRPr lang="fr-FR" sz="1600">
              <a:solidFill>
                <a:srgbClr val="002060"/>
              </a:solidFill>
              <a:cs typeface="Calibri"/>
            </a:endParaRPr>
          </a:p>
          <a:p>
            <a:r>
              <a:rPr lang="fr-FR" sz="1600">
                <a:solidFill>
                  <a:srgbClr val="002060"/>
                </a:solidFill>
              </a:rPr>
              <a:t>Famille (Fun Famille)</a:t>
            </a:r>
            <a:endParaRPr lang="fr-FR" sz="1600">
              <a:solidFill>
                <a:srgbClr val="002060"/>
              </a:solidFill>
              <a:cs typeface="Calibri"/>
            </a:endParaRPr>
          </a:p>
          <a:p>
            <a:endParaRPr lang="fr-FR" sz="1600">
              <a:solidFill>
                <a:srgbClr val="002060"/>
              </a:solidFill>
            </a:endParaRPr>
          </a:p>
          <a:p>
            <a:r>
              <a:rPr lang="fr-FR" b="1">
                <a:solidFill>
                  <a:srgbClr val="002060"/>
                </a:solidFill>
                <a:cs typeface="Biome"/>
              </a:rPr>
              <a:t>THEMES</a:t>
            </a:r>
            <a:endParaRPr lang="fr-FR" sz="1200" b="1">
              <a:solidFill>
                <a:srgbClr val="002060"/>
              </a:solidFill>
              <a:cs typeface="Biome"/>
            </a:endParaRPr>
          </a:p>
          <a:p>
            <a:r>
              <a:rPr lang="fr-FR" sz="1600">
                <a:solidFill>
                  <a:srgbClr val="002060"/>
                </a:solidFill>
              </a:rPr>
              <a:t>Cyclo tourisme, tourisme </a:t>
            </a:r>
            <a:r>
              <a:rPr lang="fr-FR" sz="1600" err="1">
                <a:solidFill>
                  <a:srgbClr val="002060"/>
                </a:solidFill>
              </a:rPr>
              <a:t>eco</a:t>
            </a:r>
            <a:r>
              <a:rPr lang="fr-FR" sz="1600">
                <a:solidFill>
                  <a:srgbClr val="002060"/>
                </a:solidFill>
              </a:rPr>
              <a:t> responsable, activité </a:t>
            </a:r>
            <a:r>
              <a:rPr lang="fr-FR" sz="1600" err="1">
                <a:solidFill>
                  <a:srgbClr val="002060"/>
                </a:solidFill>
              </a:rPr>
              <a:t>outdoor</a:t>
            </a:r>
            <a:r>
              <a:rPr lang="fr-FR" sz="1600">
                <a:solidFill>
                  <a:srgbClr val="002060"/>
                </a:solidFill>
              </a:rPr>
              <a:t>, festivales, évènements "tendance", nature</a:t>
            </a:r>
            <a:endParaRPr lang="fr-FR" sz="1600">
              <a:solidFill>
                <a:srgbClr val="002060"/>
              </a:solidFill>
              <a:cs typeface="Calibri"/>
            </a:endParaRPr>
          </a:p>
          <a:p>
            <a:endParaRPr lang="fr-FR">
              <a:solidFill>
                <a:srgbClr val="002060"/>
              </a:solidFill>
            </a:endParaRPr>
          </a:p>
          <a:p>
            <a:endParaRPr lang="fr-FR" sz="1050">
              <a:solidFill>
                <a:srgbClr val="002060"/>
              </a:solidFill>
            </a:endParaRPr>
          </a:p>
        </p:txBody>
      </p:sp>
      <p:sp>
        <p:nvSpPr>
          <p:cNvPr id="12" name="Rectangle 11">
            <a:extLst>
              <a:ext uri="{FF2B5EF4-FFF2-40B4-BE49-F238E27FC236}">
                <a16:creationId xmlns:a16="http://schemas.microsoft.com/office/drawing/2014/main" id="{32D88B35-335F-1D93-CDED-4B6A39DB798E}"/>
              </a:ext>
            </a:extLst>
          </p:cNvPr>
          <p:cNvSpPr/>
          <p:nvPr/>
        </p:nvSpPr>
        <p:spPr>
          <a:xfrm>
            <a:off x="5883295" y="794290"/>
            <a:ext cx="6062306" cy="4524315"/>
          </a:xfrm>
          <a:prstGeom prst="rect">
            <a:avLst/>
          </a:prstGeom>
        </p:spPr>
        <p:txBody>
          <a:bodyPr wrap="square">
            <a:spAutoFit/>
          </a:bodyPr>
          <a:lstStyle/>
          <a:p>
            <a:endParaRPr lang="fr-FR" sz="1600" b="1">
              <a:solidFill>
                <a:srgbClr val="002060"/>
              </a:solidFill>
            </a:endParaRPr>
          </a:p>
          <a:p>
            <a:r>
              <a:rPr lang="fr-FR" sz="1600" b="1" i="1">
                <a:solidFill>
                  <a:srgbClr val="00B050"/>
                </a:solidFill>
              </a:rPr>
              <a:t>Stratégie Marketing Digitale</a:t>
            </a:r>
          </a:p>
          <a:p>
            <a:endParaRPr lang="fr-FR" sz="1600" b="1" i="1">
              <a:solidFill>
                <a:srgbClr val="00B050"/>
              </a:solidFill>
            </a:endParaRPr>
          </a:p>
          <a:p>
            <a:r>
              <a:rPr lang="fr-FR" sz="1600" b="1">
                <a:solidFill>
                  <a:srgbClr val="002060"/>
                </a:solidFill>
              </a:rPr>
              <a:t>SITE PORTAIL Esprit Hauts de France en néerlandais</a:t>
            </a:r>
          </a:p>
          <a:p>
            <a:pPr marL="742950" lvl="1" indent="-285750">
              <a:buFont typeface="Arial" panose="020B0604020202020204" pitchFamily="34" charset="0"/>
              <a:buChar char="•"/>
            </a:pPr>
            <a:r>
              <a:rPr lang="fr-FR" sz="1600">
                <a:solidFill>
                  <a:srgbClr val="002060"/>
                </a:solidFill>
              </a:rPr>
              <a:t>Production de contenu en fonction des attentes de nos cibles</a:t>
            </a:r>
          </a:p>
          <a:p>
            <a:pPr marL="742950" lvl="1" indent="-285750">
              <a:buFont typeface="Arial" panose="020B0604020202020204" pitchFamily="34" charset="0"/>
              <a:buChar char="•"/>
            </a:pPr>
            <a:r>
              <a:rPr lang="fr-FR" sz="1600" b="1">
                <a:solidFill>
                  <a:srgbClr val="002060"/>
                </a:solidFill>
              </a:rPr>
              <a:t>2 Newsletter </a:t>
            </a:r>
            <a:r>
              <a:rPr lang="fr-FR" sz="1600">
                <a:solidFill>
                  <a:srgbClr val="002060"/>
                </a:solidFill>
              </a:rPr>
              <a:t>pour informer et inspirer</a:t>
            </a:r>
          </a:p>
          <a:p>
            <a:pPr marL="742950" lvl="1" indent="-285750">
              <a:buFont typeface="Arial" panose="020B0604020202020204" pitchFamily="34" charset="0"/>
              <a:buChar char="•"/>
            </a:pPr>
            <a:r>
              <a:rPr lang="fr-FR" sz="1600" b="1">
                <a:solidFill>
                  <a:srgbClr val="002060"/>
                </a:solidFill>
              </a:rPr>
              <a:t>Guide</a:t>
            </a:r>
            <a:r>
              <a:rPr lang="fr-FR" sz="1600">
                <a:solidFill>
                  <a:srgbClr val="002060"/>
                </a:solidFill>
              </a:rPr>
              <a:t> Famille à télécharger pour recruter des abonnés (livret Famille T1 2023)</a:t>
            </a:r>
          </a:p>
          <a:p>
            <a:pPr lvl="1"/>
            <a:endParaRPr lang="fr-FR" sz="1600">
              <a:solidFill>
                <a:srgbClr val="002060"/>
              </a:solidFill>
            </a:endParaRPr>
          </a:p>
          <a:p>
            <a:r>
              <a:rPr lang="fr-FR" sz="1600" b="1">
                <a:solidFill>
                  <a:srgbClr val="002060"/>
                </a:solidFill>
              </a:rPr>
              <a:t>CAMPAGNE D’INBOUND </a:t>
            </a:r>
          </a:p>
          <a:p>
            <a:pPr marL="742950" lvl="1" indent="-285750">
              <a:buFont typeface="Arial" panose="020B0604020202020204" pitchFamily="34" charset="0"/>
              <a:buChar char="•"/>
            </a:pPr>
            <a:r>
              <a:rPr lang="fr-FR" sz="1600">
                <a:solidFill>
                  <a:srgbClr val="002060"/>
                </a:solidFill>
              </a:rPr>
              <a:t>Campagnes d’acquisition via réseaux sociaux</a:t>
            </a:r>
          </a:p>
          <a:p>
            <a:pPr marL="742950" lvl="1" indent="-285750">
              <a:buFont typeface="Arial" panose="020B0604020202020204" pitchFamily="34" charset="0"/>
              <a:buChar char="•"/>
            </a:pPr>
            <a:r>
              <a:rPr lang="fr-FR" sz="1600">
                <a:solidFill>
                  <a:srgbClr val="002060"/>
                </a:solidFill>
              </a:rPr>
              <a:t>Production de newsletter thématiques </a:t>
            </a:r>
          </a:p>
          <a:p>
            <a:pPr marL="742950" lvl="1" indent="-285750">
              <a:buFont typeface="Arial" panose="020B0604020202020204" pitchFamily="34" charset="0"/>
              <a:buChar char="•"/>
            </a:pPr>
            <a:r>
              <a:rPr lang="fr-FR" sz="1600">
                <a:solidFill>
                  <a:srgbClr val="002060"/>
                </a:solidFill>
              </a:rPr>
              <a:t>Continuer à étoffer le contenu sur site portail avec de l’offre adapté</a:t>
            </a:r>
          </a:p>
          <a:p>
            <a:pPr marL="742950" lvl="1" indent="-285750">
              <a:buFont typeface="Arial" panose="020B0604020202020204" pitchFamily="34" charset="0"/>
              <a:buChar char="•"/>
            </a:pPr>
            <a:endParaRPr lang="fr-FR" sz="1600">
              <a:solidFill>
                <a:srgbClr val="002060"/>
              </a:solidFill>
            </a:endParaRPr>
          </a:p>
          <a:p>
            <a:r>
              <a:rPr lang="fr-FR" sz="1600" b="1">
                <a:solidFill>
                  <a:srgbClr val="002060"/>
                </a:solidFill>
              </a:rPr>
              <a:t>CAMPAGNE OUTBOUND</a:t>
            </a:r>
          </a:p>
          <a:p>
            <a:pPr marL="742950" lvl="1" indent="-285750">
              <a:buFont typeface="Arial" panose="020B0604020202020204" pitchFamily="34" charset="0"/>
              <a:buChar char="•"/>
            </a:pPr>
            <a:r>
              <a:rPr lang="fr-FR" sz="1600">
                <a:solidFill>
                  <a:srgbClr val="002060"/>
                </a:solidFill>
              </a:rPr>
              <a:t>Community management externe : Insta et Facebook</a:t>
            </a:r>
          </a:p>
          <a:p>
            <a:pPr lvl="1"/>
            <a:endParaRPr lang="fr-FR" sz="1600">
              <a:solidFill>
                <a:srgbClr val="002060"/>
              </a:solidFill>
            </a:endParaRPr>
          </a:p>
        </p:txBody>
      </p:sp>
      <p:cxnSp>
        <p:nvCxnSpPr>
          <p:cNvPr id="2" name="Connecteur droit 1">
            <a:extLst>
              <a:ext uri="{FF2B5EF4-FFF2-40B4-BE49-F238E27FC236}">
                <a16:creationId xmlns:a16="http://schemas.microsoft.com/office/drawing/2014/main" id="{0833EC2B-A1CA-032A-DEE1-99047FFEFBF1}"/>
              </a:ext>
            </a:extLst>
          </p:cNvPr>
          <p:cNvCxnSpPr/>
          <p:nvPr/>
        </p:nvCxnSpPr>
        <p:spPr>
          <a:xfrm>
            <a:off x="5708309" y="832716"/>
            <a:ext cx="0" cy="5109609"/>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37294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E56D6F9-5565-6B21-C3FB-4FE2742C47A1}"/>
              </a:ext>
            </a:extLst>
          </p:cNvPr>
          <p:cNvSpPr/>
          <p:nvPr/>
        </p:nvSpPr>
        <p:spPr>
          <a:xfrm>
            <a:off x="0" y="6448612"/>
            <a:ext cx="12192000" cy="409387"/>
          </a:xfrm>
          <a:prstGeom prst="rect">
            <a:avLst/>
          </a:prstGeom>
          <a:solidFill>
            <a:srgbClr val="0050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94496"/>
              </a:solidFill>
            </a:endParaRPr>
          </a:p>
        </p:txBody>
      </p:sp>
      <p:sp>
        <p:nvSpPr>
          <p:cNvPr id="7" name="Espace réservé du numéro de diapositive 27">
            <a:extLst>
              <a:ext uri="{FF2B5EF4-FFF2-40B4-BE49-F238E27FC236}">
                <a16:creationId xmlns:a16="http://schemas.microsoft.com/office/drawing/2014/main" id="{E0FB8DB1-1636-CB8D-EAC2-431ECA10F92C}"/>
              </a:ext>
            </a:extLst>
          </p:cNvPr>
          <p:cNvSpPr txBox="1">
            <a:spLocks/>
          </p:cNvSpPr>
          <p:nvPr/>
        </p:nvSpPr>
        <p:spPr>
          <a:xfrm>
            <a:off x="11527902" y="6491196"/>
            <a:ext cx="664098" cy="278717"/>
          </a:xfrm>
          <a:prstGeom prst="rect">
            <a:avLst/>
          </a:prstGeom>
        </p:spPr>
        <p:txBody>
          <a:bodyPr anchor="ct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8AC7C10-199F-484E-9772-D20B8002819D}" type="slidenum">
              <a:rPr lang="fr-FR" sz="1000" smtClean="0">
                <a:solidFill>
                  <a:schemeClr val="bg1"/>
                </a:solidFill>
                <a:latin typeface="Avenir Next LT Pro Light" panose="020B0304020202020204" pitchFamily="34" charset="0"/>
              </a:rPr>
              <a:pPr algn="r"/>
              <a:t>28</a:t>
            </a:fld>
            <a:endParaRPr lang="fr-FR" sz="1000">
              <a:solidFill>
                <a:schemeClr val="bg1"/>
              </a:solidFill>
              <a:latin typeface="Avenir Next LT Pro Light" panose="020B0304020202020204" pitchFamily="34" charset="0"/>
            </a:endParaRPr>
          </a:p>
        </p:txBody>
      </p:sp>
      <p:pic>
        <p:nvPicPr>
          <p:cNvPr id="9" name="Image 8" descr="Une image contenant texte&#10;&#10;Description générée automatiquement">
            <a:extLst>
              <a:ext uri="{FF2B5EF4-FFF2-40B4-BE49-F238E27FC236}">
                <a16:creationId xmlns:a16="http://schemas.microsoft.com/office/drawing/2014/main" id="{94A0D061-A93D-F338-07EB-4145DBB2B0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1219" y="6508623"/>
            <a:ext cx="1189318" cy="289365"/>
          </a:xfrm>
          <a:prstGeom prst="rect">
            <a:avLst/>
          </a:prstGeom>
        </p:spPr>
      </p:pic>
      <p:sp>
        <p:nvSpPr>
          <p:cNvPr id="3" name="object 2">
            <a:extLst>
              <a:ext uri="{FF2B5EF4-FFF2-40B4-BE49-F238E27FC236}">
                <a16:creationId xmlns:a16="http://schemas.microsoft.com/office/drawing/2014/main" id="{9B83DFF2-C52F-D107-A626-26CE08E3BD4B}"/>
              </a:ext>
            </a:extLst>
          </p:cNvPr>
          <p:cNvSpPr txBox="1">
            <a:spLocks/>
          </p:cNvSpPr>
          <p:nvPr/>
        </p:nvSpPr>
        <p:spPr>
          <a:xfrm>
            <a:off x="568210" y="326002"/>
            <a:ext cx="9162530" cy="795089"/>
          </a:xfrm>
          <a:prstGeom prst="rect">
            <a:avLst/>
          </a:prstGeom>
        </p:spPr>
        <p:txBody>
          <a:bodyPr vert="horz" wrap="square" lIns="0" tIns="12700" rIns="0" bIns="0" rtlCol="0">
            <a:spAutoFit/>
          </a:bodyPr>
          <a:lstStyle>
            <a:lvl1pPr>
              <a:defRPr sz="2500" b="1" i="0">
                <a:solidFill>
                  <a:srgbClr val="005BAA"/>
                </a:solidFill>
                <a:latin typeface="Etelka Text Pro"/>
                <a:ea typeface="+mj-ea"/>
                <a:cs typeface="Etelka Text Pro"/>
              </a:defRPr>
            </a:lvl1pPr>
          </a:lstStyle>
          <a:p>
            <a:pPr marL="12700" marR="0" lvl="0" indent="0" defTabSz="914400" eaLnBrk="1" fontAlgn="auto" latinLnBrk="0" hangingPunct="1">
              <a:lnSpc>
                <a:spcPct val="100000"/>
              </a:lnSpc>
              <a:spcBef>
                <a:spcPts val="100"/>
              </a:spcBef>
              <a:spcAft>
                <a:spcPts val="0"/>
              </a:spcAft>
              <a:buClrTx/>
              <a:buSzTx/>
              <a:buFontTx/>
              <a:buNone/>
              <a:tabLst/>
              <a:defRPr/>
            </a:pPr>
            <a:r>
              <a:rPr lang="fr-FR" kern="0" spc="-10">
                <a:solidFill>
                  <a:srgbClr val="0050A4"/>
                </a:solidFill>
                <a:latin typeface="Avenir Next LT Pro" panose="020B0504020202020204" pitchFamily="34" charset="0"/>
              </a:rPr>
              <a:t>PLAN D’ACTION PRESS 2023</a:t>
            </a:r>
          </a:p>
          <a:p>
            <a:pPr marL="12700" marR="0" lvl="0" indent="0" defTabSz="914400" eaLnBrk="1" fontAlgn="auto" latinLnBrk="0" hangingPunct="1">
              <a:lnSpc>
                <a:spcPct val="100000"/>
              </a:lnSpc>
              <a:spcBef>
                <a:spcPts val="100"/>
              </a:spcBef>
              <a:spcAft>
                <a:spcPts val="0"/>
              </a:spcAft>
              <a:buClrTx/>
              <a:buSzTx/>
              <a:buFontTx/>
              <a:buNone/>
              <a:tabLst/>
              <a:defRPr/>
            </a:pPr>
            <a:endParaRPr kumimoji="0" lang="fr-FR" sz="2500" b="1" i="0" u="none" strike="noStrike" kern="0" cap="none" spc="-10" normalizeH="0" baseline="0" noProof="0">
              <a:ln>
                <a:noFill/>
              </a:ln>
              <a:solidFill>
                <a:srgbClr val="0050A4"/>
              </a:solidFill>
              <a:effectLst/>
              <a:uLnTx/>
              <a:uFillTx/>
              <a:latin typeface="Avenir Next LT Pro" panose="020B0504020202020204" pitchFamily="34" charset="0"/>
            </a:endParaRPr>
          </a:p>
        </p:txBody>
      </p:sp>
      <p:pic>
        <p:nvPicPr>
          <p:cNvPr id="10" name="Image 9">
            <a:extLst>
              <a:ext uri="{FF2B5EF4-FFF2-40B4-BE49-F238E27FC236}">
                <a16:creationId xmlns:a16="http://schemas.microsoft.com/office/drawing/2014/main" id="{B40FB7C8-7583-9717-2EF9-16D95195F3AA}"/>
              </a:ext>
            </a:extLst>
          </p:cNvPr>
          <p:cNvPicPr>
            <a:picLocks noChangeAspect="1"/>
          </p:cNvPicPr>
          <p:nvPr/>
        </p:nvPicPr>
        <p:blipFill rotWithShape="1">
          <a:blip r:embed="rId3"/>
          <a:srcRect r="21138" b="30180"/>
          <a:stretch/>
        </p:blipFill>
        <p:spPr>
          <a:xfrm>
            <a:off x="0" y="0"/>
            <a:ext cx="252412" cy="1287624"/>
          </a:xfrm>
          <a:prstGeom prst="rect">
            <a:avLst/>
          </a:prstGeom>
        </p:spPr>
      </p:pic>
      <p:sp>
        <p:nvSpPr>
          <p:cNvPr id="5" name="ZoneTexte 4">
            <a:extLst>
              <a:ext uri="{FF2B5EF4-FFF2-40B4-BE49-F238E27FC236}">
                <a16:creationId xmlns:a16="http://schemas.microsoft.com/office/drawing/2014/main" id="{9C5140F6-5B34-3891-336A-69D62F5C6655}"/>
              </a:ext>
            </a:extLst>
          </p:cNvPr>
          <p:cNvSpPr txBox="1"/>
          <p:nvPr/>
        </p:nvSpPr>
        <p:spPr>
          <a:xfrm>
            <a:off x="4787150" y="6551767"/>
            <a:ext cx="2946400" cy="246221"/>
          </a:xfrm>
          <a:prstGeom prst="rect">
            <a:avLst/>
          </a:prstGeom>
          <a:noFill/>
        </p:spPr>
        <p:txBody>
          <a:bodyPr wrap="square" rtlCol="0" anchor="ctr">
            <a:spAutoFit/>
          </a:bodyPr>
          <a:lstStyle/>
          <a:p>
            <a:pPr algn="ctr"/>
            <a:r>
              <a:rPr lang="fr-FR" sz="1000">
                <a:solidFill>
                  <a:schemeClr val="bg1"/>
                </a:solidFill>
                <a:latin typeface="Avenir Next LT Pro Light" panose="020B0304020202020204" pitchFamily="34" charset="0"/>
              </a:rPr>
              <a:t>CLUB MARCHE EUROPEEN – JANVIER 2023</a:t>
            </a:r>
          </a:p>
        </p:txBody>
      </p:sp>
      <p:pic>
        <p:nvPicPr>
          <p:cNvPr id="6" name="Image 5">
            <a:extLst>
              <a:ext uri="{FF2B5EF4-FFF2-40B4-BE49-F238E27FC236}">
                <a16:creationId xmlns:a16="http://schemas.microsoft.com/office/drawing/2014/main" id="{4C9DFD33-B022-0868-5E8C-D812996961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64208" y="267948"/>
            <a:ext cx="651656" cy="56476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ZoneTexte 7">
            <a:extLst>
              <a:ext uri="{FF2B5EF4-FFF2-40B4-BE49-F238E27FC236}">
                <a16:creationId xmlns:a16="http://schemas.microsoft.com/office/drawing/2014/main" id="{ED9ABA4F-9096-5526-BFCF-F1E443BEF369}"/>
              </a:ext>
            </a:extLst>
          </p:cNvPr>
          <p:cNvSpPr txBox="1"/>
          <p:nvPr/>
        </p:nvSpPr>
        <p:spPr>
          <a:xfrm>
            <a:off x="489159" y="950233"/>
            <a:ext cx="4140092" cy="5724644"/>
          </a:xfrm>
          <a:prstGeom prst="rect">
            <a:avLst/>
          </a:prstGeom>
          <a:noFill/>
        </p:spPr>
        <p:txBody>
          <a:bodyPr wrap="square">
            <a:spAutoFit/>
          </a:bodyPr>
          <a:lstStyle/>
          <a:p>
            <a:r>
              <a:rPr lang="fr-FR" sz="1600" b="1">
                <a:solidFill>
                  <a:srgbClr val="002060"/>
                </a:solidFill>
                <a:cs typeface="Biome" panose="020B0503030204020804" pitchFamily="34" charset="0"/>
              </a:rPr>
              <a:t>ENJEUX </a:t>
            </a:r>
          </a:p>
          <a:p>
            <a:r>
              <a:rPr lang="fr-FR" sz="1400">
                <a:solidFill>
                  <a:srgbClr val="002060"/>
                </a:solidFill>
              </a:rPr>
              <a:t>Renforcer la notoriété de la destination Hauts-de-France à travers des reportages, des émissions télés et radios, des publicités et articles rédactionnelles auprès de la presse ciblée et de la presse professionnelle belge</a:t>
            </a:r>
          </a:p>
          <a:p>
            <a:endParaRPr lang="fr-FR" sz="1600">
              <a:solidFill>
                <a:srgbClr val="002060"/>
              </a:solidFill>
            </a:endParaRPr>
          </a:p>
          <a:p>
            <a:r>
              <a:rPr lang="fr-FR" sz="1600" b="1">
                <a:solidFill>
                  <a:srgbClr val="002060"/>
                </a:solidFill>
                <a:cs typeface="Biome" panose="020B0503030204020804" pitchFamily="34" charset="0"/>
              </a:rPr>
              <a:t>METHODE</a:t>
            </a:r>
          </a:p>
          <a:p>
            <a:r>
              <a:rPr lang="fr-FR" sz="1400">
                <a:solidFill>
                  <a:srgbClr val="002060"/>
                </a:solidFill>
              </a:rPr>
              <a:t>Communiquer sur les nouveautés et l’offre touristique auprès des journalistes et influenceurs belges</a:t>
            </a:r>
          </a:p>
          <a:p>
            <a:endParaRPr lang="fr-FR" sz="1400" b="1">
              <a:solidFill>
                <a:srgbClr val="002060"/>
              </a:solidFill>
            </a:endParaRPr>
          </a:p>
          <a:p>
            <a:r>
              <a:rPr lang="fr-FR" sz="1600" b="1">
                <a:solidFill>
                  <a:srgbClr val="002060"/>
                </a:solidFill>
                <a:cs typeface="Biome" panose="020B0503030204020804" pitchFamily="34" charset="0"/>
              </a:rPr>
              <a:t>THEMES</a:t>
            </a:r>
          </a:p>
          <a:p>
            <a:r>
              <a:rPr lang="fr-FR" sz="1400">
                <a:solidFill>
                  <a:srgbClr val="002060"/>
                </a:solidFill>
              </a:rPr>
              <a:t>Angles de communications prioritaires: dépaysement à proximité, art de vivre (gastronomie), culture, nature, cyclo tourisme </a:t>
            </a:r>
          </a:p>
          <a:p>
            <a:endParaRPr lang="fr-FR" sz="1600" b="1">
              <a:solidFill>
                <a:srgbClr val="002060"/>
              </a:solidFill>
              <a:cs typeface="Biome" panose="020B0503030204020804" pitchFamily="34" charset="0"/>
            </a:endParaRPr>
          </a:p>
          <a:p>
            <a:r>
              <a:rPr lang="fr-FR" sz="1600" b="1">
                <a:solidFill>
                  <a:srgbClr val="002060"/>
                </a:solidFill>
                <a:cs typeface="Biome" panose="020B0503030204020804" pitchFamily="34" charset="0"/>
              </a:rPr>
              <a:t>CIBLES PRIORITAIRES</a:t>
            </a:r>
          </a:p>
          <a:p>
            <a:r>
              <a:rPr lang="fr-FR" sz="1400">
                <a:solidFill>
                  <a:srgbClr val="002060"/>
                </a:solidFill>
              </a:rPr>
              <a:t>Presse spécialisé voyage, lifestyle, art de vivre, famille, culture, golf</a:t>
            </a:r>
          </a:p>
          <a:p>
            <a:endParaRPr lang="fr-FR" sz="1400">
              <a:solidFill>
                <a:srgbClr val="002060"/>
              </a:solidFill>
            </a:endParaRPr>
          </a:p>
          <a:p>
            <a:r>
              <a:rPr lang="fr-FR" sz="1600" b="1">
                <a:solidFill>
                  <a:srgbClr val="002060"/>
                </a:solidFill>
                <a:cs typeface="Biome" panose="020B0503030204020804" pitchFamily="34" charset="0"/>
              </a:rPr>
              <a:t>PARTENARIATS AVEC VOUS  </a:t>
            </a:r>
          </a:p>
          <a:p>
            <a:r>
              <a:rPr lang="fr-FR" sz="1400">
                <a:solidFill>
                  <a:srgbClr val="002060"/>
                </a:solidFill>
              </a:rPr>
              <a:t>Co construction des programmes afin d’adapter l’accueil selon segment ciblé. </a:t>
            </a:r>
          </a:p>
          <a:p>
            <a:endParaRPr lang="fr-FR" sz="1400">
              <a:solidFill>
                <a:srgbClr val="002060"/>
              </a:solidFill>
            </a:endParaRPr>
          </a:p>
          <a:p>
            <a:endParaRPr lang="fr-FR" sz="1600">
              <a:solidFill>
                <a:srgbClr val="002060"/>
              </a:solidFill>
            </a:endParaRPr>
          </a:p>
        </p:txBody>
      </p:sp>
      <p:sp>
        <p:nvSpPr>
          <p:cNvPr id="13" name="ZoneTexte 12">
            <a:extLst>
              <a:ext uri="{FF2B5EF4-FFF2-40B4-BE49-F238E27FC236}">
                <a16:creationId xmlns:a16="http://schemas.microsoft.com/office/drawing/2014/main" id="{30EC0F25-1992-671D-E57B-E7518D555AAE}"/>
              </a:ext>
            </a:extLst>
          </p:cNvPr>
          <p:cNvSpPr txBox="1"/>
          <p:nvPr/>
        </p:nvSpPr>
        <p:spPr>
          <a:xfrm>
            <a:off x="5559577" y="950233"/>
            <a:ext cx="6380010" cy="5170646"/>
          </a:xfrm>
          <a:prstGeom prst="rect">
            <a:avLst/>
          </a:prstGeom>
          <a:noFill/>
        </p:spPr>
        <p:txBody>
          <a:bodyPr wrap="square">
            <a:spAutoFit/>
          </a:bodyPr>
          <a:lstStyle/>
          <a:p>
            <a:pPr>
              <a:defRPr/>
            </a:pPr>
            <a:r>
              <a:rPr kumimoji="0" lang="fr-FR" sz="1600" b="1" i="1" u="none" strike="noStrike" kern="1200" cap="none" spc="0" normalizeH="0" baseline="0" noProof="0">
                <a:ln>
                  <a:noFill/>
                </a:ln>
                <a:solidFill>
                  <a:srgbClr val="00B050"/>
                </a:solidFill>
                <a:effectLst/>
                <a:uLnTx/>
                <a:uFillTx/>
                <a:latin typeface="Calibri" panose="020F0502020204030204"/>
                <a:ea typeface="+mn-ea"/>
                <a:cs typeface="+mn-cs"/>
              </a:rPr>
              <a:t>Promouvoir la destination et son offre touristique auprès des journalistes et influenceurs </a:t>
            </a:r>
          </a:p>
          <a:p>
            <a:pPr>
              <a:defRPr/>
            </a:pPr>
            <a:endParaRPr lang="fr-FR" sz="1400" b="1">
              <a:solidFill>
                <a:prstClr val="black"/>
              </a:solidFill>
              <a:latin typeface="Calibri" panose="020F0502020204030204"/>
            </a:endParaRPr>
          </a:p>
          <a:p>
            <a:pPr>
              <a:defRPr/>
            </a:pPr>
            <a:r>
              <a:rPr kumimoji="0" lang="fr-FR" sz="1400" b="1" i="0" u="none" strike="noStrike" kern="1200" cap="none" spc="0" normalizeH="0" baseline="0" noProof="0">
                <a:ln>
                  <a:noFill/>
                </a:ln>
                <a:solidFill>
                  <a:srgbClr val="002060"/>
                </a:solidFill>
                <a:effectLst/>
                <a:uLnTx/>
                <a:uFillTx/>
                <a:latin typeface="Calibri" panose="020F0502020204030204"/>
                <a:ea typeface="+mn-ea"/>
                <a:cs typeface="+mn-cs"/>
              </a:rPr>
              <a:t>Participation aux rencontres presse organisées par Atout France</a:t>
            </a:r>
            <a:r>
              <a:rPr kumimoji="0" lang="fr-FR" sz="1400" b="0" i="0" u="none" strike="noStrike" kern="1200" cap="none" spc="0" normalizeH="0" baseline="0" noProof="0">
                <a:ln>
                  <a:noFill/>
                </a:ln>
                <a:solidFill>
                  <a:srgbClr val="002060"/>
                </a:solidFill>
                <a:effectLst/>
                <a:uLnTx/>
                <a:uFillTx/>
                <a:latin typeface="Calibri" panose="020F0502020204030204"/>
                <a:ea typeface="+mn-ea"/>
                <a:cs typeface="+mn-cs"/>
              </a:rPr>
              <a:t> 	</a:t>
            </a:r>
            <a:endParaRPr kumimoji="0" lang="fr-FR" sz="1400" b="1" i="0" u="none" strike="noStrike" kern="1200" cap="none" spc="0" normalizeH="0" baseline="0" noProof="0">
              <a:ln>
                <a:noFill/>
              </a:ln>
              <a:solidFill>
                <a:srgbClr val="002060"/>
              </a:solidFill>
              <a:effectLst/>
              <a:uLnTx/>
              <a:uFillTx/>
              <a:latin typeface="Calibri" panose="020F0502020204030204"/>
              <a:ea typeface="+mn-ea"/>
              <a:cs typeface="+mn-cs"/>
            </a:endParaRPr>
          </a:p>
          <a:p>
            <a:pPr marL="1200150" lvl="2" indent="-285750">
              <a:buFont typeface="Arial" panose="020B0604020202020204" pitchFamily="34" charset="0"/>
              <a:buChar char="•"/>
              <a:defRPr/>
            </a:pPr>
            <a:r>
              <a:rPr kumimoji="0" lang="fr-FR" sz="1400" b="0" i="0" u="none" strike="noStrike" kern="1200" cap="none" spc="0" normalizeH="0" baseline="0" noProof="0">
                <a:ln>
                  <a:noFill/>
                </a:ln>
                <a:solidFill>
                  <a:srgbClr val="002060"/>
                </a:solidFill>
                <a:effectLst/>
                <a:uLnTx/>
                <a:uFillTx/>
                <a:latin typeface="Calibri" panose="020F0502020204030204"/>
                <a:ea typeface="+mn-ea"/>
                <a:cs typeface="+mn-cs"/>
              </a:rPr>
              <a:t>Workshop Collection France (Février 2023)		</a:t>
            </a:r>
          </a:p>
          <a:p>
            <a:pPr marL="285750" indent="-285750">
              <a:buFont typeface="Arial" panose="020B0604020202020204" pitchFamily="34" charset="0"/>
              <a:buChar char="•"/>
              <a:defRPr/>
            </a:pPr>
            <a:endParaRPr lang="fr-FR" sz="1400">
              <a:solidFill>
                <a:srgbClr val="002060"/>
              </a:solidFill>
              <a:latin typeface="Calibri" panose="020F0502020204030204"/>
            </a:endParaRPr>
          </a:p>
          <a:p>
            <a:pPr>
              <a:defRPr/>
            </a:pPr>
            <a:r>
              <a:rPr kumimoji="0" lang="fr-FR" sz="1400" b="1" i="0" u="none" strike="noStrike" kern="1200" cap="none" spc="0" normalizeH="0" baseline="0" noProof="0">
                <a:ln>
                  <a:noFill/>
                </a:ln>
                <a:solidFill>
                  <a:srgbClr val="002060"/>
                </a:solidFill>
                <a:effectLst/>
                <a:uLnTx/>
                <a:uFillTx/>
                <a:latin typeface="Calibri" panose="020F0502020204030204"/>
                <a:ea typeface="+mn-ea"/>
                <a:cs typeface="+mn-cs"/>
              </a:rPr>
              <a:t>2 accueils presse TV &amp; Radio – RTBF</a:t>
            </a:r>
          </a:p>
          <a:p>
            <a:pPr marL="1200150" lvl="2" indent="-285750">
              <a:buFont typeface="Arial" panose="020B0604020202020204" pitchFamily="34" charset="0"/>
              <a:buChar char="•"/>
              <a:defRPr/>
            </a:pPr>
            <a:r>
              <a:rPr kumimoji="0" lang="fr-FR" sz="1400" b="0" i="0" u="none" strike="noStrike" kern="1200" cap="none" spc="0" normalizeH="0" baseline="0" noProof="0">
                <a:ln>
                  <a:noFill/>
                </a:ln>
                <a:solidFill>
                  <a:srgbClr val="002060"/>
                </a:solidFill>
                <a:effectLst/>
                <a:uLnTx/>
                <a:uFillTx/>
                <a:latin typeface="Calibri" panose="020F0502020204030204"/>
                <a:ea typeface="+mn-ea"/>
                <a:cs typeface="+mn-cs"/>
              </a:rPr>
              <a:t>Avril 2023 : Aisne &amp; Avesnois</a:t>
            </a:r>
          </a:p>
          <a:p>
            <a:pPr marL="1200150" lvl="2" indent="-285750">
              <a:buFont typeface="Arial" panose="020B0604020202020204" pitchFamily="34" charset="0"/>
              <a:buChar char="•"/>
              <a:defRPr/>
            </a:pPr>
            <a:r>
              <a:rPr lang="fr-FR" sz="1400">
                <a:solidFill>
                  <a:srgbClr val="002060"/>
                </a:solidFill>
                <a:latin typeface="Calibri" panose="020F0502020204030204"/>
              </a:rPr>
              <a:t>Septembre 2023 : à déterminer</a:t>
            </a:r>
          </a:p>
          <a:p>
            <a:pPr marL="285750" indent="-285750">
              <a:buFont typeface="Arial" panose="020B0604020202020204" pitchFamily="34" charset="0"/>
              <a:buChar char="•"/>
              <a:defRPr/>
            </a:pPr>
            <a:endParaRPr kumimoji="0" lang="fr-FR" sz="1400" b="1" i="0" u="none" strike="noStrike" kern="1200" cap="none" spc="0" normalizeH="0" baseline="0" noProof="0">
              <a:ln>
                <a:noFill/>
              </a:ln>
              <a:solidFill>
                <a:schemeClr val="accent6">
                  <a:lumMod val="75000"/>
                </a:schemeClr>
              </a:solidFill>
              <a:effectLst/>
              <a:uLnTx/>
              <a:uFillTx/>
              <a:latin typeface="Calibri" panose="020F05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endParaRPr lang="fr-FR" sz="1400" b="1">
              <a:solidFill>
                <a:prstClr val="black"/>
              </a:solidFill>
              <a:latin typeface="Calibri" panose="020F0502020204030204"/>
            </a:endParaRPr>
          </a:p>
          <a:p>
            <a:pPr marR="0" lvl="0" algn="l" defTabSz="914400" rtl="0" eaLnBrk="1" fontAlgn="auto" latinLnBrk="0" hangingPunct="1">
              <a:lnSpc>
                <a:spcPct val="100000"/>
              </a:lnSpc>
              <a:spcBef>
                <a:spcPts val="0"/>
              </a:spcBef>
              <a:spcAft>
                <a:spcPts val="0"/>
              </a:spcAft>
              <a:buClrTx/>
              <a:buSzTx/>
              <a:tabLst/>
              <a:defRPr/>
            </a:pPr>
            <a:r>
              <a:rPr kumimoji="0" lang="fr-FR" sz="1600" b="1" i="1" u="none" strike="noStrike" kern="1200" cap="none" spc="0" normalizeH="0" baseline="0" noProof="0">
                <a:ln>
                  <a:noFill/>
                </a:ln>
                <a:solidFill>
                  <a:srgbClr val="00B050"/>
                </a:solidFill>
                <a:effectLst/>
                <a:uLnTx/>
                <a:uFillTx/>
                <a:latin typeface="Calibri" panose="020F0502020204030204"/>
                <a:ea typeface="+mn-ea"/>
                <a:cs typeface="+mn-cs"/>
              </a:rPr>
              <a:t>Développer la notoriété de la destination </a:t>
            </a:r>
            <a:r>
              <a:rPr kumimoji="0" lang="fr-FR" sz="1600" b="1" i="1" u="none" strike="noStrike" kern="1200" cap="none" spc="0" normalizeH="0" baseline="0" noProof="0" err="1">
                <a:ln>
                  <a:noFill/>
                </a:ln>
                <a:solidFill>
                  <a:srgbClr val="00B050"/>
                </a:solidFill>
                <a:effectLst/>
                <a:uLnTx/>
                <a:uFillTx/>
                <a:latin typeface="Calibri" panose="020F0502020204030204"/>
                <a:ea typeface="+mn-ea"/>
                <a:cs typeface="+mn-cs"/>
              </a:rPr>
              <a:t>HdF</a:t>
            </a:r>
            <a:r>
              <a:rPr kumimoji="0" lang="fr-FR" sz="1600" b="1" i="1" u="none" strike="noStrike" kern="1200" cap="none" spc="0" normalizeH="0" baseline="0" noProof="0">
                <a:ln>
                  <a:noFill/>
                </a:ln>
                <a:solidFill>
                  <a:srgbClr val="00B050"/>
                </a:solidFill>
                <a:effectLst/>
                <a:uLnTx/>
                <a:uFillTx/>
                <a:latin typeface="Calibri" panose="020F0502020204030204"/>
                <a:ea typeface="+mn-ea"/>
                <a:cs typeface="+mn-cs"/>
              </a:rPr>
              <a:t> à travers des reportages et articles</a:t>
            </a:r>
          </a:p>
          <a:p>
            <a:pPr marR="0" lvl="0" algn="l" defTabSz="914400" rtl="0" eaLnBrk="1" fontAlgn="auto" latinLnBrk="0" hangingPunct="1">
              <a:lnSpc>
                <a:spcPct val="100000"/>
              </a:lnSpc>
              <a:spcBef>
                <a:spcPts val="0"/>
              </a:spcBef>
              <a:spcAft>
                <a:spcPts val="0"/>
              </a:spcAft>
              <a:buClrTx/>
              <a:buSzTx/>
              <a:tabLst/>
              <a:defRPr/>
            </a:pPr>
            <a:endParaRPr kumimoji="0" lang="fr-FR" sz="1400" b="1" i="1" u="none" strike="noStrike" kern="1200" cap="none" spc="0" normalizeH="0" baseline="0" noProof="0">
              <a:ln>
                <a:noFill/>
              </a:ln>
              <a:solidFill>
                <a:srgbClr val="00B050"/>
              </a:solidFill>
              <a:effectLst/>
              <a:uLnTx/>
              <a:uFillTx/>
              <a:latin typeface="Calibri" panose="020F05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r>
              <a:rPr kumimoji="0" lang="fr-FR" sz="1400" b="1" i="0" u="none" strike="noStrike" kern="1200" cap="none" spc="0" normalizeH="0" baseline="0" noProof="0">
                <a:ln>
                  <a:noFill/>
                </a:ln>
                <a:solidFill>
                  <a:srgbClr val="002060"/>
                </a:solidFill>
                <a:effectLst/>
                <a:uLnTx/>
                <a:uFillTx/>
                <a:latin typeface="Calibri" panose="020F0502020204030204"/>
                <a:ea typeface="+mn-ea"/>
                <a:cs typeface="+mn-cs"/>
              </a:rPr>
              <a:t>Organiser des accueils presse individuels (6) </a:t>
            </a:r>
            <a:r>
              <a:rPr lang="fr-FR" sz="1400" b="1">
                <a:solidFill>
                  <a:srgbClr val="002060"/>
                </a:solidFill>
                <a:latin typeface="Calibri" panose="020F0502020204030204"/>
              </a:rPr>
              <a:t>selon cible précise </a:t>
            </a:r>
          </a:p>
          <a:p>
            <a:pPr marL="628650" lvl="1" indent="-171450">
              <a:buFontTx/>
              <a:buChar char="-"/>
              <a:defRPr/>
            </a:pPr>
            <a:r>
              <a:rPr lang="fr-FR" sz="1400">
                <a:solidFill>
                  <a:srgbClr val="002060"/>
                </a:solidFill>
                <a:latin typeface="Calibri" panose="020F0502020204030204"/>
              </a:rPr>
              <a:t>2 pour Cible </a:t>
            </a:r>
            <a:r>
              <a:rPr lang="fr-FR" sz="1400">
                <a:solidFill>
                  <a:srgbClr val="00B050"/>
                </a:solidFill>
                <a:latin typeface="Calibri" panose="020F0502020204030204"/>
              </a:rPr>
              <a:t>Fun Famille </a:t>
            </a:r>
            <a:r>
              <a:rPr lang="fr-FR" sz="1400">
                <a:solidFill>
                  <a:srgbClr val="002060"/>
                </a:solidFill>
                <a:latin typeface="Calibri" panose="020F0502020204030204"/>
              </a:rPr>
              <a:t>: Aisne &amp; Parc Avesnois / Parc Astérix et Chantilly</a:t>
            </a:r>
          </a:p>
          <a:p>
            <a:pPr marL="628650" lvl="1" indent="-171450">
              <a:buFontTx/>
              <a:buChar char="-"/>
              <a:defRPr/>
            </a:pPr>
            <a:r>
              <a:rPr lang="fr-FR" sz="1400">
                <a:solidFill>
                  <a:srgbClr val="002060"/>
                </a:solidFill>
                <a:latin typeface="Calibri" panose="020F0502020204030204"/>
              </a:rPr>
              <a:t>2 pour Couple </a:t>
            </a:r>
            <a:r>
              <a:rPr lang="fr-FR" sz="1400">
                <a:solidFill>
                  <a:srgbClr val="00B050"/>
                </a:solidFill>
                <a:latin typeface="Calibri" panose="020F0502020204030204"/>
              </a:rPr>
              <a:t>Jeune</a:t>
            </a:r>
            <a:r>
              <a:rPr lang="fr-FR" sz="1400">
                <a:solidFill>
                  <a:srgbClr val="002060"/>
                </a:solidFill>
                <a:latin typeface="Calibri" panose="020F0502020204030204"/>
              </a:rPr>
              <a:t> : Lille / Amiens &amp; Baie de Somme</a:t>
            </a:r>
          </a:p>
          <a:p>
            <a:pPr marL="628650" lvl="1" indent="-171450">
              <a:buFontTx/>
              <a:buChar char="-"/>
              <a:defRPr/>
            </a:pPr>
            <a:r>
              <a:rPr lang="fr-FR" sz="1400">
                <a:solidFill>
                  <a:srgbClr val="002060"/>
                </a:solidFill>
                <a:latin typeface="Calibri" panose="020F0502020204030204"/>
              </a:rPr>
              <a:t>2 pour Couple </a:t>
            </a:r>
            <a:r>
              <a:rPr lang="fr-FR" sz="1400">
                <a:solidFill>
                  <a:srgbClr val="00B050"/>
                </a:solidFill>
                <a:latin typeface="Calibri" panose="020F0502020204030204"/>
              </a:rPr>
              <a:t>Guidé</a:t>
            </a:r>
            <a:r>
              <a:rPr lang="fr-FR" sz="1400">
                <a:solidFill>
                  <a:srgbClr val="002060"/>
                </a:solidFill>
                <a:latin typeface="Calibri" panose="020F0502020204030204"/>
              </a:rPr>
              <a:t> : Gastronomie &amp; Nature / Le Touquet / Culture</a:t>
            </a:r>
          </a:p>
          <a:p>
            <a:pPr marL="628650" lvl="1" indent="-171450">
              <a:buFontTx/>
              <a:buChar char="-"/>
              <a:defRPr/>
            </a:pPr>
            <a:r>
              <a:rPr lang="fr-FR" sz="1400">
                <a:solidFill>
                  <a:srgbClr val="002060"/>
                </a:solidFill>
                <a:latin typeface="Calibri" panose="020F0502020204030204"/>
              </a:rPr>
              <a:t>Selon opportunité</a:t>
            </a:r>
          </a:p>
          <a:p>
            <a:pPr lvl="1">
              <a:defRPr/>
            </a:pPr>
            <a:endParaRPr lang="fr-FR" sz="1400">
              <a:solidFill>
                <a:srgbClr val="002060"/>
              </a:solidFill>
              <a:latin typeface="Calibri" panose="020F0502020204030204"/>
            </a:endParaRPr>
          </a:p>
          <a:p>
            <a:pPr marL="0" lvl="1">
              <a:defRPr/>
            </a:pPr>
            <a:r>
              <a:rPr lang="fr-FR" sz="1400" b="1">
                <a:solidFill>
                  <a:srgbClr val="002060"/>
                </a:solidFill>
                <a:latin typeface="Calibri" panose="020F0502020204030204"/>
              </a:rPr>
              <a:t>2 Reportage Publi rédactionnel dans le magazine VAB BE </a:t>
            </a:r>
          </a:p>
          <a:p>
            <a:pPr marL="457200" lvl="2">
              <a:defRPr/>
            </a:pPr>
            <a:endParaRPr lang="fr-FR" sz="1400" b="1">
              <a:latin typeface="Calibri" panose="020F0502020204030204"/>
            </a:endParaRPr>
          </a:p>
          <a:p>
            <a:pPr lvl="1">
              <a:defRPr/>
            </a:pPr>
            <a:endParaRPr lang="fr-FR" sz="1400">
              <a:latin typeface="Calibri" panose="020F0502020204030204"/>
            </a:endParaRPr>
          </a:p>
        </p:txBody>
      </p:sp>
      <p:sp>
        <p:nvSpPr>
          <p:cNvPr id="14" name="ZoneTexte 13">
            <a:extLst>
              <a:ext uri="{FF2B5EF4-FFF2-40B4-BE49-F238E27FC236}">
                <a16:creationId xmlns:a16="http://schemas.microsoft.com/office/drawing/2014/main" id="{163F6C31-F2E4-1ED0-1137-90EBD9B467CC}"/>
              </a:ext>
            </a:extLst>
          </p:cNvPr>
          <p:cNvSpPr txBox="1"/>
          <p:nvPr/>
        </p:nvSpPr>
        <p:spPr>
          <a:xfrm>
            <a:off x="9678954" y="5809861"/>
            <a:ext cx="2260633" cy="338554"/>
          </a:xfrm>
          <a:prstGeom prst="rect">
            <a:avLst/>
          </a:prstGeom>
          <a:noFill/>
        </p:spPr>
        <p:txBody>
          <a:bodyPr wrap="square" rtlCol="0">
            <a:spAutoFit/>
          </a:bodyPr>
          <a:lstStyle/>
          <a:p>
            <a:r>
              <a:rPr lang="fr-FR" sz="1600" i="1">
                <a:solidFill>
                  <a:srgbClr val="002060"/>
                </a:solidFill>
              </a:rPr>
              <a:t>Budget ‘23 : 18 300 €</a:t>
            </a:r>
          </a:p>
        </p:txBody>
      </p:sp>
      <p:cxnSp>
        <p:nvCxnSpPr>
          <p:cNvPr id="2" name="Connecteur droit 1">
            <a:extLst>
              <a:ext uri="{FF2B5EF4-FFF2-40B4-BE49-F238E27FC236}">
                <a16:creationId xmlns:a16="http://schemas.microsoft.com/office/drawing/2014/main" id="{33E1D728-9BD2-4ABE-9C34-C3CF1FDA881B}"/>
              </a:ext>
            </a:extLst>
          </p:cNvPr>
          <p:cNvCxnSpPr/>
          <p:nvPr/>
        </p:nvCxnSpPr>
        <p:spPr>
          <a:xfrm>
            <a:off x="5097101" y="1038806"/>
            <a:ext cx="0" cy="5109609"/>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03916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Une image contenant extérieur, ciel nocturne&#10;&#10;Description générée automatiquement">
            <a:extLst>
              <a:ext uri="{FF2B5EF4-FFF2-40B4-BE49-F238E27FC236}">
                <a16:creationId xmlns:a16="http://schemas.microsoft.com/office/drawing/2014/main" id="{489683ED-82B9-487E-9AA7-9EEC3A27A3C2}"/>
              </a:ext>
            </a:extLst>
          </p:cNvPr>
          <p:cNvPicPr>
            <a:picLocks noChangeAspect="1"/>
          </p:cNvPicPr>
          <p:nvPr/>
        </p:nvPicPr>
        <p:blipFill rotWithShape="1">
          <a:blip r:embed="rId2">
            <a:extLst>
              <a:ext uri="{28A0092B-C50C-407E-A947-70E740481C1C}">
                <a14:useLocalDpi xmlns:a14="http://schemas.microsoft.com/office/drawing/2010/main" val="0"/>
              </a:ext>
            </a:extLst>
          </a:blip>
          <a:srcRect l="5556" r="5556"/>
          <a:stretch/>
        </p:blipFill>
        <p:spPr>
          <a:xfrm>
            <a:off x="0" y="0"/>
            <a:ext cx="12192000" cy="6858000"/>
          </a:xfrm>
          <a:prstGeom prst="rect">
            <a:avLst/>
          </a:prstGeom>
        </p:spPr>
      </p:pic>
      <p:grpSp>
        <p:nvGrpSpPr>
          <p:cNvPr id="6" name="object 3">
            <a:extLst>
              <a:ext uri="{FF2B5EF4-FFF2-40B4-BE49-F238E27FC236}">
                <a16:creationId xmlns:a16="http://schemas.microsoft.com/office/drawing/2014/main" id="{CEF6BAFE-A9A8-B180-2708-089F57758361}"/>
              </a:ext>
            </a:extLst>
          </p:cNvPr>
          <p:cNvGrpSpPr/>
          <p:nvPr/>
        </p:nvGrpSpPr>
        <p:grpSpPr>
          <a:xfrm>
            <a:off x="2778483" y="2312439"/>
            <a:ext cx="6961694" cy="134447"/>
            <a:chOff x="903706" y="3386950"/>
            <a:chExt cx="5751579" cy="108588"/>
          </a:xfrm>
        </p:grpSpPr>
        <p:sp>
          <p:nvSpPr>
            <p:cNvPr id="7" name="object 4">
              <a:extLst>
                <a:ext uri="{FF2B5EF4-FFF2-40B4-BE49-F238E27FC236}">
                  <a16:creationId xmlns:a16="http://schemas.microsoft.com/office/drawing/2014/main" id="{EE49FCA3-E44C-6A7E-C7C8-A8A9454C117E}"/>
                </a:ext>
              </a:extLst>
            </p:cNvPr>
            <p:cNvSpPr/>
            <p:nvPr/>
          </p:nvSpPr>
          <p:spPr>
            <a:xfrm>
              <a:off x="903706" y="3386950"/>
              <a:ext cx="20955" cy="20955"/>
            </a:xfrm>
            <a:custGeom>
              <a:avLst/>
              <a:gdLst/>
              <a:ahLst/>
              <a:cxnLst/>
              <a:rect l="l" t="t" r="r" b="b"/>
              <a:pathLst>
                <a:path w="20955" h="20954">
                  <a:moveTo>
                    <a:pt x="0" y="20923"/>
                  </a:moveTo>
                  <a:lnTo>
                    <a:pt x="20923"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8" name="object 5">
              <a:extLst>
                <a:ext uri="{FF2B5EF4-FFF2-40B4-BE49-F238E27FC236}">
                  <a16:creationId xmlns:a16="http://schemas.microsoft.com/office/drawing/2014/main" id="{260EBC1C-65FA-B3E4-B3AA-9D64D95B06CA}"/>
                </a:ext>
              </a:extLst>
            </p:cNvPr>
            <p:cNvSpPr/>
            <p:nvPr/>
          </p:nvSpPr>
          <p:spPr>
            <a:xfrm>
              <a:off x="903706" y="3386950"/>
              <a:ext cx="54610" cy="54610"/>
            </a:xfrm>
            <a:custGeom>
              <a:avLst/>
              <a:gdLst/>
              <a:ahLst/>
              <a:cxnLst/>
              <a:rect l="l" t="t" r="r" b="b"/>
              <a:pathLst>
                <a:path w="54609" h="54610">
                  <a:moveTo>
                    <a:pt x="0" y="54518"/>
                  </a:moveTo>
                  <a:lnTo>
                    <a:pt x="54518"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9" name="object 6">
              <a:extLst>
                <a:ext uri="{FF2B5EF4-FFF2-40B4-BE49-F238E27FC236}">
                  <a16:creationId xmlns:a16="http://schemas.microsoft.com/office/drawing/2014/main" id="{2AE2522D-182F-63EA-7263-E33404D22671}"/>
                </a:ext>
              </a:extLst>
            </p:cNvPr>
            <p:cNvSpPr/>
            <p:nvPr/>
          </p:nvSpPr>
          <p:spPr>
            <a:xfrm>
              <a:off x="903706" y="3386950"/>
              <a:ext cx="88265" cy="88265"/>
            </a:xfrm>
            <a:custGeom>
              <a:avLst/>
              <a:gdLst/>
              <a:ahLst/>
              <a:cxnLst/>
              <a:rect l="l" t="t" r="r" b="b"/>
              <a:pathLst>
                <a:path w="88265" h="88264">
                  <a:moveTo>
                    <a:pt x="0" y="88113"/>
                  </a:moveTo>
                  <a:lnTo>
                    <a:pt x="88113"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0" name="object 7">
              <a:extLst>
                <a:ext uri="{FF2B5EF4-FFF2-40B4-BE49-F238E27FC236}">
                  <a16:creationId xmlns:a16="http://schemas.microsoft.com/office/drawing/2014/main" id="{26CB9E0F-0FE3-FC19-6353-CC3007F9F75C}"/>
                </a:ext>
              </a:extLst>
            </p:cNvPr>
            <p:cNvSpPr/>
            <p:nvPr/>
          </p:nvSpPr>
          <p:spPr>
            <a:xfrm>
              <a:off x="917415" y="3386950"/>
              <a:ext cx="108585" cy="108585"/>
            </a:xfrm>
            <a:custGeom>
              <a:avLst/>
              <a:gdLst/>
              <a:ahLst/>
              <a:cxnLst/>
              <a:rect l="l" t="t" r="r" b="b"/>
              <a:pathLst>
                <a:path w="108584"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1" name="object 8">
              <a:extLst>
                <a:ext uri="{FF2B5EF4-FFF2-40B4-BE49-F238E27FC236}">
                  <a16:creationId xmlns:a16="http://schemas.microsoft.com/office/drawing/2014/main" id="{26D2D0DB-8CF4-263C-E900-AA4CF197B084}"/>
                </a:ext>
              </a:extLst>
            </p:cNvPr>
            <p:cNvSpPr/>
            <p:nvPr/>
          </p:nvSpPr>
          <p:spPr>
            <a:xfrm>
              <a:off x="951010" y="3386950"/>
              <a:ext cx="108585" cy="108585"/>
            </a:xfrm>
            <a:custGeom>
              <a:avLst/>
              <a:gdLst/>
              <a:ahLst/>
              <a:cxnLst/>
              <a:rect l="l" t="t" r="r" b="b"/>
              <a:pathLst>
                <a:path w="108584"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2" name="object 9">
              <a:extLst>
                <a:ext uri="{FF2B5EF4-FFF2-40B4-BE49-F238E27FC236}">
                  <a16:creationId xmlns:a16="http://schemas.microsoft.com/office/drawing/2014/main" id="{36F623D8-B7E8-0B1F-3FED-7F8869A9E0D6}"/>
                </a:ext>
              </a:extLst>
            </p:cNvPr>
            <p:cNvSpPr/>
            <p:nvPr/>
          </p:nvSpPr>
          <p:spPr>
            <a:xfrm>
              <a:off x="984605" y="3386950"/>
              <a:ext cx="108585" cy="108585"/>
            </a:xfrm>
            <a:custGeom>
              <a:avLst/>
              <a:gdLst/>
              <a:ahLst/>
              <a:cxnLst/>
              <a:rect l="l" t="t" r="r" b="b"/>
              <a:pathLst>
                <a:path w="108584"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3" name="object 10">
              <a:extLst>
                <a:ext uri="{FF2B5EF4-FFF2-40B4-BE49-F238E27FC236}">
                  <a16:creationId xmlns:a16="http://schemas.microsoft.com/office/drawing/2014/main" id="{0A8FC997-DF77-389C-CF77-9630A9EDC0A1}"/>
                </a:ext>
              </a:extLst>
            </p:cNvPr>
            <p:cNvSpPr/>
            <p:nvPr/>
          </p:nvSpPr>
          <p:spPr>
            <a:xfrm>
              <a:off x="1018200" y="3386950"/>
              <a:ext cx="108585" cy="108585"/>
            </a:xfrm>
            <a:custGeom>
              <a:avLst/>
              <a:gdLst/>
              <a:ahLst/>
              <a:cxnLst/>
              <a:rect l="l" t="t" r="r" b="b"/>
              <a:pathLst>
                <a:path w="108584"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4" name="object 11">
              <a:extLst>
                <a:ext uri="{FF2B5EF4-FFF2-40B4-BE49-F238E27FC236}">
                  <a16:creationId xmlns:a16="http://schemas.microsoft.com/office/drawing/2014/main" id="{A24748C3-A3FD-3527-5184-30CB6ED845ED}"/>
                </a:ext>
              </a:extLst>
            </p:cNvPr>
            <p:cNvSpPr/>
            <p:nvPr/>
          </p:nvSpPr>
          <p:spPr>
            <a:xfrm>
              <a:off x="1051796" y="3386950"/>
              <a:ext cx="108585" cy="108585"/>
            </a:xfrm>
            <a:custGeom>
              <a:avLst/>
              <a:gdLst/>
              <a:ahLst/>
              <a:cxnLst/>
              <a:rect l="l" t="t" r="r" b="b"/>
              <a:pathLst>
                <a:path w="108584"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5" name="object 12">
              <a:extLst>
                <a:ext uri="{FF2B5EF4-FFF2-40B4-BE49-F238E27FC236}">
                  <a16:creationId xmlns:a16="http://schemas.microsoft.com/office/drawing/2014/main" id="{3AEC474F-3A28-4210-B7E9-98A947EA4122}"/>
                </a:ext>
              </a:extLst>
            </p:cNvPr>
            <p:cNvSpPr/>
            <p:nvPr/>
          </p:nvSpPr>
          <p:spPr>
            <a:xfrm>
              <a:off x="1085391" y="3386950"/>
              <a:ext cx="108585" cy="108585"/>
            </a:xfrm>
            <a:custGeom>
              <a:avLst/>
              <a:gdLst/>
              <a:ahLst/>
              <a:cxnLst/>
              <a:rect l="l" t="t" r="r" b="b"/>
              <a:pathLst>
                <a:path w="108584"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6" name="object 13">
              <a:extLst>
                <a:ext uri="{FF2B5EF4-FFF2-40B4-BE49-F238E27FC236}">
                  <a16:creationId xmlns:a16="http://schemas.microsoft.com/office/drawing/2014/main" id="{87E31400-F125-CD91-BAFF-CF4B68A526BE}"/>
                </a:ext>
              </a:extLst>
            </p:cNvPr>
            <p:cNvSpPr/>
            <p:nvPr/>
          </p:nvSpPr>
          <p:spPr>
            <a:xfrm>
              <a:off x="1118986" y="3386950"/>
              <a:ext cx="108585" cy="108585"/>
            </a:xfrm>
            <a:custGeom>
              <a:avLst/>
              <a:gdLst/>
              <a:ahLst/>
              <a:cxnLst/>
              <a:rect l="l" t="t" r="r" b="b"/>
              <a:pathLst>
                <a:path w="108584"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7" name="object 14">
              <a:extLst>
                <a:ext uri="{FF2B5EF4-FFF2-40B4-BE49-F238E27FC236}">
                  <a16:creationId xmlns:a16="http://schemas.microsoft.com/office/drawing/2014/main" id="{4150DA24-7DDF-D942-C92D-CED43B82EFC6}"/>
                </a:ext>
              </a:extLst>
            </p:cNvPr>
            <p:cNvSpPr/>
            <p:nvPr/>
          </p:nvSpPr>
          <p:spPr>
            <a:xfrm>
              <a:off x="1152580" y="3386950"/>
              <a:ext cx="108585" cy="108585"/>
            </a:xfrm>
            <a:custGeom>
              <a:avLst/>
              <a:gdLst/>
              <a:ahLst/>
              <a:cxnLst/>
              <a:rect l="l" t="t" r="r" b="b"/>
              <a:pathLst>
                <a:path w="108584"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8" name="object 15">
              <a:extLst>
                <a:ext uri="{FF2B5EF4-FFF2-40B4-BE49-F238E27FC236}">
                  <a16:creationId xmlns:a16="http://schemas.microsoft.com/office/drawing/2014/main" id="{F772ED49-17BF-BCC7-C231-0A8E90D12735}"/>
                </a:ext>
              </a:extLst>
            </p:cNvPr>
            <p:cNvSpPr/>
            <p:nvPr/>
          </p:nvSpPr>
          <p:spPr>
            <a:xfrm>
              <a:off x="1186177" y="3386950"/>
              <a:ext cx="108585" cy="108585"/>
            </a:xfrm>
            <a:custGeom>
              <a:avLst/>
              <a:gdLst/>
              <a:ahLst/>
              <a:cxnLst/>
              <a:rect l="l" t="t" r="r" b="b"/>
              <a:pathLst>
                <a:path w="108584"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9" name="object 16">
              <a:extLst>
                <a:ext uri="{FF2B5EF4-FFF2-40B4-BE49-F238E27FC236}">
                  <a16:creationId xmlns:a16="http://schemas.microsoft.com/office/drawing/2014/main" id="{145FA3EF-3967-DE0F-866E-EB4C6D22A4DA}"/>
                </a:ext>
              </a:extLst>
            </p:cNvPr>
            <p:cNvSpPr/>
            <p:nvPr/>
          </p:nvSpPr>
          <p:spPr>
            <a:xfrm>
              <a:off x="1219772" y="3386950"/>
              <a:ext cx="108585" cy="108585"/>
            </a:xfrm>
            <a:custGeom>
              <a:avLst/>
              <a:gdLst/>
              <a:ahLst/>
              <a:cxnLst/>
              <a:rect l="l" t="t" r="r" b="b"/>
              <a:pathLst>
                <a:path w="108584"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0" name="object 17">
              <a:extLst>
                <a:ext uri="{FF2B5EF4-FFF2-40B4-BE49-F238E27FC236}">
                  <a16:creationId xmlns:a16="http://schemas.microsoft.com/office/drawing/2014/main" id="{551B3861-830C-DA59-AD76-E4C249A1FBD2}"/>
                </a:ext>
              </a:extLst>
            </p:cNvPr>
            <p:cNvSpPr/>
            <p:nvPr/>
          </p:nvSpPr>
          <p:spPr>
            <a:xfrm>
              <a:off x="1253368" y="3386950"/>
              <a:ext cx="108585" cy="108585"/>
            </a:xfrm>
            <a:custGeom>
              <a:avLst/>
              <a:gdLst/>
              <a:ahLst/>
              <a:cxnLst/>
              <a:rect l="l" t="t" r="r" b="b"/>
              <a:pathLst>
                <a:path w="108584"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1" name="object 18">
              <a:extLst>
                <a:ext uri="{FF2B5EF4-FFF2-40B4-BE49-F238E27FC236}">
                  <a16:creationId xmlns:a16="http://schemas.microsoft.com/office/drawing/2014/main" id="{9F8F744A-BB8A-EAB3-D35F-33E077FE02C9}"/>
                </a:ext>
              </a:extLst>
            </p:cNvPr>
            <p:cNvSpPr/>
            <p:nvPr/>
          </p:nvSpPr>
          <p:spPr>
            <a:xfrm>
              <a:off x="1286963" y="3386950"/>
              <a:ext cx="108585" cy="108585"/>
            </a:xfrm>
            <a:custGeom>
              <a:avLst/>
              <a:gdLst/>
              <a:ahLst/>
              <a:cxnLst/>
              <a:rect l="l" t="t" r="r" b="b"/>
              <a:pathLst>
                <a:path w="108584"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2" name="object 19">
              <a:extLst>
                <a:ext uri="{FF2B5EF4-FFF2-40B4-BE49-F238E27FC236}">
                  <a16:creationId xmlns:a16="http://schemas.microsoft.com/office/drawing/2014/main" id="{EE623E76-60B6-4747-B2CD-E47390F76632}"/>
                </a:ext>
              </a:extLst>
            </p:cNvPr>
            <p:cNvSpPr/>
            <p:nvPr/>
          </p:nvSpPr>
          <p:spPr>
            <a:xfrm>
              <a:off x="1320558" y="3386950"/>
              <a:ext cx="108585" cy="108585"/>
            </a:xfrm>
            <a:custGeom>
              <a:avLst/>
              <a:gdLst/>
              <a:ahLst/>
              <a:cxnLst/>
              <a:rect l="l" t="t" r="r" b="b"/>
              <a:pathLst>
                <a:path w="108584"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3" name="object 20">
              <a:extLst>
                <a:ext uri="{FF2B5EF4-FFF2-40B4-BE49-F238E27FC236}">
                  <a16:creationId xmlns:a16="http://schemas.microsoft.com/office/drawing/2014/main" id="{E89F4D09-B709-EBE5-4067-D5F2F83BB0EB}"/>
                </a:ext>
              </a:extLst>
            </p:cNvPr>
            <p:cNvSpPr/>
            <p:nvPr/>
          </p:nvSpPr>
          <p:spPr>
            <a:xfrm>
              <a:off x="1354152" y="3386950"/>
              <a:ext cx="108585" cy="108585"/>
            </a:xfrm>
            <a:custGeom>
              <a:avLst/>
              <a:gdLst/>
              <a:ahLst/>
              <a:cxnLst/>
              <a:rect l="l" t="t" r="r" b="b"/>
              <a:pathLst>
                <a:path w="108584"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4" name="object 21">
              <a:extLst>
                <a:ext uri="{FF2B5EF4-FFF2-40B4-BE49-F238E27FC236}">
                  <a16:creationId xmlns:a16="http://schemas.microsoft.com/office/drawing/2014/main" id="{0F00C8A9-DA15-6B46-B35D-D814CD67047B}"/>
                </a:ext>
              </a:extLst>
            </p:cNvPr>
            <p:cNvSpPr/>
            <p:nvPr/>
          </p:nvSpPr>
          <p:spPr>
            <a:xfrm>
              <a:off x="1387749" y="3386950"/>
              <a:ext cx="108585" cy="108585"/>
            </a:xfrm>
            <a:custGeom>
              <a:avLst/>
              <a:gdLst/>
              <a:ahLst/>
              <a:cxnLst/>
              <a:rect l="l" t="t" r="r" b="b"/>
              <a:pathLst>
                <a:path w="108584"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5" name="object 22">
              <a:extLst>
                <a:ext uri="{FF2B5EF4-FFF2-40B4-BE49-F238E27FC236}">
                  <a16:creationId xmlns:a16="http://schemas.microsoft.com/office/drawing/2014/main" id="{925E467B-18B6-FA61-026A-23BF5A3A66DF}"/>
                </a:ext>
              </a:extLst>
            </p:cNvPr>
            <p:cNvSpPr/>
            <p:nvPr/>
          </p:nvSpPr>
          <p:spPr>
            <a:xfrm>
              <a:off x="1421344" y="3386950"/>
              <a:ext cx="108585" cy="108585"/>
            </a:xfrm>
            <a:custGeom>
              <a:avLst/>
              <a:gdLst/>
              <a:ahLst/>
              <a:cxnLst/>
              <a:rect l="l" t="t" r="r" b="b"/>
              <a:pathLst>
                <a:path w="108584"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6" name="object 23">
              <a:extLst>
                <a:ext uri="{FF2B5EF4-FFF2-40B4-BE49-F238E27FC236}">
                  <a16:creationId xmlns:a16="http://schemas.microsoft.com/office/drawing/2014/main" id="{0FE93B08-D297-D95B-889F-7268326BBE77}"/>
                </a:ext>
              </a:extLst>
            </p:cNvPr>
            <p:cNvSpPr/>
            <p:nvPr/>
          </p:nvSpPr>
          <p:spPr>
            <a:xfrm>
              <a:off x="1454939" y="3386950"/>
              <a:ext cx="108585" cy="108585"/>
            </a:xfrm>
            <a:custGeom>
              <a:avLst/>
              <a:gdLst/>
              <a:ahLst/>
              <a:cxnLst/>
              <a:rect l="l" t="t" r="r" b="b"/>
              <a:pathLst>
                <a:path w="108584"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7" name="object 24">
              <a:extLst>
                <a:ext uri="{FF2B5EF4-FFF2-40B4-BE49-F238E27FC236}">
                  <a16:creationId xmlns:a16="http://schemas.microsoft.com/office/drawing/2014/main" id="{430AD86C-A402-FB47-B594-D460ECDD7D21}"/>
                </a:ext>
              </a:extLst>
            </p:cNvPr>
            <p:cNvSpPr/>
            <p:nvPr/>
          </p:nvSpPr>
          <p:spPr>
            <a:xfrm>
              <a:off x="1488535" y="3386950"/>
              <a:ext cx="108585" cy="108585"/>
            </a:xfrm>
            <a:custGeom>
              <a:avLst/>
              <a:gdLst/>
              <a:ahLst/>
              <a:cxnLst/>
              <a:rect l="l" t="t" r="r" b="b"/>
              <a:pathLst>
                <a:path w="108584"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8" name="object 25">
              <a:extLst>
                <a:ext uri="{FF2B5EF4-FFF2-40B4-BE49-F238E27FC236}">
                  <a16:creationId xmlns:a16="http://schemas.microsoft.com/office/drawing/2014/main" id="{024A9BA8-FCDD-DEE3-DB5D-708050847090}"/>
                </a:ext>
              </a:extLst>
            </p:cNvPr>
            <p:cNvSpPr/>
            <p:nvPr/>
          </p:nvSpPr>
          <p:spPr>
            <a:xfrm>
              <a:off x="1522130"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9" name="object 26">
              <a:extLst>
                <a:ext uri="{FF2B5EF4-FFF2-40B4-BE49-F238E27FC236}">
                  <a16:creationId xmlns:a16="http://schemas.microsoft.com/office/drawing/2014/main" id="{9B6936EB-17C5-5A18-92F5-A4381F262221}"/>
                </a:ext>
              </a:extLst>
            </p:cNvPr>
            <p:cNvSpPr/>
            <p:nvPr/>
          </p:nvSpPr>
          <p:spPr>
            <a:xfrm>
              <a:off x="1555724"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0" name="object 27">
              <a:extLst>
                <a:ext uri="{FF2B5EF4-FFF2-40B4-BE49-F238E27FC236}">
                  <a16:creationId xmlns:a16="http://schemas.microsoft.com/office/drawing/2014/main" id="{2589812F-C377-29DD-888E-C7FFF347DEB1}"/>
                </a:ext>
              </a:extLst>
            </p:cNvPr>
            <p:cNvSpPr/>
            <p:nvPr/>
          </p:nvSpPr>
          <p:spPr>
            <a:xfrm>
              <a:off x="1589321" y="3386950"/>
              <a:ext cx="108585" cy="108585"/>
            </a:xfrm>
            <a:custGeom>
              <a:avLst/>
              <a:gdLst/>
              <a:ahLst/>
              <a:cxnLst/>
              <a:rect l="l" t="t" r="r" b="b"/>
              <a:pathLst>
                <a:path w="108585" h="108585">
                  <a:moveTo>
                    <a:pt x="0" y="108000"/>
                  </a:moveTo>
                  <a:lnTo>
                    <a:pt x="108000" y="0"/>
                  </a:lnTo>
                </a:path>
              </a:pathLst>
            </a:custGeom>
            <a:ln w="7619">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1" name="object 28">
              <a:extLst>
                <a:ext uri="{FF2B5EF4-FFF2-40B4-BE49-F238E27FC236}">
                  <a16:creationId xmlns:a16="http://schemas.microsoft.com/office/drawing/2014/main" id="{3216EE1D-7BA2-4758-2003-EAA782BE04D0}"/>
                </a:ext>
              </a:extLst>
            </p:cNvPr>
            <p:cNvSpPr/>
            <p:nvPr/>
          </p:nvSpPr>
          <p:spPr>
            <a:xfrm>
              <a:off x="1622916"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2" name="object 29">
              <a:extLst>
                <a:ext uri="{FF2B5EF4-FFF2-40B4-BE49-F238E27FC236}">
                  <a16:creationId xmlns:a16="http://schemas.microsoft.com/office/drawing/2014/main" id="{B8441069-E1AD-0643-DC37-5D2ECC988C7B}"/>
                </a:ext>
              </a:extLst>
            </p:cNvPr>
            <p:cNvSpPr/>
            <p:nvPr/>
          </p:nvSpPr>
          <p:spPr>
            <a:xfrm>
              <a:off x="1656511"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3" name="object 30">
              <a:extLst>
                <a:ext uri="{FF2B5EF4-FFF2-40B4-BE49-F238E27FC236}">
                  <a16:creationId xmlns:a16="http://schemas.microsoft.com/office/drawing/2014/main" id="{CFA8EEEB-A973-2FFA-3768-3A09EEBBB032}"/>
                </a:ext>
              </a:extLst>
            </p:cNvPr>
            <p:cNvSpPr/>
            <p:nvPr/>
          </p:nvSpPr>
          <p:spPr>
            <a:xfrm>
              <a:off x="1690105"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4" name="object 31">
              <a:extLst>
                <a:ext uri="{FF2B5EF4-FFF2-40B4-BE49-F238E27FC236}">
                  <a16:creationId xmlns:a16="http://schemas.microsoft.com/office/drawing/2014/main" id="{1535422A-3F23-303B-5988-53DE2EC6D561}"/>
                </a:ext>
              </a:extLst>
            </p:cNvPr>
            <p:cNvSpPr/>
            <p:nvPr/>
          </p:nvSpPr>
          <p:spPr>
            <a:xfrm>
              <a:off x="1723702"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5" name="object 32">
              <a:extLst>
                <a:ext uri="{FF2B5EF4-FFF2-40B4-BE49-F238E27FC236}">
                  <a16:creationId xmlns:a16="http://schemas.microsoft.com/office/drawing/2014/main" id="{EB1BFBBB-B1BB-B0AF-0E68-749D799C421D}"/>
                </a:ext>
              </a:extLst>
            </p:cNvPr>
            <p:cNvSpPr/>
            <p:nvPr/>
          </p:nvSpPr>
          <p:spPr>
            <a:xfrm>
              <a:off x="1757296"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6" name="object 33">
              <a:extLst>
                <a:ext uri="{FF2B5EF4-FFF2-40B4-BE49-F238E27FC236}">
                  <a16:creationId xmlns:a16="http://schemas.microsoft.com/office/drawing/2014/main" id="{84C0A2C8-3744-9FB9-8BC8-926BDC40525F}"/>
                </a:ext>
              </a:extLst>
            </p:cNvPr>
            <p:cNvSpPr/>
            <p:nvPr/>
          </p:nvSpPr>
          <p:spPr>
            <a:xfrm>
              <a:off x="1790892"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7" name="object 34">
              <a:extLst>
                <a:ext uri="{FF2B5EF4-FFF2-40B4-BE49-F238E27FC236}">
                  <a16:creationId xmlns:a16="http://schemas.microsoft.com/office/drawing/2014/main" id="{AE5D91D7-2978-34B3-BC3F-9F74A826259A}"/>
                </a:ext>
              </a:extLst>
            </p:cNvPr>
            <p:cNvSpPr/>
            <p:nvPr/>
          </p:nvSpPr>
          <p:spPr>
            <a:xfrm>
              <a:off x="1824488"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8" name="object 35">
              <a:extLst>
                <a:ext uri="{FF2B5EF4-FFF2-40B4-BE49-F238E27FC236}">
                  <a16:creationId xmlns:a16="http://schemas.microsoft.com/office/drawing/2014/main" id="{EF2BD831-5DF3-FB09-F285-F55C991C6A12}"/>
                </a:ext>
              </a:extLst>
            </p:cNvPr>
            <p:cNvSpPr/>
            <p:nvPr/>
          </p:nvSpPr>
          <p:spPr>
            <a:xfrm>
              <a:off x="1858083"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9" name="object 36">
              <a:extLst>
                <a:ext uri="{FF2B5EF4-FFF2-40B4-BE49-F238E27FC236}">
                  <a16:creationId xmlns:a16="http://schemas.microsoft.com/office/drawing/2014/main" id="{D66C51E5-4B87-9BBB-72D7-1CF6A3C07012}"/>
                </a:ext>
              </a:extLst>
            </p:cNvPr>
            <p:cNvSpPr/>
            <p:nvPr/>
          </p:nvSpPr>
          <p:spPr>
            <a:xfrm>
              <a:off x="1891677"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40" name="object 37">
              <a:extLst>
                <a:ext uri="{FF2B5EF4-FFF2-40B4-BE49-F238E27FC236}">
                  <a16:creationId xmlns:a16="http://schemas.microsoft.com/office/drawing/2014/main" id="{30DE065D-3644-5C96-72DB-43990084B83E}"/>
                </a:ext>
              </a:extLst>
            </p:cNvPr>
            <p:cNvSpPr/>
            <p:nvPr/>
          </p:nvSpPr>
          <p:spPr>
            <a:xfrm>
              <a:off x="1925274"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41" name="object 38">
              <a:extLst>
                <a:ext uri="{FF2B5EF4-FFF2-40B4-BE49-F238E27FC236}">
                  <a16:creationId xmlns:a16="http://schemas.microsoft.com/office/drawing/2014/main" id="{CBFDC607-6976-EC18-0683-A675B7419F00}"/>
                </a:ext>
              </a:extLst>
            </p:cNvPr>
            <p:cNvSpPr/>
            <p:nvPr/>
          </p:nvSpPr>
          <p:spPr>
            <a:xfrm>
              <a:off x="1958868"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42" name="object 39">
              <a:extLst>
                <a:ext uri="{FF2B5EF4-FFF2-40B4-BE49-F238E27FC236}">
                  <a16:creationId xmlns:a16="http://schemas.microsoft.com/office/drawing/2014/main" id="{50307493-E6D1-08F5-4E20-E93485C7948F}"/>
                </a:ext>
              </a:extLst>
            </p:cNvPr>
            <p:cNvSpPr/>
            <p:nvPr/>
          </p:nvSpPr>
          <p:spPr>
            <a:xfrm>
              <a:off x="1992464"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43" name="object 40">
              <a:extLst>
                <a:ext uri="{FF2B5EF4-FFF2-40B4-BE49-F238E27FC236}">
                  <a16:creationId xmlns:a16="http://schemas.microsoft.com/office/drawing/2014/main" id="{FC4EEB2B-3784-557E-1554-0824204CA25C}"/>
                </a:ext>
              </a:extLst>
            </p:cNvPr>
            <p:cNvSpPr/>
            <p:nvPr/>
          </p:nvSpPr>
          <p:spPr>
            <a:xfrm>
              <a:off x="2026058"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44" name="object 41">
              <a:extLst>
                <a:ext uri="{FF2B5EF4-FFF2-40B4-BE49-F238E27FC236}">
                  <a16:creationId xmlns:a16="http://schemas.microsoft.com/office/drawing/2014/main" id="{19DEBD1C-747F-8829-A7E4-FBAFA02702C3}"/>
                </a:ext>
              </a:extLst>
            </p:cNvPr>
            <p:cNvSpPr/>
            <p:nvPr/>
          </p:nvSpPr>
          <p:spPr>
            <a:xfrm>
              <a:off x="2059655"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45" name="object 42">
              <a:extLst>
                <a:ext uri="{FF2B5EF4-FFF2-40B4-BE49-F238E27FC236}">
                  <a16:creationId xmlns:a16="http://schemas.microsoft.com/office/drawing/2014/main" id="{6E0DBE2B-E1A6-896E-1109-C8CC314F0E94}"/>
                </a:ext>
              </a:extLst>
            </p:cNvPr>
            <p:cNvSpPr/>
            <p:nvPr/>
          </p:nvSpPr>
          <p:spPr>
            <a:xfrm>
              <a:off x="2093249"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46" name="object 43">
              <a:extLst>
                <a:ext uri="{FF2B5EF4-FFF2-40B4-BE49-F238E27FC236}">
                  <a16:creationId xmlns:a16="http://schemas.microsoft.com/office/drawing/2014/main" id="{9D269E66-4A99-FECB-6E57-9215D17BF064}"/>
                </a:ext>
              </a:extLst>
            </p:cNvPr>
            <p:cNvSpPr/>
            <p:nvPr/>
          </p:nvSpPr>
          <p:spPr>
            <a:xfrm>
              <a:off x="2126846"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47" name="object 44">
              <a:extLst>
                <a:ext uri="{FF2B5EF4-FFF2-40B4-BE49-F238E27FC236}">
                  <a16:creationId xmlns:a16="http://schemas.microsoft.com/office/drawing/2014/main" id="{F81CFB20-E203-8EF5-5FDA-BBC2521BA1A2}"/>
                </a:ext>
              </a:extLst>
            </p:cNvPr>
            <p:cNvSpPr/>
            <p:nvPr/>
          </p:nvSpPr>
          <p:spPr>
            <a:xfrm>
              <a:off x="2160440"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48" name="object 45">
              <a:extLst>
                <a:ext uri="{FF2B5EF4-FFF2-40B4-BE49-F238E27FC236}">
                  <a16:creationId xmlns:a16="http://schemas.microsoft.com/office/drawing/2014/main" id="{983BEA2B-C711-21A1-BD4D-C87FA51E5F59}"/>
                </a:ext>
              </a:extLst>
            </p:cNvPr>
            <p:cNvSpPr/>
            <p:nvPr/>
          </p:nvSpPr>
          <p:spPr>
            <a:xfrm>
              <a:off x="2194035"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49" name="object 46">
              <a:extLst>
                <a:ext uri="{FF2B5EF4-FFF2-40B4-BE49-F238E27FC236}">
                  <a16:creationId xmlns:a16="http://schemas.microsoft.com/office/drawing/2014/main" id="{6B1A3D7B-11C1-DAF2-BC9B-BAF70262D2BE}"/>
                </a:ext>
              </a:extLst>
            </p:cNvPr>
            <p:cNvSpPr/>
            <p:nvPr/>
          </p:nvSpPr>
          <p:spPr>
            <a:xfrm>
              <a:off x="2227630"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50" name="object 47">
              <a:extLst>
                <a:ext uri="{FF2B5EF4-FFF2-40B4-BE49-F238E27FC236}">
                  <a16:creationId xmlns:a16="http://schemas.microsoft.com/office/drawing/2014/main" id="{2FF0B116-73DE-0DCF-F4B4-A8FE81B59482}"/>
                </a:ext>
              </a:extLst>
            </p:cNvPr>
            <p:cNvSpPr/>
            <p:nvPr/>
          </p:nvSpPr>
          <p:spPr>
            <a:xfrm>
              <a:off x="2261226"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51" name="object 48">
              <a:extLst>
                <a:ext uri="{FF2B5EF4-FFF2-40B4-BE49-F238E27FC236}">
                  <a16:creationId xmlns:a16="http://schemas.microsoft.com/office/drawing/2014/main" id="{BD11C872-A235-B80C-6E20-EA378CA27914}"/>
                </a:ext>
              </a:extLst>
            </p:cNvPr>
            <p:cNvSpPr/>
            <p:nvPr/>
          </p:nvSpPr>
          <p:spPr>
            <a:xfrm>
              <a:off x="2294821"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52" name="object 49">
              <a:extLst>
                <a:ext uri="{FF2B5EF4-FFF2-40B4-BE49-F238E27FC236}">
                  <a16:creationId xmlns:a16="http://schemas.microsoft.com/office/drawing/2014/main" id="{22B6A16C-4FF8-3782-0E41-C53197F5F35F}"/>
                </a:ext>
              </a:extLst>
            </p:cNvPr>
            <p:cNvSpPr/>
            <p:nvPr/>
          </p:nvSpPr>
          <p:spPr>
            <a:xfrm>
              <a:off x="2328417"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53" name="object 50">
              <a:extLst>
                <a:ext uri="{FF2B5EF4-FFF2-40B4-BE49-F238E27FC236}">
                  <a16:creationId xmlns:a16="http://schemas.microsoft.com/office/drawing/2014/main" id="{FC631F3B-C2DD-0B41-A0E2-911CA5458075}"/>
                </a:ext>
              </a:extLst>
            </p:cNvPr>
            <p:cNvSpPr/>
            <p:nvPr/>
          </p:nvSpPr>
          <p:spPr>
            <a:xfrm>
              <a:off x="2362011"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54" name="object 51">
              <a:extLst>
                <a:ext uri="{FF2B5EF4-FFF2-40B4-BE49-F238E27FC236}">
                  <a16:creationId xmlns:a16="http://schemas.microsoft.com/office/drawing/2014/main" id="{6AD90CE7-351C-F0D7-7173-8649A958FDDD}"/>
                </a:ext>
              </a:extLst>
            </p:cNvPr>
            <p:cNvSpPr/>
            <p:nvPr/>
          </p:nvSpPr>
          <p:spPr>
            <a:xfrm>
              <a:off x="2395607"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55" name="object 52">
              <a:extLst>
                <a:ext uri="{FF2B5EF4-FFF2-40B4-BE49-F238E27FC236}">
                  <a16:creationId xmlns:a16="http://schemas.microsoft.com/office/drawing/2014/main" id="{2FA6B24D-D314-93C9-FEEB-7157A0FEA6F2}"/>
                </a:ext>
              </a:extLst>
            </p:cNvPr>
            <p:cNvSpPr/>
            <p:nvPr/>
          </p:nvSpPr>
          <p:spPr>
            <a:xfrm>
              <a:off x="2429202"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56" name="object 53">
              <a:extLst>
                <a:ext uri="{FF2B5EF4-FFF2-40B4-BE49-F238E27FC236}">
                  <a16:creationId xmlns:a16="http://schemas.microsoft.com/office/drawing/2014/main" id="{9A2FD095-751E-FF4D-AF06-19AE10EBCD51}"/>
                </a:ext>
              </a:extLst>
            </p:cNvPr>
            <p:cNvSpPr/>
            <p:nvPr/>
          </p:nvSpPr>
          <p:spPr>
            <a:xfrm>
              <a:off x="2462798"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57" name="object 54">
              <a:extLst>
                <a:ext uri="{FF2B5EF4-FFF2-40B4-BE49-F238E27FC236}">
                  <a16:creationId xmlns:a16="http://schemas.microsoft.com/office/drawing/2014/main" id="{29DF8422-2EB7-9270-91E7-7F6F999690F4}"/>
                </a:ext>
              </a:extLst>
            </p:cNvPr>
            <p:cNvSpPr/>
            <p:nvPr/>
          </p:nvSpPr>
          <p:spPr>
            <a:xfrm>
              <a:off x="2496393"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58" name="object 55">
              <a:extLst>
                <a:ext uri="{FF2B5EF4-FFF2-40B4-BE49-F238E27FC236}">
                  <a16:creationId xmlns:a16="http://schemas.microsoft.com/office/drawing/2014/main" id="{8532E8DC-4757-33B8-4D3B-E20C306E4946}"/>
                </a:ext>
              </a:extLst>
            </p:cNvPr>
            <p:cNvSpPr/>
            <p:nvPr/>
          </p:nvSpPr>
          <p:spPr>
            <a:xfrm>
              <a:off x="2529989"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59" name="object 56">
              <a:extLst>
                <a:ext uri="{FF2B5EF4-FFF2-40B4-BE49-F238E27FC236}">
                  <a16:creationId xmlns:a16="http://schemas.microsoft.com/office/drawing/2014/main" id="{AF334A70-2953-1F3E-A108-6DD6D5557E14}"/>
                </a:ext>
              </a:extLst>
            </p:cNvPr>
            <p:cNvSpPr/>
            <p:nvPr/>
          </p:nvSpPr>
          <p:spPr>
            <a:xfrm>
              <a:off x="2563583"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60" name="object 57">
              <a:extLst>
                <a:ext uri="{FF2B5EF4-FFF2-40B4-BE49-F238E27FC236}">
                  <a16:creationId xmlns:a16="http://schemas.microsoft.com/office/drawing/2014/main" id="{C58A5D82-2D74-C4CA-A88A-B2E909BB3A4A}"/>
                </a:ext>
              </a:extLst>
            </p:cNvPr>
            <p:cNvSpPr/>
            <p:nvPr/>
          </p:nvSpPr>
          <p:spPr>
            <a:xfrm>
              <a:off x="2597179"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61" name="object 58">
              <a:extLst>
                <a:ext uri="{FF2B5EF4-FFF2-40B4-BE49-F238E27FC236}">
                  <a16:creationId xmlns:a16="http://schemas.microsoft.com/office/drawing/2014/main" id="{5F602991-F631-55B5-70C7-05C7B4FE54D7}"/>
                </a:ext>
              </a:extLst>
            </p:cNvPr>
            <p:cNvSpPr/>
            <p:nvPr/>
          </p:nvSpPr>
          <p:spPr>
            <a:xfrm>
              <a:off x="2630774"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62" name="object 59">
              <a:extLst>
                <a:ext uri="{FF2B5EF4-FFF2-40B4-BE49-F238E27FC236}">
                  <a16:creationId xmlns:a16="http://schemas.microsoft.com/office/drawing/2014/main" id="{F4A9D5AB-BCD9-C10D-9533-55DFDDB063BF}"/>
                </a:ext>
              </a:extLst>
            </p:cNvPr>
            <p:cNvSpPr/>
            <p:nvPr/>
          </p:nvSpPr>
          <p:spPr>
            <a:xfrm>
              <a:off x="2664369"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63" name="object 60">
              <a:extLst>
                <a:ext uri="{FF2B5EF4-FFF2-40B4-BE49-F238E27FC236}">
                  <a16:creationId xmlns:a16="http://schemas.microsoft.com/office/drawing/2014/main" id="{CC3B0B02-F3A1-881A-456D-70BD887506BE}"/>
                </a:ext>
              </a:extLst>
            </p:cNvPr>
            <p:cNvSpPr/>
            <p:nvPr/>
          </p:nvSpPr>
          <p:spPr>
            <a:xfrm>
              <a:off x="2697965"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64" name="object 61">
              <a:extLst>
                <a:ext uri="{FF2B5EF4-FFF2-40B4-BE49-F238E27FC236}">
                  <a16:creationId xmlns:a16="http://schemas.microsoft.com/office/drawing/2014/main" id="{6013A8E5-3514-9AAA-A96D-B24FE2096C97}"/>
                </a:ext>
              </a:extLst>
            </p:cNvPr>
            <p:cNvSpPr/>
            <p:nvPr/>
          </p:nvSpPr>
          <p:spPr>
            <a:xfrm>
              <a:off x="2731560"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65" name="object 62">
              <a:extLst>
                <a:ext uri="{FF2B5EF4-FFF2-40B4-BE49-F238E27FC236}">
                  <a16:creationId xmlns:a16="http://schemas.microsoft.com/office/drawing/2014/main" id="{EBF16B7F-68D6-7552-3791-060513B73339}"/>
                </a:ext>
              </a:extLst>
            </p:cNvPr>
            <p:cNvSpPr/>
            <p:nvPr/>
          </p:nvSpPr>
          <p:spPr>
            <a:xfrm>
              <a:off x="2765155"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66" name="object 63">
              <a:extLst>
                <a:ext uri="{FF2B5EF4-FFF2-40B4-BE49-F238E27FC236}">
                  <a16:creationId xmlns:a16="http://schemas.microsoft.com/office/drawing/2014/main" id="{452E9E78-6B5F-42F4-E336-1941E632FEE5}"/>
                </a:ext>
              </a:extLst>
            </p:cNvPr>
            <p:cNvSpPr/>
            <p:nvPr/>
          </p:nvSpPr>
          <p:spPr>
            <a:xfrm>
              <a:off x="2798751"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67" name="object 64">
              <a:extLst>
                <a:ext uri="{FF2B5EF4-FFF2-40B4-BE49-F238E27FC236}">
                  <a16:creationId xmlns:a16="http://schemas.microsoft.com/office/drawing/2014/main" id="{7B05112F-43AE-D40E-BDDB-22182E8E43AC}"/>
                </a:ext>
              </a:extLst>
            </p:cNvPr>
            <p:cNvSpPr/>
            <p:nvPr/>
          </p:nvSpPr>
          <p:spPr>
            <a:xfrm>
              <a:off x="2832346"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68" name="object 65">
              <a:extLst>
                <a:ext uri="{FF2B5EF4-FFF2-40B4-BE49-F238E27FC236}">
                  <a16:creationId xmlns:a16="http://schemas.microsoft.com/office/drawing/2014/main" id="{A36F4427-8D9F-A6A1-C968-0525488B3BE2}"/>
                </a:ext>
              </a:extLst>
            </p:cNvPr>
            <p:cNvSpPr/>
            <p:nvPr/>
          </p:nvSpPr>
          <p:spPr>
            <a:xfrm>
              <a:off x="2865941"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69" name="object 66">
              <a:extLst>
                <a:ext uri="{FF2B5EF4-FFF2-40B4-BE49-F238E27FC236}">
                  <a16:creationId xmlns:a16="http://schemas.microsoft.com/office/drawing/2014/main" id="{44309754-69D5-4DF8-B00A-89DEFCE12206}"/>
                </a:ext>
              </a:extLst>
            </p:cNvPr>
            <p:cNvSpPr/>
            <p:nvPr/>
          </p:nvSpPr>
          <p:spPr>
            <a:xfrm>
              <a:off x="2899536"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70" name="object 67">
              <a:extLst>
                <a:ext uri="{FF2B5EF4-FFF2-40B4-BE49-F238E27FC236}">
                  <a16:creationId xmlns:a16="http://schemas.microsoft.com/office/drawing/2014/main" id="{50122DF8-A88C-A417-4FB4-CFAC2648B874}"/>
                </a:ext>
              </a:extLst>
            </p:cNvPr>
            <p:cNvSpPr/>
            <p:nvPr/>
          </p:nvSpPr>
          <p:spPr>
            <a:xfrm>
              <a:off x="2933132"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71" name="object 68">
              <a:extLst>
                <a:ext uri="{FF2B5EF4-FFF2-40B4-BE49-F238E27FC236}">
                  <a16:creationId xmlns:a16="http://schemas.microsoft.com/office/drawing/2014/main" id="{05D584EA-D7D6-F1BB-406E-85A468DC3030}"/>
                </a:ext>
              </a:extLst>
            </p:cNvPr>
            <p:cNvSpPr/>
            <p:nvPr/>
          </p:nvSpPr>
          <p:spPr>
            <a:xfrm>
              <a:off x="2966727"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72" name="object 69">
              <a:extLst>
                <a:ext uri="{FF2B5EF4-FFF2-40B4-BE49-F238E27FC236}">
                  <a16:creationId xmlns:a16="http://schemas.microsoft.com/office/drawing/2014/main" id="{AB930FBF-9798-2F62-1BAE-4A33C413BB58}"/>
                </a:ext>
              </a:extLst>
            </p:cNvPr>
            <p:cNvSpPr/>
            <p:nvPr/>
          </p:nvSpPr>
          <p:spPr>
            <a:xfrm>
              <a:off x="3000322"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73" name="object 70">
              <a:extLst>
                <a:ext uri="{FF2B5EF4-FFF2-40B4-BE49-F238E27FC236}">
                  <a16:creationId xmlns:a16="http://schemas.microsoft.com/office/drawing/2014/main" id="{1F480469-139C-887E-D1B3-B8CCE1D1D66F}"/>
                </a:ext>
              </a:extLst>
            </p:cNvPr>
            <p:cNvSpPr/>
            <p:nvPr/>
          </p:nvSpPr>
          <p:spPr>
            <a:xfrm>
              <a:off x="3033918"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74" name="object 71">
              <a:extLst>
                <a:ext uri="{FF2B5EF4-FFF2-40B4-BE49-F238E27FC236}">
                  <a16:creationId xmlns:a16="http://schemas.microsoft.com/office/drawing/2014/main" id="{490204FA-F533-3540-550D-B68F17C9A14C}"/>
                </a:ext>
              </a:extLst>
            </p:cNvPr>
            <p:cNvSpPr/>
            <p:nvPr/>
          </p:nvSpPr>
          <p:spPr>
            <a:xfrm>
              <a:off x="3067513"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75" name="object 72">
              <a:extLst>
                <a:ext uri="{FF2B5EF4-FFF2-40B4-BE49-F238E27FC236}">
                  <a16:creationId xmlns:a16="http://schemas.microsoft.com/office/drawing/2014/main" id="{2ACD690D-5668-D1EA-4EC5-0DA21C3D1E40}"/>
                </a:ext>
              </a:extLst>
            </p:cNvPr>
            <p:cNvSpPr/>
            <p:nvPr/>
          </p:nvSpPr>
          <p:spPr>
            <a:xfrm>
              <a:off x="3101108"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76" name="object 73">
              <a:extLst>
                <a:ext uri="{FF2B5EF4-FFF2-40B4-BE49-F238E27FC236}">
                  <a16:creationId xmlns:a16="http://schemas.microsoft.com/office/drawing/2014/main" id="{1EE5667D-E62A-04B1-6B54-3858E41224CF}"/>
                </a:ext>
              </a:extLst>
            </p:cNvPr>
            <p:cNvSpPr/>
            <p:nvPr/>
          </p:nvSpPr>
          <p:spPr>
            <a:xfrm>
              <a:off x="3134704"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77" name="object 74">
              <a:extLst>
                <a:ext uri="{FF2B5EF4-FFF2-40B4-BE49-F238E27FC236}">
                  <a16:creationId xmlns:a16="http://schemas.microsoft.com/office/drawing/2014/main" id="{F335DE6E-225A-7EC1-C594-F8412B9BA4D4}"/>
                </a:ext>
              </a:extLst>
            </p:cNvPr>
            <p:cNvSpPr/>
            <p:nvPr/>
          </p:nvSpPr>
          <p:spPr>
            <a:xfrm>
              <a:off x="3168299"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78" name="object 75">
              <a:extLst>
                <a:ext uri="{FF2B5EF4-FFF2-40B4-BE49-F238E27FC236}">
                  <a16:creationId xmlns:a16="http://schemas.microsoft.com/office/drawing/2014/main" id="{8AA691A8-063A-13CB-43D5-324421889274}"/>
                </a:ext>
              </a:extLst>
            </p:cNvPr>
            <p:cNvSpPr/>
            <p:nvPr/>
          </p:nvSpPr>
          <p:spPr>
            <a:xfrm>
              <a:off x="3201894"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79" name="object 76">
              <a:extLst>
                <a:ext uri="{FF2B5EF4-FFF2-40B4-BE49-F238E27FC236}">
                  <a16:creationId xmlns:a16="http://schemas.microsoft.com/office/drawing/2014/main" id="{D7AB3B06-9D47-E585-9F26-B6F3783FDF11}"/>
                </a:ext>
              </a:extLst>
            </p:cNvPr>
            <p:cNvSpPr/>
            <p:nvPr/>
          </p:nvSpPr>
          <p:spPr>
            <a:xfrm>
              <a:off x="3235490"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80" name="object 77">
              <a:extLst>
                <a:ext uri="{FF2B5EF4-FFF2-40B4-BE49-F238E27FC236}">
                  <a16:creationId xmlns:a16="http://schemas.microsoft.com/office/drawing/2014/main" id="{D9BC2964-9063-D402-96B0-8BD1F5C88C13}"/>
                </a:ext>
              </a:extLst>
            </p:cNvPr>
            <p:cNvSpPr/>
            <p:nvPr/>
          </p:nvSpPr>
          <p:spPr>
            <a:xfrm>
              <a:off x="3269085"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81" name="object 78">
              <a:extLst>
                <a:ext uri="{FF2B5EF4-FFF2-40B4-BE49-F238E27FC236}">
                  <a16:creationId xmlns:a16="http://schemas.microsoft.com/office/drawing/2014/main" id="{052772EC-E05E-37E5-047A-AC78CD761411}"/>
                </a:ext>
              </a:extLst>
            </p:cNvPr>
            <p:cNvSpPr/>
            <p:nvPr/>
          </p:nvSpPr>
          <p:spPr>
            <a:xfrm>
              <a:off x="3302680"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82" name="object 79">
              <a:extLst>
                <a:ext uri="{FF2B5EF4-FFF2-40B4-BE49-F238E27FC236}">
                  <a16:creationId xmlns:a16="http://schemas.microsoft.com/office/drawing/2014/main" id="{E20FC148-673B-1688-125E-E0E6523B94DF}"/>
                </a:ext>
              </a:extLst>
            </p:cNvPr>
            <p:cNvSpPr/>
            <p:nvPr/>
          </p:nvSpPr>
          <p:spPr>
            <a:xfrm>
              <a:off x="3336276"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83" name="object 80">
              <a:extLst>
                <a:ext uri="{FF2B5EF4-FFF2-40B4-BE49-F238E27FC236}">
                  <a16:creationId xmlns:a16="http://schemas.microsoft.com/office/drawing/2014/main" id="{78017A8F-2F99-E796-CCCC-F6954DBB8158}"/>
                </a:ext>
              </a:extLst>
            </p:cNvPr>
            <p:cNvSpPr/>
            <p:nvPr/>
          </p:nvSpPr>
          <p:spPr>
            <a:xfrm>
              <a:off x="3369871"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84" name="object 81">
              <a:extLst>
                <a:ext uri="{FF2B5EF4-FFF2-40B4-BE49-F238E27FC236}">
                  <a16:creationId xmlns:a16="http://schemas.microsoft.com/office/drawing/2014/main" id="{8088ECAA-C9DB-0FE1-72EF-1B13556F105B}"/>
                </a:ext>
              </a:extLst>
            </p:cNvPr>
            <p:cNvSpPr/>
            <p:nvPr/>
          </p:nvSpPr>
          <p:spPr>
            <a:xfrm>
              <a:off x="3403466"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85" name="object 82">
              <a:extLst>
                <a:ext uri="{FF2B5EF4-FFF2-40B4-BE49-F238E27FC236}">
                  <a16:creationId xmlns:a16="http://schemas.microsoft.com/office/drawing/2014/main" id="{CE983BE7-426F-923A-9DA9-6634444AB98E}"/>
                </a:ext>
              </a:extLst>
            </p:cNvPr>
            <p:cNvSpPr/>
            <p:nvPr/>
          </p:nvSpPr>
          <p:spPr>
            <a:xfrm>
              <a:off x="3437061"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86" name="object 83">
              <a:extLst>
                <a:ext uri="{FF2B5EF4-FFF2-40B4-BE49-F238E27FC236}">
                  <a16:creationId xmlns:a16="http://schemas.microsoft.com/office/drawing/2014/main" id="{C3CE31A4-880F-5087-EE18-E113D77F4B64}"/>
                </a:ext>
              </a:extLst>
            </p:cNvPr>
            <p:cNvSpPr/>
            <p:nvPr/>
          </p:nvSpPr>
          <p:spPr>
            <a:xfrm>
              <a:off x="3470657"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87" name="object 84">
              <a:extLst>
                <a:ext uri="{FF2B5EF4-FFF2-40B4-BE49-F238E27FC236}">
                  <a16:creationId xmlns:a16="http://schemas.microsoft.com/office/drawing/2014/main" id="{1FCDE94D-FD61-615D-017E-5478DEB47F1C}"/>
                </a:ext>
              </a:extLst>
            </p:cNvPr>
            <p:cNvSpPr/>
            <p:nvPr/>
          </p:nvSpPr>
          <p:spPr>
            <a:xfrm>
              <a:off x="3504252"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88" name="object 85">
              <a:extLst>
                <a:ext uri="{FF2B5EF4-FFF2-40B4-BE49-F238E27FC236}">
                  <a16:creationId xmlns:a16="http://schemas.microsoft.com/office/drawing/2014/main" id="{784670DF-4FE2-9B8A-48A7-EFFE2B5D7E0B}"/>
                </a:ext>
              </a:extLst>
            </p:cNvPr>
            <p:cNvSpPr/>
            <p:nvPr/>
          </p:nvSpPr>
          <p:spPr>
            <a:xfrm>
              <a:off x="3537847"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89" name="object 86">
              <a:extLst>
                <a:ext uri="{FF2B5EF4-FFF2-40B4-BE49-F238E27FC236}">
                  <a16:creationId xmlns:a16="http://schemas.microsoft.com/office/drawing/2014/main" id="{9C7C3C4A-9072-0DE4-5378-AF472267A20B}"/>
                </a:ext>
              </a:extLst>
            </p:cNvPr>
            <p:cNvSpPr/>
            <p:nvPr/>
          </p:nvSpPr>
          <p:spPr>
            <a:xfrm>
              <a:off x="3571443"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90" name="object 87">
              <a:extLst>
                <a:ext uri="{FF2B5EF4-FFF2-40B4-BE49-F238E27FC236}">
                  <a16:creationId xmlns:a16="http://schemas.microsoft.com/office/drawing/2014/main" id="{482AB494-EACD-44D1-F595-54147794D9CF}"/>
                </a:ext>
              </a:extLst>
            </p:cNvPr>
            <p:cNvSpPr/>
            <p:nvPr/>
          </p:nvSpPr>
          <p:spPr>
            <a:xfrm>
              <a:off x="3605038"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91" name="object 88">
              <a:extLst>
                <a:ext uri="{FF2B5EF4-FFF2-40B4-BE49-F238E27FC236}">
                  <a16:creationId xmlns:a16="http://schemas.microsoft.com/office/drawing/2014/main" id="{E5B350A0-FB35-A84C-D952-18588F96192C}"/>
                </a:ext>
              </a:extLst>
            </p:cNvPr>
            <p:cNvSpPr/>
            <p:nvPr/>
          </p:nvSpPr>
          <p:spPr>
            <a:xfrm>
              <a:off x="3638633"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92" name="object 89">
              <a:extLst>
                <a:ext uri="{FF2B5EF4-FFF2-40B4-BE49-F238E27FC236}">
                  <a16:creationId xmlns:a16="http://schemas.microsoft.com/office/drawing/2014/main" id="{91A161A0-3C54-FAB7-E42E-9651461BD9A0}"/>
                </a:ext>
              </a:extLst>
            </p:cNvPr>
            <p:cNvSpPr/>
            <p:nvPr/>
          </p:nvSpPr>
          <p:spPr>
            <a:xfrm>
              <a:off x="3672229"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93" name="object 90">
              <a:extLst>
                <a:ext uri="{FF2B5EF4-FFF2-40B4-BE49-F238E27FC236}">
                  <a16:creationId xmlns:a16="http://schemas.microsoft.com/office/drawing/2014/main" id="{713B1FDE-25B7-DDBC-4614-D34755411D33}"/>
                </a:ext>
              </a:extLst>
            </p:cNvPr>
            <p:cNvSpPr/>
            <p:nvPr/>
          </p:nvSpPr>
          <p:spPr>
            <a:xfrm>
              <a:off x="3705824"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94" name="object 91">
              <a:extLst>
                <a:ext uri="{FF2B5EF4-FFF2-40B4-BE49-F238E27FC236}">
                  <a16:creationId xmlns:a16="http://schemas.microsoft.com/office/drawing/2014/main" id="{4553D731-7754-58E5-B05A-6B2F713F21F9}"/>
                </a:ext>
              </a:extLst>
            </p:cNvPr>
            <p:cNvSpPr/>
            <p:nvPr/>
          </p:nvSpPr>
          <p:spPr>
            <a:xfrm>
              <a:off x="3739419"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95" name="object 92">
              <a:extLst>
                <a:ext uri="{FF2B5EF4-FFF2-40B4-BE49-F238E27FC236}">
                  <a16:creationId xmlns:a16="http://schemas.microsoft.com/office/drawing/2014/main" id="{1E720981-5321-5E16-9BF4-DF9C37845ED9}"/>
                </a:ext>
              </a:extLst>
            </p:cNvPr>
            <p:cNvSpPr/>
            <p:nvPr/>
          </p:nvSpPr>
          <p:spPr>
            <a:xfrm>
              <a:off x="3773014"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96" name="object 93">
              <a:extLst>
                <a:ext uri="{FF2B5EF4-FFF2-40B4-BE49-F238E27FC236}">
                  <a16:creationId xmlns:a16="http://schemas.microsoft.com/office/drawing/2014/main" id="{7D506895-D810-8DCC-C5A6-9F2F1BFB47A5}"/>
                </a:ext>
              </a:extLst>
            </p:cNvPr>
            <p:cNvSpPr/>
            <p:nvPr/>
          </p:nvSpPr>
          <p:spPr>
            <a:xfrm>
              <a:off x="3806610"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97" name="object 94">
              <a:extLst>
                <a:ext uri="{FF2B5EF4-FFF2-40B4-BE49-F238E27FC236}">
                  <a16:creationId xmlns:a16="http://schemas.microsoft.com/office/drawing/2014/main" id="{3455A5E5-90D2-762A-57BD-CF1E70B305D2}"/>
                </a:ext>
              </a:extLst>
            </p:cNvPr>
            <p:cNvSpPr/>
            <p:nvPr/>
          </p:nvSpPr>
          <p:spPr>
            <a:xfrm>
              <a:off x="3840205"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98" name="object 95">
              <a:extLst>
                <a:ext uri="{FF2B5EF4-FFF2-40B4-BE49-F238E27FC236}">
                  <a16:creationId xmlns:a16="http://schemas.microsoft.com/office/drawing/2014/main" id="{04BD8572-00CE-D6A9-D402-2D43FB332517}"/>
                </a:ext>
              </a:extLst>
            </p:cNvPr>
            <p:cNvSpPr/>
            <p:nvPr/>
          </p:nvSpPr>
          <p:spPr>
            <a:xfrm>
              <a:off x="3873801"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99" name="object 96">
              <a:extLst>
                <a:ext uri="{FF2B5EF4-FFF2-40B4-BE49-F238E27FC236}">
                  <a16:creationId xmlns:a16="http://schemas.microsoft.com/office/drawing/2014/main" id="{2010674D-A08A-49A1-937B-E0DEF7D682E2}"/>
                </a:ext>
              </a:extLst>
            </p:cNvPr>
            <p:cNvSpPr/>
            <p:nvPr/>
          </p:nvSpPr>
          <p:spPr>
            <a:xfrm>
              <a:off x="3907396"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00" name="object 97">
              <a:extLst>
                <a:ext uri="{FF2B5EF4-FFF2-40B4-BE49-F238E27FC236}">
                  <a16:creationId xmlns:a16="http://schemas.microsoft.com/office/drawing/2014/main" id="{DF3751F9-02AE-077C-F906-5033E020D0F2}"/>
                </a:ext>
              </a:extLst>
            </p:cNvPr>
            <p:cNvSpPr/>
            <p:nvPr/>
          </p:nvSpPr>
          <p:spPr>
            <a:xfrm>
              <a:off x="3940991"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01" name="object 98">
              <a:extLst>
                <a:ext uri="{FF2B5EF4-FFF2-40B4-BE49-F238E27FC236}">
                  <a16:creationId xmlns:a16="http://schemas.microsoft.com/office/drawing/2014/main" id="{BA73C1BB-BA8B-C4E9-D7B1-2DF87EFAA39D}"/>
                </a:ext>
              </a:extLst>
            </p:cNvPr>
            <p:cNvSpPr/>
            <p:nvPr/>
          </p:nvSpPr>
          <p:spPr>
            <a:xfrm>
              <a:off x="3974586"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02" name="object 99">
              <a:extLst>
                <a:ext uri="{FF2B5EF4-FFF2-40B4-BE49-F238E27FC236}">
                  <a16:creationId xmlns:a16="http://schemas.microsoft.com/office/drawing/2014/main" id="{EE543C56-5528-7B88-CAD8-3E4778C1C8B7}"/>
                </a:ext>
              </a:extLst>
            </p:cNvPr>
            <p:cNvSpPr/>
            <p:nvPr/>
          </p:nvSpPr>
          <p:spPr>
            <a:xfrm>
              <a:off x="4008182"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03" name="object 100">
              <a:extLst>
                <a:ext uri="{FF2B5EF4-FFF2-40B4-BE49-F238E27FC236}">
                  <a16:creationId xmlns:a16="http://schemas.microsoft.com/office/drawing/2014/main" id="{8D01A43E-14E5-A694-450A-32274CA8B2BC}"/>
                </a:ext>
              </a:extLst>
            </p:cNvPr>
            <p:cNvSpPr/>
            <p:nvPr/>
          </p:nvSpPr>
          <p:spPr>
            <a:xfrm>
              <a:off x="4041777"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04" name="object 101">
              <a:extLst>
                <a:ext uri="{FF2B5EF4-FFF2-40B4-BE49-F238E27FC236}">
                  <a16:creationId xmlns:a16="http://schemas.microsoft.com/office/drawing/2014/main" id="{6FCFEA3F-E220-F937-A5E6-CCD9CC510681}"/>
                </a:ext>
              </a:extLst>
            </p:cNvPr>
            <p:cNvSpPr/>
            <p:nvPr/>
          </p:nvSpPr>
          <p:spPr>
            <a:xfrm>
              <a:off x="4075372"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05" name="object 102">
              <a:extLst>
                <a:ext uri="{FF2B5EF4-FFF2-40B4-BE49-F238E27FC236}">
                  <a16:creationId xmlns:a16="http://schemas.microsoft.com/office/drawing/2014/main" id="{9DBB4E95-B091-5435-A852-70E3C9694A7C}"/>
                </a:ext>
              </a:extLst>
            </p:cNvPr>
            <p:cNvSpPr/>
            <p:nvPr/>
          </p:nvSpPr>
          <p:spPr>
            <a:xfrm>
              <a:off x="4108968"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06" name="object 103">
              <a:extLst>
                <a:ext uri="{FF2B5EF4-FFF2-40B4-BE49-F238E27FC236}">
                  <a16:creationId xmlns:a16="http://schemas.microsoft.com/office/drawing/2014/main" id="{485784F0-536B-8067-5668-1DCB20AA949B}"/>
                </a:ext>
              </a:extLst>
            </p:cNvPr>
            <p:cNvSpPr/>
            <p:nvPr/>
          </p:nvSpPr>
          <p:spPr>
            <a:xfrm>
              <a:off x="4142563"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07" name="object 104">
              <a:extLst>
                <a:ext uri="{FF2B5EF4-FFF2-40B4-BE49-F238E27FC236}">
                  <a16:creationId xmlns:a16="http://schemas.microsoft.com/office/drawing/2014/main" id="{3B9C7463-39C8-D5FE-F024-58AF67DA4C2C}"/>
                </a:ext>
              </a:extLst>
            </p:cNvPr>
            <p:cNvSpPr/>
            <p:nvPr/>
          </p:nvSpPr>
          <p:spPr>
            <a:xfrm>
              <a:off x="4176158"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08" name="object 105">
              <a:extLst>
                <a:ext uri="{FF2B5EF4-FFF2-40B4-BE49-F238E27FC236}">
                  <a16:creationId xmlns:a16="http://schemas.microsoft.com/office/drawing/2014/main" id="{1E7F00FE-DAAF-568C-0370-6D95795CA033}"/>
                </a:ext>
              </a:extLst>
            </p:cNvPr>
            <p:cNvSpPr/>
            <p:nvPr/>
          </p:nvSpPr>
          <p:spPr>
            <a:xfrm>
              <a:off x="4209754"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09" name="object 106">
              <a:extLst>
                <a:ext uri="{FF2B5EF4-FFF2-40B4-BE49-F238E27FC236}">
                  <a16:creationId xmlns:a16="http://schemas.microsoft.com/office/drawing/2014/main" id="{E9DFBE08-503A-9CBB-5D9E-625C63271D19}"/>
                </a:ext>
              </a:extLst>
            </p:cNvPr>
            <p:cNvSpPr/>
            <p:nvPr/>
          </p:nvSpPr>
          <p:spPr>
            <a:xfrm>
              <a:off x="4243349"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10" name="object 107">
              <a:extLst>
                <a:ext uri="{FF2B5EF4-FFF2-40B4-BE49-F238E27FC236}">
                  <a16:creationId xmlns:a16="http://schemas.microsoft.com/office/drawing/2014/main" id="{2EAC937E-1721-2EBE-FE93-3FC7AE38D748}"/>
                </a:ext>
              </a:extLst>
            </p:cNvPr>
            <p:cNvSpPr/>
            <p:nvPr/>
          </p:nvSpPr>
          <p:spPr>
            <a:xfrm>
              <a:off x="4276944"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11" name="object 108">
              <a:extLst>
                <a:ext uri="{FF2B5EF4-FFF2-40B4-BE49-F238E27FC236}">
                  <a16:creationId xmlns:a16="http://schemas.microsoft.com/office/drawing/2014/main" id="{666DA411-F8C4-C3BD-03D7-3FE3CBC897D5}"/>
                </a:ext>
              </a:extLst>
            </p:cNvPr>
            <p:cNvSpPr/>
            <p:nvPr/>
          </p:nvSpPr>
          <p:spPr>
            <a:xfrm>
              <a:off x="4310539"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12" name="object 109">
              <a:extLst>
                <a:ext uri="{FF2B5EF4-FFF2-40B4-BE49-F238E27FC236}">
                  <a16:creationId xmlns:a16="http://schemas.microsoft.com/office/drawing/2014/main" id="{DACC9E5B-5565-5B00-1702-F6B20DF868E3}"/>
                </a:ext>
              </a:extLst>
            </p:cNvPr>
            <p:cNvSpPr/>
            <p:nvPr/>
          </p:nvSpPr>
          <p:spPr>
            <a:xfrm>
              <a:off x="4344135"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13" name="object 110">
              <a:extLst>
                <a:ext uri="{FF2B5EF4-FFF2-40B4-BE49-F238E27FC236}">
                  <a16:creationId xmlns:a16="http://schemas.microsoft.com/office/drawing/2014/main" id="{DA41A4CE-7DBA-B190-6015-FF7B4754F66C}"/>
                </a:ext>
              </a:extLst>
            </p:cNvPr>
            <p:cNvSpPr/>
            <p:nvPr/>
          </p:nvSpPr>
          <p:spPr>
            <a:xfrm>
              <a:off x="4377730"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14" name="object 111">
              <a:extLst>
                <a:ext uri="{FF2B5EF4-FFF2-40B4-BE49-F238E27FC236}">
                  <a16:creationId xmlns:a16="http://schemas.microsoft.com/office/drawing/2014/main" id="{3ACB654D-5769-84A3-0EF9-2867C1E3130B}"/>
                </a:ext>
              </a:extLst>
            </p:cNvPr>
            <p:cNvSpPr/>
            <p:nvPr/>
          </p:nvSpPr>
          <p:spPr>
            <a:xfrm>
              <a:off x="4411325"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15" name="object 112">
              <a:extLst>
                <a:ext uri="{FF2B5EF4-FFF2-40B4-BE49-F238E27FC236}">
                  <a16:creationId xmlns:a16="http://schemas.microsoft.com/office/drawing/2014/main" id="{5D0E3CDD-972C-D81C-A6B7-E89AB1360DB3}"/>
                </a:ext>
              </a:extLst>
            </p:cNvPr>
            <p:cNvSpPr/>
            <p:nvPr/>
          </p:nvSpPr>
          <p:spPr>
            <a:xfrm>
              <a:off x="4444921"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16" name="object 113">
              <a:extLst>
                <a:ext uri="{FF2B5EF4-FFF2-40B4-BE49-F238E27FC236}">
                  <a16:creationId xmlns:a16="http://schemas.microsoft.com/office/drawing/2014/main" id="{854017F3-61B8-4C0D-D60B-87DD0AF6A35D}"/>
                </a:ext>
              </a:extLst>
            </p:cNvPr>
            <p:cNvSpPr/>
            <p:nvPr/>
          </p:nvSpPr>
          <p:spPr>
            <a:xfrm>
              <a:off x="4478516"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17" name="object 114">
              <a:extLst>
                <a:ext uri="{FF2B5EF4-FFF2-40B4-BE49-F238E27FC236}">
                  <a16:creationId xmlns:a16="http://schemas.microsoft.com/office/drawing/2014/main" id="{B2FDCFC8-3DC7-BFA1-7CE3-15BB33D9788F}"/>
                </a:ext>
              </a:extLst>
            </p:cNvPr>
            <p:cNvSpPr/>
            <p:nvPr/>
          </p:nvSpPr>
          <p:spPr>
            <a:xfrm>
              <a:off x="4512112"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18" name="object 115">
              <a:extLst>
                <a:ext uri="{FF2B5EF4-FFF2-40B4-BE49-F238E27FC236}">
                  <a16:creationId xmlns:a16="http://schemas.microsoft.com/office/drawing/2014/main" id="{19F218B1-55F5-036B-6D18-782853DCA10B}"/>
                </a:ext>
              </a:extLst>
            </p:cNvPr>
            <p:cNvSpPr/>
            <p:nvPr/>
          </p:nvSpPr>
          <p:spPr>
            <a:xfrm>
              <a:off x="4545706"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19" name="object 116">
              <a:extLst>
                <a:ext uri="{FF2B5EF4-FFF2-40B4-BE49-F238E27FC236}">
                  <a16:creationId xmlns:a16="http://schemas.microsoft.com/office/drawing/2014/main" id="{8BE18456-5346-92CE-CED8-E31A1564F246}"/>
                </a:ext>
              </a:extLst>
            </p:cNvPr>
            <p:cNvSpPr/>
            <p:nvPr/>
          </p:nvSpPr>
          <p:spPr>
            <a:xfrm>
              <a:off x="4579302"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20" name="object 117">
              <a:extLst>
                <a:ext uri="{FF2B5EF4-FFF2-40B4-BE49-F238E27FC236}">
                  <a16:creationId xmlns:a16="http://schemas.microsoft.com/office/drawing/2014/main" id="{AD162203-22FF-8CA1-6A5E-078EC606112C}"/>
                </a:ext>
              </a:extLst>
            </p:cNvPr>
            <p:cNvSpPr/>
            <p:nvPr/>
          </p:nvSpPr>
          <p:spPr>
            <a:xfrm>
              <a:off x="4612897"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21" name="object 118">
              <a:extLst>
                <a:ext uri="{FF2B5EF4-FFF2-40B4-BE49-F238E27FC236}">
                  <a16:creationId xmlns:a16="http://schemas.microsoft.com/office/drawing/2014/main" id="{9376BFE7-BE73-D613-6DA1-FF4F92147538}"/>
                </a:ext>
              </a:extLst>
            </p:cNvPr>
            <p:cNvSpPr/>
            <p:nvPr/>
          </p:nvSpPr>
          <p:spPr>
            <a:xfrm>
              <a:off x="4646493"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22" name="object 119">
              <a:extLst>
                <a:ext uri="{FF2B5EF4-FFF2-40B4-BE49-F238E27FC236}">
                  <a16:creationId xmlns:a16="http://schemas.microsoft.com/office/drawing/2014/main" id="{ED184AE7-470B-BDCA-6619-83EBF85CC97F}"/>
                </a:ext>
              </a:extLst>
            </p:cNvPr>
            <p:cNvSpPr/>
            <p:nvPr/>
          </p:nvSpPr>
          <p:spPr>
            <a:xfrm>
              <a:off x="4680088"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23" name="object 120">
              <a:extLst>
                <a:ext uri="{FF2B5EF4-FFF2-40B4-BE49-F238E27FC236}">
                  <a16:creationId xmlns:a16="http://schemas.microsoft.com/office/drawing/2014/main" id="{6A65D624-8B2E-7B7B-7A3E-55A4F70061DF}"/>
                </a:ext>
              </a:extLst>
            </p:cNvPr>
            <p:cNvSpPr/>
            <p:nvPr/>
          </p:nvSpPr>
          <p:spPr>
            <a:xfrm>
              <a:off x="4713683"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24" name="object 121">
              <a:extLst>
                <a:ext uri="{FF2B5EF4-FFF2-40B4-BE49-F238E27FC236}">
                  <a16:creationId xmlns:a16="http://schemas.microsoft.com/office/drawing/2014/main" id="{050F3618-0B0E-6D6D-F86B-5D98DB4EE577}"/>
                </a:ext>
              </a:extLst>
            </p:cNvPr>
            <p:cNvSpPr/>
            <p:nvPr/>
          </p:nvSpPr>
          <p:spPr>
            <a:xfrm>
              <a:off x="4747279"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25" name="object 122">
              <a:extLst>
                <a:ext uri="{FF2B5EF4-FFF2-40B4-BE49-F238E27FC236}">
                  <a16:creationId xmlns:a16="http://schemas.microsoft.com/office/drawing/2014/main" id="{19C05DD3-17F2-6F7D-C533-EC93839BC0A4}"/>
                </a:ext>
              </a:extLst>
            </p:cNvPr>
            <p:cNvSpPr/>
            <p:nvPr/>
          </p:nvSpPr>
          <p:spPr>
            <a:xfrm>
              <a:off x="4780874"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26" name="object 123">
              <a:extLst>
                <a:ext uri="{FF2B5EF4-FFF2-40B4-BE49-F238E27FC236}">
                  <a16:creationId xmlns:a16="http://schemas.microsoft.com/office/drawing/2014/main" id="{B5F1B682-F347-E460-BE9C-12DDB49003C5}"/>
                </a:ext>
              </a:extLst>
            </p:cNvPr>
            <p:cNvSpPr/>
            <p:nvPr/>
          </p:nvSpPr>
          <p:spPr>
            <a:xfrm>
              <a:off x="4814469"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27" name="object 124">
              <a:extLst>
                <a:ext uri="{FF2B5EF4-FFF2-40B4-BE49-F238E27FC236}">
                  <a16:creationId xmlns:a16="http://schemas.microsoft.com/office/drawing/2014/main" id="{F86B8B15-1518-780F-EBAC-BDE3582B4D04}"/>
                </a:ext>
              </a:extLst>
            </p:cNvPr>
            <p:cNvSpPr/>
            <p:nvPr/>
          </p:nvSpPr>
          <p:spPr>
            <a:xfrm>
              <a:off x="4848064"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28" name="object 125">
              <a:extLst>
                <a:ext uri="{FF2B5EF4-FFF2-40B4-BE49-F238E27FC236}">
                  <a16:creationId xmlns:a16="http://schemas.microsoft.com/office/drawing/2014/main" id="{41B6D58E-2A44-D5BF-1573-9F897C97F82E}"/>
                </a:ext>
              </a:extLst>
            </p:cNvPr>
            <p:cNvSpPr/>
            <p:nvPr/>
          </p:nvSpPr>
          <p:spPr>
            <a:xfrm>
              <a:off x="4881660"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29" name="object 126">
              <a:extLst>
                <a:ext uri="{FF2B5EF4-FFF2-40B4-BE49-F238E27FC236}">
                  <a16:creationId xmlns:a16="http://schemas.microsoft.com/office/drawing/2014/main" id="{0327A068-BC49-E923-AC5F-B2FC0CAF7AF2}"/>
                </a:ext>
              </a:extLst>
            </p:cNvPr>
            <p:cNvSpPr/>
            <p:nvPr/>
          </p:nvSpPr>
          <p:spPr>
            <a:xfrm>
              <a:off x="4915255"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30" name="object 127">
              <a:extLst>
                <a:ext uri="{FF2B5EF4-FFF2-40B4-BE49-F238E27FC236}">
                  <a16:creationId xmlns:a16="http://schemas.microsoft.com/office/drawing/2014/main" id="{DB50440F-0A0B-A7A3-3489-5E9A6374FAA8}"/>
                </a:ext>
              </a:extLst>
            </p:cNvPr>
            <p:cNvSpPr/>
            <p:nvPr/>
          </p:nvSpPr>
          <p:spPr>
            <a:xfrm>
              <a:off x="4948850"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31" name="object 128">
              <a:extLst>
                <a:ext uri="{FF2B5EF4-FFF2-40B4-BE49-F238E27FC236}">
                  <a16:creationId xmlns:a16="http://schemas.microsoft.com/office/drawing/2014/main" id="{543CD35B-0662-4B51-FB4B-4A75E5B6FF21}"/>
                </a:ext>
              </a:extLst>
            </p:cNvPr>
            <p:cNvSpPr/>
            <p:nvPr/>
          </p:nvSpPr>
          <p:spPr>
            <a:xfrm>
              <a:off x="4982446"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32" name="object 129">
              <a:extLst>
                <a:ext uri="{FF2B5EF4-FFF2-40B4-BE49-F238E27FC236}">
                  <a16:creationId xmlns:a16="http://schemas.microsoft.com/office/drawing/2014/main" id="{7D7CCE74-1557-3C55-BF93-0B0BAA265F4D}"/>
                </a:ext>
              </a:extLst>
            </p:cNvPr>
            <p:cNvSpPr/>
            <p:nvPr/>
          </p:nvSpPr>
          <p:spPr>
            <a:xfrm>
              <a:off x="5016041"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33" name="object 130">
              <a:extLst>
                <a:ext uri="{FF2B5EF4-FFF2-40B4-BE49-F238E27FC236}">
                  <a16:creationId xmlns:a16="http://schemas.microsoft.com/office/drawing/2014/main" id="{7BC0E2D3-D10C-4FF8-0BC9-E94DFD5E01A2}"/>
                </a:ext>
              </a:extLst>
            </p:cNvPr>
            <p:cNvSpPr/>
            <p:nvPr/>
          </p:nvSpPr>
          <p:spPr>
            <a:xfrm>
              <a:off x="5049636"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34" name="object 131">
              <a:extLst>
                <a:ext uri="{FF2B5EF4-FFF2-40B4-BE49-F238E27FC236}">
                  <a16:creationId xmlns:a16="http://schemas.microsoft.com/office/drawing/2014/main" id="{99591E52-8E15-410D-A850-319B00A73AF9}"/>
                </a:ext>
              </a:extLst>
            </p:cNvPr>
            <p:cNvSpPr/>
            <p:nvPr/>
          </p:nvSpPr>
          <p:spPr>
            <a:xfrm>
              <a:off x="5083230"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35" name="object 132">
              <a:extLst>
                <a:ext uri="{FF2B5EF4-FFF2-40B4-BE49-F238E27FC236}">
                  <a16:creationId xmlns:a16="http://schemas.microsoft.com/office/drawing/2014/main" id="{B866C2B9-368C-A54F-1850-FCEED38457ED}"/>
                </a:ext>
              </a:extLst>
            </p:cNvPr>
            <p:cNvSpPr/>
            <p:nvPr/>
          </p:nvSpPr>
          <p:spPr>
            <a:xfrm>
              <a:off x="5116827"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36" name="object 133">
              <a:extLst>
                <a:ext uri="{FF2B5EF4-FFF2-40B4-BE49-F238E27FC236}">
                  <a16:creationId xmlns:a16="http://schemas.microsoft.com/office/drawing/2014/main" id="{66B12870-5B77-D3A4-5B15-6D12EDB90636}"/>
                </a:ext>
              </a:extLst>
            </p:cNvPr>
            <p:cNvSpPr/>
            <p:nvPr/>
          </p:nvSpPr>
          <p:spPr>
            <a:xfrm>
              <a:off x="5150422"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37" name="object 134">
              <a:extLst>
                <a:ext uri="{FF2B5EF4-FFF2-40B4-BE49-F238E27FC236}">
                  <a16:creationId xmlns:a16="http://schemas.microsoft.com/office/drawing/2014/main" id="{7A5B0151-F3F9-54E4-C804-6FFD2A3B5D63}"/>
                </a:ext>
              </a:extLst>
            </p:cNvPr>
            <p:cNvSpPr/>
            <p:nvPr/>
          </p:nvSpPr>
          <p:spPr>
            <a:xfrm>
              <a:off x="5184017"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38" name="object 135">
              <a:extLst>
                <a:ext uri="{FF2B5EF4-FFF2-40B4-BE49-F238E27FC236}">
                  <a16:creationId xmlns:a16="http://schemas.microsoft.com/office/drawing/2014/main" id="{5A34A783-AB81-FCAB-A46C-58B695208033}"/>
                </a:ext>
              </a:extLst>
            </p:cNvPr>
            <p:cNvSpPr/>
            <p:nvPr/>
          </p:nvSpPr>
          <p:spPr>
            <a:xfrm>
              <a:off x="5217613"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39" name="object 136">
              <a:extLst>
                <a:ext uri="{FF2B5EF4-FFF2-40B4-BE49-F238E27FC236}">
                  <a16:creationId xmlns:a16="http://schemas.microsoft.com/office/drawing/2014/main" id="{53DC850B-B718-28BC-5F9E-3317D9DC16C1}"/>
                </a:ext>
              </a:extLst>
            </p:cNvPr>
            <p:cNvSpPr/>
            <p:nvPr/>
          </p:nvSpPr>
          <p:spPr>
            <a:xfrm>
              <a:off x="5251208"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40" name="object 137">
              <a:extLst>
                <a:ext uri="{FF2B5EF4-FFF2-40B4-BE49-F238E27FC236}">
                  <a16:creationId xmlns:a16="http://schemas.microsoft.com/office/drawing/2014/main" id="{1F160FA5-94F8-D0F7-0F06-D8A229FB20BD}"/>
                </a:ext>
              </a:extLst>
            </p:cNvPr>
            <p:cNvSpPr/>
            <p:nvPr/>
          </p:nvSpPr>
          <p:spPr>
            <a:xfrm>
              <a:off x="5284802"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41" name="object 138">
              <a:extLst>
                <a:ext uri="{FF2B5EF4-FFF2-40B4-BE49-F238E27FC236}">
                  <a16:creationId xmlns:a16="http://schemas.microsoft.com/office/drawing/2014/main" id="{8E563179-2388-9001-6B81-94108F0081D9}"/>
                </a:ext>
              </a:extLst>
            </p:cNvPr>
            <p:cNvSpPr/>
            <p:nvPr/>
          </p:nvSpPr>
          <p:spPr>
            <a:xfrm>
              <a:off x="5318399"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42" name="object 139">
              <a:extLst>
                <a:ext uri="{FF2B5EF4-FFF2-40B4-BE49-F238E27FC236}">
                  <a16:creationId xmlns:a16="http://schemas.microsoft.com/office/drawing/2014/main" id="{C3A2341F-F0D1-37AF-2CD8-FA74CD07597E}"/>
                </a:ext>
              </a:extLst>
            </p:cNvPr>
            <p:cNvSpPr/>
            <p:nvPr/>
          </p:nvSpPr>
          <p:spPr>
            <a:xfrm>
              <a:off x="5351994"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43" name="object 140">
              <a:extLst>
                <a:ext uri="{FF2B5EF4-FFF2-40B4-BE49-F238E27FC236}">
                  <a16:creationId xmlns:a16="http://schemas.microsoft.com/office/drawing/2014/main" id="{45AB9099-0BC8-2A88-8DA6-6E3BC38B53D2}"/>
                </a:ext>
              </a:extLst>
            </p:cNvPr>
            <p:cNvSpPr/>
            <p:nvPr/>
          </p:nvSpPr>
          <p:spPr>
            <a:xfrm>
              <a:off x="5385589"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44" name="object 141">
              <a:extLst>
                <a:ext uri="{FF2B5EF4-FFF2-40B4-BE49-F238E27FC236}">
                  <a16:creationId xmlns:a16="http://schemas.microsoft.com/office/drawing/2014/main" id="{0167839A-E729-3F62-635B-4FA0AF96A441}"/>
                </a:ext>
              </a:extLst>
            </p:cNvPr>
            <p:cNvSpPr/>
            <p:nvPr/>
          </p:nvSpPr>
          <p:spPr>
            <a:xfrm>
              <a:off x="5419185"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45" name="object 142">
              <a:extLst>
                <a:ext uri="{FF2B5EF4-FFF2-40B4-BE49-F238E27FC236}">
                  <a16:creationId xmlns:a16="http://schemas.microsoft.com/office/drawing/2014/main" id="{C5EEDA18-466C-EA39-0929-4CC420B5EE79}"/>
                </a:ext>
              </a:extLst>
            </p:cNvPr>
            <p:cNvSpPr/>
            <p:nvPr/>
          </p:nvSpPr>
          <p:spPr>
            <a:xfrm>
              <a:off x="5452780"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46" name="object 143">
              <a:extLst>
                <a:ext uri="{FF2B5EF4-FFF2-40B4-BE49-F238E27FC236}">
                  <a16:creationId xmlns:a16="http://schemas.microsoft.com/office/drawing/2014/main" id="{BEE4A316-7E68-7CC8-0444-0C2B366122AF}"/>
                </a:ext>
              </a:extLst>
            </p:cNvPr>
            <p:cNvSpPr/>
            <p:nvPr/>
          </p:nvSpPr>
          <p:spPr>
            <a:xfrm>
              <a:off x="5486374"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47" name="object 144">
              <a:extLst>
                <a:ext uri="{FF2B5EF4-FFF2-40B4-BE49-F238E27FC236}">
                  <a16:creationId xmlns:a16="http://schemas.microsoft.com/office/drawing/2014/main" id="{040B6888-1ED1-A71D-FBCF-57F7A7C37CC9}"/>
                </a:ext>
              </a:extLst>
            </p:cNvPr>
            <p:cNvSpPr/>
            <p:nvPr/>
          </p:nvSpPr>
          <p:spPr>
            <a:xfrm>
              <a:off x="5519971"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48" name="object 145">
              <a:extLst>
                <a:ext uri="{FF2B5EF4-FFF2-40B4-BE49-F238E27FC236}">
                  <a16:creationId xmlns:a16="http://schemas.microsoft.com/office/drawing/2014/main" id="{BA96333D-1282-A890-68C0-AB9042E53D20}"/>
                </a:ext>
              </a:extLst>
            </p:cNvPr>
            <p:cNvSpPr/>
            <p:nvPr/>
          </p:nvSpPr>
          <p:spPr>
            <a:xfrm>
              <a:off x="5553566"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49" name="object 146">
              <a:extLst>
                <a:ext uri="{FF2B5EF4-FFF2-40B4-BE49-F238E27FC236}">
                  <a16:creationId xmlns:a16="http://schemas.microsoft.com/office/drawing/2014/main" id="{6690DB0F-8EAD-240E-0A4E-E2FEAAB943BC}"/>
                </a:ext>
              </a:extLst>
            </p:cNvPr>
            <p:cNvSpPr/>
            <p:nvPr/>
          </p:nvSpPr>
          <p:spPr>
            <a:xfrm>
              <a:off x="5587161"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50" name="object 147">
              <a:extLst>
                <a:ext uri="{FF2B5EF4-FFF2-40B4-BE49-F238E27FC236}">
                  <a16:creationId xmlns:a16="http://schemas.microsoft.com/office/drawing/2014/main" id="{24B94203-4E6F-4DDB-471F-2BD249EFC223}"/>
                </a:ext>
              </a:extLst>
            </p:cNvPr>
            <p:cNvSpPr/>
            <p:nvPr/>
          </p:nvSpPr>
          <p:spPr>
            <a:xfrm>
              <a:off x="5620755"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51" name="object 148">
              <a:extLst>
                <a:ext uri="{FF2B5EF4-FFF2-40B4-BE49-F238E27FC236}">
                  <a16:creationId xmlns:a16="http://schemas.microsoft.com/office/drawing/2014/main" id="{E8F6B81D-9ECD-94CF-FCCD-0B2407D92057}"/>
                </a:ext>
              </a:extLst>
            </p:cNvPr>
            <p:cNvSpPr/>
            <p:nvPr/>
          </p:nvSpPr>
          <p:spPr>
            <a:xfrm>
              <a:off x="5654352"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52" name="object 149">
              <a:extLst>
                <a:ext uri="{FF2B5EF4-FFF2-40B4-BE49-F238E27FC236}">
                  <a16:creationId xmlns:a16="http://schemas.microsoft.com/office/drawing/2014/main" id="{C6EC46B8-BEDB-4989-2017-C58275BA052C}"/>
                </a:ext>
              </a:extLst>
            </p:cNvPr>
            <p:cNvSpPr/>
            <p:nvPr/>
          </p:nvSpPr>
          <p:spPr>
            <a:xfrm>
              <a:off x="5687946"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53" name="object 150">
              <a:extLst>
                <a:ext uri="{FF2B5EF4-FFF2-40B4-BE49-F238E27FC236}">
                  <a16:creationId xmlns:a16="http://schemas.microsoft.com/office/drawing/2014/main" id="{D46FBCED-1133-8530-3AD2-3847A684484D}"/>
                </a:ext>
              </a:extLst>
            </p:cNvPr>
            <p:cNvSpPr/>
            <p:nvPr/>
          </p:nvSpPr>
          <p:spPr>
            <a:xfrm>
              <a:off x="5721542"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54" name="object 151">
              <a:extLst>
                <a:ext uri="{FF2B5EF4-FFF2-40B4-BE49-F238E27FC236}">
                  <a16:creationId xmlns:a16="http://schemas.microsoft.com/office/drawing/2014/main" id="{BE5A1047-6645-D994-CA48-3603A82E43FE}"/>
                </a:ext>
              </a:extLst>
            </p:cNvPr>
            <p:cNvSpPr/>
            <p:nvPr/>
          </p:nvSpPr>
          <p:spPr>
            <a:xfrm>
              <a:off x="5755136"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55" name="object 152">
              <a:extLst>
                <a:ext uri="{FF2B5EF4-FFF2-40B4-BE49-F238E27FC236}">
                  <a16:creationId xmlns:a16="http://schemas.microsoft.com/office/drawing/2014/main" id="{354E6313-BF35-42D2-33F8-77D1E18D9B6F}"/>
                </a:ext>
              </a:extLst>
            </p:cNvPr>
            <p:cNvSpPr/>
            <p:nvPr/>
          </p:nvSpPr>
          <p:spPr>
            <a:xfrm>
              <a:off x="5788733"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56" name="object 153">
              <a:extLst>
                <a:ext uri="{FF2B5EF4-FFF2-40B4-BE49-F238E27FC236}">
                  <a16:creationId xmlns:a16="http://schemas.microsoft.com/office/drawing/2014/main" id="{E94E7B3D-5A35-14C2-CFE6-847A4085C53D}"/>
                </a:ext>
              </a:extLst>
            </p:cNvPr>
            <p:cNvSpPr/>
            <p:nvPr/>
          </p:nvSpPr>
          <p:spPr>
            <a:xfrm>
              <a:off x="5822327"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57" name="object 154">
              <a:extLst>
                <a:ext uri="{FF2B5EF4-FFF2-40B4-BE49-F238E27FC236}">
                  <a16:creationId xmlns:a16="http://schemas.microsoft.com/office/drawing/2014/main" id="{1ABF6DDF-ED88-47C7-987F-4D99E85309D0}"/>
                </a:ext>
              </a:extLst>
            </p:cNvPr>
            <p:cNvSpPr/>
            <p:nvPr/>
          </p:nvSpPr>
          <p:spPr>
            <a:xfrm>
              <a:off x="5855924"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58" name="object 155">
              <a:extLst>
                <a:ext uri="{FF2B5EF4-FFF2-40B4-BE49-F238E27FC236}">
                  <a16:creationId xmlns:a16="http://schemas.microsoft.com/office/drawing/2014/main" id="{714D4E87-A9E3-E485-4D0A-3CF8C8B58806}"/>
                </a:ext>
              </a:extLst>
            </p:cNvPr>
            <p:cNvSpPr/>
            <p:nvPr/>
          </p:nvSpPr>
          <p:spPr>
            <a:xfrm>
              <a:off x="5889518"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59" name="object 156">
              <a:extLst>
                <a:ext uri="{FF2B5EF4-FFF2-40B4-BE49-F238E27FC236}">
                  <a16:creationId xmlns:a16="http://schemas.microsoft.com/office/drawing/2014/main" id="{166DC30E-C91E-F6E7-26C0-CF1308C2BD29}"/>
                </a:ext>
              </a:extLst>
            </p:cNvPr>
            <p:cNvSpPr/>
            <p:nvPr/>
          </p:nvSpPr>
          <p:spPr>
            <a:xfrm>
              <a:off x="5923114"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60" name="object 157">
              <a:extLst>
                <a:ext uri="{FF2B5EF4-FFF2-40B4-BE49-F238E27FC236}">
                  <a16:creationId xmlns:a16="http://schemas.microsoft.com/office/drawing/2014/main" id="{155AAAC6-0566-51C3-6FB6-2FC4142A71BD}"/>
                </a:ext>
              </a:extLst>
            </p:cNvPr>
            <p:cNvSpPr/>
            <p:nvPr/>
          </p:nvSpPr>
          <p:spPr>
            <a:xfrm>
              <a:off x="5956708"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61" name="object 158">
              <a:extLst>
                <a:ext uri="{FF2B5EF4-FFF2-40B4-BE49-F238E27FC236}">
                  <a16:creationId xmlns:a16="http://schemas.microsoft.com/office/drawing/2014/main" id="{F5012F12-2719-E19C-DD9B-A8B2F75B453D}"/>
                </a:ext>
              </a:extLst>
            </p:cNvPr>
            <p:cNvSpPr/>
            <p:nvPr/>
          </p:nvSpPr>
          <p:spPr>
            <a:xfrm>
              <a:off x="5990305"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62" name="object 159">
              <a:extLst>
                <a:ext uri="{FF2B5EF4-FFF2-40B4-BE49-F238E27FC236}">
                  <a16:creationId xmlns:a16="http://schemas.microsoft.com/office/drawing/2014/main" id="{8D279083-ED0E-19F4-41D5-E13F5FE94A6D}"/>
                </a:ext>
              </a:extLst>
            </p:cNvPr>
            <p:cNvSpPr/>
            <p:nvPr/>
          </p:nvSpPr>
          <p:spPr>
            <a:xfrm>
              <a:off x="6023899"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63" name="object 160">
              <a:extLst>
                <a:ext uri="{FF2B5EF4-FFF2-40B4-BE49-F238E27FC236}">
                  <a16:creationId xmlns:a16="http://schemas.microsoft.com/office/drawing/2014/main" id="{0E987B8C-6E25-E1EC-42CD-2A9741387ABD}"/>
                </a:ext>
              </a:extLst>
            </p:cNvPr>
            <p:cNvSpPr/>
            <p:nvPr/>
          </p:nvSpPr>
          <p:spPr>
            <a:xfrm>
              <a:off x="6057496"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64" name="object 161">
              <a:extLst>
                <a:ext uri="{FF2B5EF4-FFF2-40B4-BE49-F238E27FC236}">
                  <a16:creationId xmlns:a16="http://schemas.microsoft.com/office/drawing/2014/main" id="{33FFAC7C-FF34-2812-3F8A-323F509F5932}"/>
                </a:ext>
              </a:extLst>
            </p:cNvPr>
            <p:cNvSpPr/>
            <p:nvPr/>
          </p:nvSpPr>
          <p:spPr>
            <a:xfrm>
              <a:off x="6091090"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65" name="object 162">
              <a:extLst>
                <a:ext uri="{FF2B5EF4-FFF2-40B4-BE49-F238E27FC236}">
                  <a16:creationId xmlns:a16="http://schemas.microsoft.com/office/drawing/2014/main" id="{21E793D0-A04B-55F6-349A-17434910A107}"/>
                </a:ext>
              </a:extLst>
            </p:cNvPr>
            <p:cNvSpPr/>
            <p:nvPr/>
          </p:nvSpPr>
          <p:spPr>
            <a:xfrm>
              <a:off x="6124685"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66" name="object 163">
              <a:extLst>
                <a:ext uri="{FF2B5EF4-FFF2-40B4-BE49-F238E27FC236}">
                  <a16:creationId xmlns:a16="http://schemas.microsoft.com/office/drawing/2014/main" id="{F17B5F84-B83A-C91A-912E-92110817C256}"/>
                </a:ext>
              </a:extLst>
            </p:cNvPr>
            <p:cNvSpPr/>
            <p:nvPr/>
          </p:nvSpPr>
          <p:spPr>
            <a:xfrm>
              <a:off x="6158280"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67" name="object 164">
              <a:extLst>
                <a:ext uri="{FF2B5EF4-FFF2-40B4-BE49-F238E27FC236}">
                  <a16:creationId xmlns:a16="http://schemas.microsoft.com/office/drawing/2014/main" id="{DA372E0B-B15E-34D9-E3D5-3D842BF19F43}"/>
                </a:ext>
              </a:extLst>
            </p:cNvPr>
            <p:cNvSpPr/>
            <p:nvPr/>
          </p:nvSpPr>
          <p:spPr>
            <a:xfrm>
              <a:off x="6191877"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68" name="object 165">
              <a:extLst>
                <a:ext uri="{FF2B5EF4-FFF2-40B4-BE49-F238E27FC236}">
                  <a16:creationId xmlns:a16="http://schemas.microsoft.com/office/drawing/2014/main" id="{50F5AAD1-7B6C-FF3C-BC61-B34CB1885638}"/>
                </a:ext>
              </a:extLst>
            </p:cNvPr>
            <p:cNvSpPr/>
            <p:nvPr/>
          </p:nvSpPr>
          <p:spPr>
            <a:xfrm>
              <a:off x="6225471"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69" name="object 166">
              <a:extLst>
                <a:ext uri="{FF2B5EF4-FFF2-40B4-BE49-F238E27FC236}">
                  <a16:creationId xmlns:a16="http://schemas.microsoft.com/office/drawing/2014/main" id="{799E134C-74AC-642D-BC9B-8E9B7C402C37}"/>
                </a:ext>
              </a:extLst>
            </p:cNvPr>
            <p:cNvSpPr/>
            <p:nvPr/>
          </p:nvSpPr>
          <p:spPr>
            <a:xfrm>
              <a:off x="6259067"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70" name="object 167">
              <a:extLst>
                <a:ext uri="{FF2B5EF4-FFF2-40B4-BE49-F238E27FC236}">
                  <a16:creationId xmlns:a16="http://schemas.microsoft.com/office/drawing/2014/main" id="{408CC652-056B-EDA8-F354-EA87BFF3F306}"/>
                </a:ext>
              </a:extLst>
            </p:cNvPr>
            <p:cNvSpPr/>
            <p:nvPr/>
          </p:nvSpPr>
          <p:spPr>
            <a:xfrm>
              <a:off x="6292661"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71" name="object 168">
              <a:extLst>
                <a:ext uri="{FF2B5EF4-FFF2-40B4-BE49-F238E27FC236}">
                  <a16:creationId xmlns:a16="http://schemas.microsoft.com/office/drawing/2014/main" id="{0E5F6138-511F-D367-7390-67666DE85F14}"/>
                </a:ext>
              </a:extLst>
            </p:cNvPr>
            <p:cNvSpPr/>
            <p:nvPr/>
          </p:nvSpPr>
          <p:spPr>
            <a:xfrm>
              <a:off x="6326257"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72" name="object 169">
              <a:extLst>
                <a:ext uri="{FF2B5EF4-FFF2-40B4-BE49-F238E27FC236}">
                  <a16:creationId xmlns:a16="http://schemas.microsoft.com/office/drawing/2014/main" id="{61F22A62-DD2B-67C6-1639-7E67BD1DE8FE}"/>
                </a:ext>
              </a:extLst>
            </p:cNvPr>
            <p:cNvSpPr/>
            <p:nvPr/>
          </p:nvSpPr>
          <p:spPr>
            <a:xfrm>
              <a:off x="6359852" y="3386950"/>
              <a:ext cx="108585" cy="108585"/>
            </a:xfrm>
            <a:custGeom>
              <a:avLst/>
              <a:gdLst/>
              <a:ahLst/>
              <a:cxnLst/>
              <a:rect l="l" t="t" r="r" b="b"/>
              <a:pathLst>
                <a:path w="108585" h="108585">
                  <a:moveTo>
                    <a:pt x="0" y="108000"/>
                  </a:moveTo>
                  <a:lnTo>
                    <a:pt x="108000" y="0"/>
                  </a:lnTo>
                </a:path>
              </a:pathLst>
            </a:custGeom>
            <a:ln w="7619">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73" name="object 170">
              <a:extLst>
                <a:ext uri="{FF2B5EF4-FFF2-40B4-BE49-F238E27FC236}">
                  <a16:creationId xmlns:a16="http://schemas.microsoft.com/office/drawing/2014/main" id="{B8D2145B-B2C3-D334-3D3C-BD72FCDBED90}"/>
                </a:ext>
              </a:extLst>
            </p:cNvPr>
            <p:cNvSpPr/>
            <p:nvPr/>
          </p:nvSpPr>
          <p:spPr>
            <a:xfrm>
              <a:off x="6393449"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74" name="object 171">
              <a:extLst>
                <a:ext uri="{FF2B5EF4-FFF2-40B4-BE49-F238E27FC236}">
                  <a16:creationId xmlns:a16="http://schemas.microsoft.com/office/drawing/2014/main" id="{C680CE1E-307C-0218-C1BE-B2D0C827995F}"/>
                </a:ext>
              </a:extLst>
            </p:cNvPr>
            <p:cNvSpPr/>
            <p:nvPr/>
          </p:nvSpPr>
          <p:spPr>
            <a:xfrm>
              <a:off x="6427043" y="3386950"/>
              <a:ext cx="108585" cy="108585"/>
            </a:xfrm>
            <a:custGeom>
              <a:avLst/>
              <a:gdLst/>
              <a:ahLst/>
              <a:cxnLst/>
              <a:rect l="l" t="t" r="r" b="b"/>
              <a:pathLst>
                <a:path w="108584"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75" name="object 172">
              <a:extLst>
                <a:ext uri="{FF2B5EF4-FFF2-40B4-BE49-F238E27FC236}">
                  <a16:creationId xmlns:a16="http://schemas.microsoft.com/office/drawing/2014/main" id="{F9B9D3DA-68E6-ED2F-85E1-0A6BACEE61F4}"/>
                </a:ext>
              </a:extLst>
            </p:cNvPr>
            <p:cNvSpPr/>
            <p:nvPr/>
          </p:nvSpPr>
          <p:spPr>
            <a:xfrm>
              <a:off x="6460639" y="3386950"/>
              <a:ext cx="108585" cy="108585"/>
            </a:xfrm>
            <a:custGeom>
              <a:avLst/>
              <a:gdLst/>
              <a:ahLst/>
              <a:cxnLst/>
              <a:rect l="l" t="t" r="r" b="b"/>
              <a:pathLst>
                <a:path w="108584"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76" name="object 173">
              <a:extLst>
                <a:ext uri="{FF2B5EF4-FFF2-40B4-BE49-F238E27FC236}">
                  <a16:creationId xmlns:a16="http://schemas.microsoft.com/office/drawing/2014/main" id="{986E0557-4337-1BF0-0BE0-789E09680A91}"/>
                </a:ext>
              </a:extLst>
            </p:cNvPr>
            <p:cNvSpPr/>
            <p:nvPr/>
          </p:nvSpPr>
          <p:spPr>
            <a:xfrm>
              <a:off x="6494233" y="3386950"/>
              <a:ext cx="108585" cy="108585"/>
            </a:xfrm>
            <a:custGeom>
              <a:avLst/>
              <a:gdLst/>
              <a:ahLst/>
              <a:cxnLst/>
              <a:rect l="l" t="t" r="r" b="b"/>
              <a:pathLst>
                <a:path w="108584"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77" name="object 174">
              <a:extLst>
                <a:ext uri="{FF2B5EF4-FFF2-40B4-BE49-F238E27FC236}">
                  <a16:creationId xmlns:a16="http://schemas.microsoft.com/office/drawing/2014/main" id="{12669B4F-3A31-D3AC-711C-6CD1125C0615}"/>
                </a:ext>
              </a:extLst>
            </p:cNvPr>
            <p:cNvSpPr/>
            <p:nvPr/>
          </p:nvSpPr>
          <p:spPr>
            <a:xfrm>
              <a:off x="6527829" y="3386950"/>
              <a:ext cx="108585" cy="108585"/>
            </a:xfrm>
            <a:custGeom>
              <a:avLst/>
              <a:gdLst/>
              <a:ahLst/>
              <a:cxnLst/>
              <a:rect l="l" t="t" r="r" b="b"/>
              <a:pathLst>
                <a:path w="108584"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78" name="object 175">
              <a:extLst>
                <a:ext uri="{FF2B5EF4-FFF2-40B4-BE49-F238E27FC236}">
                  <a16:creationId xmlns:a16="http://schemas.microsoft.com/office/drawing/2014/main" id="{D5DB8956-1B88-7A49-8DDC-7E21C5ECCECB}"/>
                </a:ext>
              </a:extLst>
            </p:cNvPr>
            <p:cNvSpPr/>
            <p:nvPr/>
          </p:nvSpPr>
          <p:spPr>
            <a:xfrm>
              <a:off x="6561424" y="3401677"/>
              <a:ext cx="93345" cy="93345"/>
            </a:xfrm>
            <a:custGeom>
              <a:avLst/>
              <a:gdLst/>
              <a:ahLst/>
              <a:cxnLst/>
              <a:rect l="l" t="t" r="r" b="b"/>
              <a:pathLst>
                <a:path w="93345" h="93345">
                  <a:moveTo>
                    <a:pt x="0" y="93273"/>
                  </a:moveTo>
                  <a:lnTo>
                    <a:pt x="93273"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79" name="object 176">
              <a:extLst>
                <a:ext uri="{FF2B5EF4-FFF2-40B4-BE49-F238E27FC236}">
                  <a16:creationId xmlns:a16="http://schemas.microsoft.com/office/drawing/2014/main" id="{48C83BAC-17FA-D39F-165B-31015B82E29D}"/>
                </a:ext>
              </a:extLst>
            </p:cNvPr>
            <p:cNvSpPr/>
            <p:nvPr/>
          </p:nvSpPr>
          <p:spPr>
            <a:xfrm>
              <a:off x="6595019" y="3435272"/>
              <a:ext cx="59690" cy="59690"/>
            </a:xfrm>
            <a:custGeom>
              <a:avLst/>
              <a:gdLst/>
              <a:ahLst/>
              <a:cxnLst/>
              <a:rect l="l" t="t" r="r" b="b"/>
              <a:pathLst>
                <a:path w="59690" h="59689">
                  <a:moveTo>
                    <a:pt x="0" y="59678"/>
                  </a:moveTo>
                  <a:lnTo>
                    <a:pt x="59678"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80" name="object 177">
              <a:extLst>
                <a:ext uri="{FF2B5EF4-FFF2-40B4-BE49-F238E27FC236}">
                  <a16:creationId xmlns:a16="http://schemas.microsoft.com/office/drawing/2014/main" id="{ED7D8367-EA25-1BE9-9C1D-5830DEBD8386}"/>
                </a:ext>
              </a:extLst>
            </p:cNvPr>
            <p:cNvSpPr/>
            <p:nvPr/>
          </p:nvSpPr>
          <p:spPr>
            <a:xfrm>
              <a:off x="6628615" y="3468868"/>
              <a:ext cx="26670" cy="26670"/>
            </a:xfrm>
            <a:custGeom>
              <a:avLst/>
              <a:gdLst/>
              <a:ahLst/>
              <a:cxnLst/>
              <a:rect l="l" t="t" r="r" b="b"/>
              <a:pathLst>
                <a:path w="26670" h="26670">
                  <a:moveTo>
                    <a:pt x="0" y="26083"/>
                  </a:moveTo>
                  <a:lnTo>
                    <a:pt x="26083"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grpSp>
      <p:grpSp>
        <p:nvGrpSpPr>
          <p:cNvPr id="181" name="object 3">
            <a:extLst>
              <a:ext uri="{FF2B5EF4-FFF2-40B4-BE49-F238E27FC236}">
                <a16:creationId xmlns:a16="http://schemas.microsoft.com/office/drawing/2014/main" id="{A3C22AF2-0A70-4BF7-BB78-DCD7819C1C37}"/>
              </a:ext>
            </a:extLst>
          </p:cNvPr>
          <p:cNvGrpSpPr/>
          <p:nvPr/>
        </p:nvGrpSpPr>
        <p:grpSpPr>
          <a:xfrm>
            <a:off x="2778483" y="4449564"/>
            <a:ext cx="6961694" cy="134447"/>
            <a:chOff x="903706" y="3386950"/>
            <a:chExt cx="5751579" cy="108588"/>
          </a:xfrm>
        </p:grpSpPr>
        <p:sp>
          <p:nvSpPr>
            <p:cNvPr id="182" name="object 4">
              <a:extLst>
                <a:ext uri="{FF2B5EF4-FFF2-40B4-BE49-F238E27FC236}">
                  <a16:creationId xmlns:a16="http://schemas.microsoft.com/office/drawing/2014/main" id="{C4CBFE18-0501-E890-60A4-6D278E7A7D1B}"/>
                </a:ext>
              </a:extLst>
            </p:cNvPr>
            <p:cNvSpPr/>
            <p:nvPr/>
          </p:nvSpPr>
          <p:spPr>
            <a:xfrm>
              <a:off x="903706" y="3386950"/>
              <a:ext cx="20955" cy="20955"/>
            </a:xfrm>
            <a:custGeom>
              <a:avLst/>
              <a:gdLst/>
              <a:ahLst/>
              <a:cxnLst/>
              <a:rect l="l" t="t" r="r" b="b"/>
              <a:pathLst>
                <a:path w="20955" h="20954">
                  <a:moveTo>
                    <a:pt x="0" y="20923"/>
                  </a:moveTo>
                  <a:lnTo>
                    <a:pt x="20923"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83" name="object 5">
              <a:extLst>
                <a:ext uri="{FF2B5EF4-FFF2-40B4-BE49-F238E27FC236}">
                  <a16:creationId xmlns:a16="http://schemas.microsoft.com/office/drawing/2014/main" id="{0FB9FDD9-49B2-0DBA-DCBC-D5B40A4F0711}"/>
                </a:ext>
              </a:extLst>
            </p:cNvPr>
            <p:cNvSpPr/>
            <p:nvPr/>
          </p:nvSpPr>
          <p:spPr>
            <a:xfrm>
              <a:off x="903706" y="3386950"/>
              <a:ext cx="54610" cy="54610"/>
            </a:xfrm>
            <a:custGeom>
              <a:avLst/>
              <a:gdLst/>
              <a:ahLst/>
              <a:cxnLst/>
              <a:rect l="l" t="t" r="r" b="b"/>
              <a:pathLst>
                <a:path w="54609" h="54610">
                  <a:moveTo>
                    <a:pt x="0" y="54518"/>
                  </a:moveTo>
                  <a:lnTo>
                    <a:pt x="54518"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84" name="object 6">
              <a:extLst>
                <a:ext uri="{FF2B5EF4-FFF2-40B4-BE49-F238E27FC236}">
                  <a16:creationId xmlns:a16="http://schemas.microsoft.com/office/drawing/2014/main" id="{56275630-1873-5926-A18E-E67B0CF75C58}"/>
                </a:ext>
              </a:extLst>
            </p:cNvPr>
            <p:cNvSpPr/>
            <p:nvPr/>
          </p:nvSpPr>
          <p:spPr>
            <a:xfrm>
              <a:off x="903706" y="3386950"/>
              <a:ext cx="88265" cy="88265"/>
            </a:xfrm>
            <a:custGeom>
              <a:avLst/>
              <a:gdLst/>
              <a:ahLst/>
              <a:cxnLst/>
              <a:rect l="l" t="t" r="r" b="b"/>
              <a:pathLst>
                <a:path w="88265" h="88264">
                  <a:moveTo>
                    <a:pt x="0" y="88113"/>
                  </a:moveTo>
                  <a:lnTo>
                    <a:pt x="88113"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85" name="object 7">
              <a:extLst>
                <a:ext uri="{FF2B5EF4-FFF2-40B4-BE49-F238E27FC236}">
                  <a16:creationId xmlns:a16="http://schemas.microsoft.com/office/drawing/2014/main" id="{D3A36BB1-7DBC-0551-E2AC-AC43D92F52D6}"/>
                </a:ext>
              </a:extLst>
            </p:cNvPr>
            <p:cNvSpPr/>
            <p:nvPr/>
          </p:nvSpPr>
          <p:spPr>
            <a:xfrm>
              <a:off x="917415" y="3386950"/>
              <a:ext cx="108585" cy="108585"/>
            </a:xfrm>
            <a:custGeom>
              <a:avLst/>
              <a:gdLst/>
              <a:ahLst/>
              <a:cxnLst/>
              <a:rect l="l" t="t" r="r" b="b"/>
              <a:pathLst>
                <a:path w="108584"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86" name="object 8">
              <a:extLst>
                <a:ext uri="{FF2B5EF4-FFF2-40B4-BE49-F238E27FC236}">
                  <a16:creationId xmlns:a16="http://schemas.microsoft.com/office/drawing/2014/main" id="{958C8FAE-6B90-F50C-37DA-0BBF7E410BAA}"/>
                </a:ext>
              </a:extLst>
            </p:cNvPr>
            <p:cNvSpPr/>
            <p:nvPr/>
          </p:nvSpPr>
          <p:spPr>
            <a:xfrm>
              <a:off x="951010" y="3386950"/>
              <a:ext cx="108585" cy="108585"/>
            </a:xfrm>
            <a:custGeom>
              <a:avLst/>
              <a:gdLst/>
              <a:ahLst/>
              <a:cxnLst/>
              <a:rect l="l" t="t" r="r" b="b"/>
              <a:pathLst>
                <a:path w="108584"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87" name="object 9">
              <a:extLst>
                <a:ext uri="{FF2B5EF4-FFF2-40B4-BE49-F238E27FC236}">
                  <a16:creationId xmlns:a16="http://schemas.microsoft.com/office/drawing/2014/main" id="{CD93DD99-A3D7-432B-EB1D-AC1029967A36}"/>
                </a:ext>
              </a:extLst>
            </p:cNvPr>
            <p:cNvSpPr/>
            <p:nvPr/>
          </p:nvSpPr>
          <p:spPr>
            <a:xfrm>
              <a:off x="984605" y="3386950"/>
              <a:ext cx="108585" cy="108585"/>
            </a:xfrm>
            <a:custGeom>
              <a:avLst/>
              <a:gdLst/>
              <a:ahLst/>
              <a:cxnLst/>
              <a:rect l="l" t="t" r="r" b="b"/>
              <a:pathLst>
                <a:path w="108584"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88" name="object 10">
              <a:extLst>
                <a:ext uri="{FF2B5EF4-FFF2-40B4-BE49-F238E27FC236}">
                  <a16:creationId xmlns:a16="http://schemas.microsoft.com/office/drawing/2014/main" id="{36A3D0B1-16D9-1FF4-DE20-D48538ADB2A9}"/>
                </a:ext>
              </a:extLst>
            </p:cNvPr>
            <p:cNvSpPr/>
            <p:nvPr/>
          </p:nvSpPr>
          <p:spPr>
            <a:xfrm>
              <a:off x="1018200" y="3386950"/>
              <a:ext cx="108585" cy="108585"/>
            </a:xfrm>
            <a:custGeom>
              <a:avLst/>
              <a:gdLst/>
              <a:ahLst/>
              <a:cxnLst/>
              <a:rect l="l" t="t" r="r" b="b"/>
              <a:pathLst>
                <a:path w="108584"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89" name="object 11">
              <a:extLst>
                <a:ext uri="{FF2B5EF4-FFF2-40B4-BE49-F238E27FC236}">
                  <a16:creationId xmlns:a16="http://schemas.microsoft.com/office/drawing/2014/main" id="{7ED450F5-AA1F-53B4-66EC-AA690FC6BE46}"/>
                </a:ext>
              </a:extLst>
            </p:cNvPr>
            <p:cNvSpPr/>
            <p:nvPr/>
          </p:nvSpPr>
          <p:spPr>
            <a:xfrm>
              <a:off x="1051796" y="3386950"/>
              <a:ext cx="108585" cy="108585"/>
            </a:xfrm>
            <a:custGeom>
              <a:avLst/>
              <a:gdLst/>
              <a:ahLst/>
              <a:cxnLst/>
              <a:rect l="l" t="t" r="r" b="b"/>
              <a:pathLst>
                <a:path w="108584"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90" name="object 12">
              <a:extLst>
                <a:ext uri="{FF2B5EF4-FFF2-40B4-BE49-F238E27FC236}">
                  <a16:creationId xmlns:a16="http://schemas.microsoft.com/office/drawing/2014/main" id="{14A282C5-301C-8D80-5D83-E2ED22D338FD}"/>
                </a:ext>
              </a:extLst>
            </p:cNvPr>
            <p:cNvSpPr/>
            <p:nvPr/>
          </p:nvSpPr>
          <p:spPr>
            <a:xfrm>
              <a:off x="1085391" y="3386950"/>
              <a:ext cx="108585" cy="108585"/>
            </a:xfrm>
            <a:custGeom>
              <a:avLst/>
              <a:gdLst/>
              <a:ahLst/>
              <a:cxnLst/>
              <a:rect l="l" t="t" r="r" b="b"/>
              <a:pathLst>
                <a:path w="108584"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91" name="object 13">
              <a:extLst>
                <a:ext uri="{FF2B5EF4-FFF2-40B4-BE49-F238E27FC236}">
                  <a16:creationId xmlns:a16="http://schemas.microsoft.com/office/drawing/2014/main" id="{B1CA3553-E7A3-3294-0C22-2DB22F6366EC}"/>
                </a:ext>
              </a:extLst>
            </p:cNvPr>
            <p:cNvSpPr/>
            <p:nvPr/>
          </p:nvSpPr>
          <p:spPr>
            <a:xfrm>
              <a:off x="1118986" y="3386950"/>
              <a:ext cx="108585" cy="108585"/>
            </a:xfrm>
            <a:custGeom>
              <a:avLst/>
              <a:gdLst/>
              <a:ahLst/>
              <a:cxnLst/>
              <a:rect l="l" t="t" r="r" b="b"/>
              <a:pathLst>
                <a:path w="108584"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92" name="object 14">
              <a:extLst>
                <a:ext uri="{FF2B5EF4-FFF2-40B4-BE49-F238E27FC236}">
                  <a16:creationId xmlns:a16="http://schemas.microsoft.com/office/drawing/2014/main" id="{4280A666-3AAC-22C4-6248-525C29942576}"/>
                </a:ext>
              </a:extLst>
            </p:cNvPr>
            <p:cNvSpPr/>
            <p:nvPr/>
          </p:nvSpPr>
          <p:spPr>
            <a:xfrm>
              <a:off x="1152580" y="3386950"/>
              <a:ext cx="108585" cy="108585"/>
            </a:xfrm>
            <a:custGeom>
              <a:avLst/>
              <a:gdLst/>
              <a:ahLst/>
              <a:cxnLst/>
              <a:rect l="l" t="t" r="r" b="b"/>
              <a:pathLst>
                <a:path w="108584"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93" name="object 15">
              <a:extLst>
                <a:ext uri="{FF2B5EF4-FFF2-40B4-BE49-F238E27FC236}">
                  <a16:creationId xmlns:a16="http://schemas.microsoft.com/office/drawing/2014/main" id="{AD708834-B72B-EA6B-63D9-2E05B2A70F1D}"/>
                </a:ext>
              </a:extLst>
            </p:cNvPr>
            <p:cNvSpPr/>
            <p:nvPr/>
          </p:nvSpPr>
          <p:spPr>
            <a:xfrm>
              <a:off x="1186177" y="3386950"/>
              <a:ext cx="108585" cy="108585"/>
            </a:xfrm>
            <a:custGeom>
              <a:avLst/>
              <a:gdLst/>
              <a:ahLst/>
              <a:cxnLst/>
              <a:rect l="l" t="t" r="r" b="b"/>
              <a:pathLst>
                <a:path w="108584"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94" name="object 16">
              <a:extLst>
                <a:ext uri="{FF2B5EF4-FFF2-40B4-BE49-F238E27FC236}">
                  <a16:creationId xmlns:a16="http://schemas.microsoft.com/office/drawing/2014/main" id="{7E475E36-6821-14E0-7DA9-934BC4EC5682}"/>
                </a:ext>
              </a:extLst>
            </p:cNvPr>
            <p:cNvSpPr/>
            <p:nvPr/>
          </p:nvSpPr>
          <p:spPr>
            <a:xfrm>
              <a:off x="1219772" y="3386950"/>
              <a:ext cx="108585" cy="108585"/>
            </a:xfrm>
            <a:custGeom>
              <a:avLst/>
              <a:gdLst/>
              <a:ahLst/>
              <a:cxnLst/>
              <a:rect l="l" t="t" r="r" b="b"/>
              <a:pathLst>
                <a:path w="108584"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95" name="object 17">
              <a:extLst>
                <a:ext uri="{FF2B5EF4-FFF2-40B4-BE49-F238E27FC236}">
                  <a16:creationId xmlns:a16="http://schemas.microsoft.com/office/drawing/2014/main" id="{FBE07AE6-4863-10DC-127F-41E487C39E70}"/>
                </a:ext>
              </a:extLst>
            </p:cNvPr>
            <p:cNvSpPr/>
            <p:nvPr/>
          </p:nvSpPr>
          <p:spPr>
            <a:xfrm>
              <a:off x="1253368" y="3386950"/>
              <a:ext cx="108585" cy="108585"/>
            </a:xfrm>
            <a:custGeom>
              <a:avLst/>
              <a:gdLst/>
              <a:ahLst/>
              <a:cxnLst/>
              <a:rect l="l" t="t" r="r" b="b"/>
              <a:pathLst>
                <a:path w="108584"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96" name="object 18">
              <a:extLst>
                <a:ext uri="{FF2B5EF4-FFF2-40B4-BE49-F238E27FC236}">
                  <a16:creationId xmlns:a16="http://schemas.microsoft.com/office/drawing/2014/main" id="{D0F2129A-2A7D-636C-3CE4-DE02541528EA}"/>
                </a:ext>
              </a:extLst>
            </p:cNvPr>
            <p:cNvSpPr/>
            <p:nvPr/>
          </p:nvSpPr>
          <p:spPr>
            <a:xfrm>
              <a:off x="1286963" y="3386950"/>
              <a:ext cx="108585" cy="108585"/>
            </a:xfrm>
            <a:custGeom>
              <a:avLst/>
              <a:gdLst/>
              <a:ahLst/>
              <a:cxnLst/>
              <a:rect l="l" t="t" r="r" b="b"/>
              <a:pathLst>
                <a:path w="108584"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97" name="object 19">
              <a:extLst>
                <a:ext uri="{FF2B5EF4-FFF2-40B4-BE49-F238E27FC236}">
                  <a16:creationId xmlns:a16="http://schemas.microsoft.com/office/drawing/2014/main" id="{4711444E-C11C-C6F2-B88A-F05B54A5846A}"/>
                </a:ext>
              </a:extLst>
            </p:cNvPr>
            <p:cNvSpPr/>
            <p:nvPr/>
          </p:nvSpPr>
          <p:spPr>
            <a:xfrm>
              <a:off x="1320558" y="3386950"/>
              <a:ext cx="108585" cy="108585"/>
            </a:xfrm>
            <a:custGeom>
              <a:avLst/>
              <a:gdLst/>
              <a:ahLst/>
              <a:cxnLst/>
              <a:rect l="l" t="t" r="r" b="b"/>
              <a:pathLst>
                <a:path w="108584"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98" name="object 20">
              <a:extLst>
                <a:ext uri="{FF2B5EF4-FFF2-40B4-BE49-F238E27FC236}">
                  <a16:creationId xmlns:a16="http://schemas.microsoft.com/office/drawing/2014/main" id="{2280450D-6001-25A9-2457-FF4E3C408B6E}"/>
                </a:ext>
              </a:extLst>
            </p:cNvPr>
            <p:cNvSpPr/>
            <p:nvPr/>
          </p:nvSpPr>
          <p:spPr>
            <a:xfrm>
              <a:off x="1354152" y="3386950"/>
              <a:ext cx="108585" cy="108585"/>
            </a:xfrm>
            <a:custGeom>
              <a:avLst/>
              <a:gdLst/>
              <a:ahLst/>
              <a:cxnLst/>
              <a:rect l="l" t="t" r="r" b="b"/>
              <a:pathLst>
                <a:path w="108584"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99" name="object 21">
              <a:extLst>
                <a:ext uri="{FF2B5EF4-FFF2-40B4-BE49-F238E27FC236}">
                  <a16:creationId xmlns:a16="http://schemas.microsoft.com/office/drawing/2014/main" id="{81680433-2814-F5B5-9BE1-E92066E5F459}"/>
                </a:ext>
              </a:extLst>
            </p:cNvPr>
            <p:cNvSpPr/>
            <p:nvPr/>
          </p:nvSpPr>
          <p:spPr>
            <a:xfrm>
              <a:off x="1387749" y="3386950"/>
              <a:ext cx="108585" cy="108585"/>
            </a:xfrm>
            <a:custGeom>
              <a:avLst/>
              <a:gdLst/>
              <a:ahLst/>
              <a:cxnLst/>
              <a:rect l="l" t="t" r="r" b="b"/>
              <a:pathLst>
                <a:path w="108584"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00" name="object 22">
              <a:extLst>
                <a:ext uri="{FF2B5EF4-FFF2-40B4-BE49-F238E27FC236}">
                  <a16:creationId xmlns:a16="http://schemas.microsoft.com/office/drawing/2014/main" id="{DE822F6A-CE71-4C0B-6672-E8C9C95BC3CF}"/>
                </a:ext>
              </a:extLst>
            </p:cNvPr>
            <p:cNvSpPr/>
            <p:nvPr/>
          </p:nvSpPr>
          <p:spPr>
            <a:xfrm>
              <a:off x="1421344" y="3386950"/>
              <a:ext cx="108585" cy="108585"/>
            </a:xfrm>
            <a:custGeom>
              <a:avLst/>
              <a:gdLst/>
              <a:ahLst/>
              <a:cxnLst/>
              <a:rect l="l" t="t" r="r" b="b"/>
              <a:pathLst>
                <a:path w="108584"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01" name="object 23">
              <a:extLst>
                <a:ext uri="{FF2B5EF4-FFF2-40B4-BE49-F238E27FC236}">
                  <a16:creationId xmlns:a16="http://schemas.microsoft.com/office/drawing/2014/main" id="{559B34E2-5893-BF36-3FE8-A032E3384B5F}"/>
                </a:ext>
              </a:extLst>
            </p:cNvPr>
            <p:cNvSpPr/>
            <p:nvPr/>
          </p:nvSpPr>
          <p:spPr>
            <a:xfrm>
              <a:off x="1454939" y="3386950"/>
              <a:ext cx="108585" cy="108585"/>
            </a:xfrm>
            <a:custGeom>
              <a:avLst/>
              <a:gdLst/>
              <a:ahLst/>
              <a:cxnLst/>
              <a:rect l="l" t="t" r="r" b="b"/>
              <a:pathLst>
                <a:path w="108584"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02" name="object 24">
              <a:extLst>
                <a:ext uri="{FF2B5EF4-FFF2-40B4-BE49-F238E27FC236}">
                  <a16:creationId xmlns:a16="http://schemas.microsoft.com/office/drawing/2014/main" id="{AC9EF240-5176-4391-CFEB-4C2156B6A025}"/>
                </a:ext>
              </a:extLst>
            </p:cNvPr>
            <p:cNvSpPr/>
            <p:nvPr/>
          </p:nvSpPr>
          <p:spPr>
            <a:xfrm>
              <a:off x="1488535" y="3386950"/>
              <a:ext cx="108585" cy="108585"/>
            </a:xfrm>
            <a:custGeom>
              <a:avLst/>
              <a:gdLst/>
              <a:ahLst/>
              <a:cxnLst/>
              <a:rect l="l" t="t" r="r" b="b"/>
              <a:pathLst>
                <a:path w="108584"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03" name="object 25">
              <a:extLst>
                <a:ext uri="{FF2B5EF4-FFF2-40B4-BE49-F238E27FC236}">
                  <a16:creationId xmlns:a16="http://schemas.microsoft.com/office/drawing/2014/main" id="{EABF7DAB-7FD3-9D42-9BD6-A08F48398FE9}"/>
                </a:ext>
              </a:extLst>
            </p:cNvPr>
            <p:cNvSpPr/>
            <p:nvPr/>
          </p:nvSpPr>
          <p:spPr>
            <a:xfrm>
              <a:off x="1522130"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04" name="object 26">
              <a:extLst>
                <a:ext uri="{FF2B5EF4-FFF2-40B4-BE49-F238E27FC236}">
                  <a16:creationId xmlns:a16="http://schemas.microsoft.com/office/drawing/2014/main" id="{AF348A9E-4054-AD5F-43AF-B23B384E4017}"/>
                </a:ext>
              </a:extLst>
            </p:cNvPr>
            <p:cNvSpPr/>
            <p:nvPr/>
          </p:nvSpPr>
          <p:spPr>
            <a:xfrm>
              <a:off x="1555724"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05" name="object 27">
              <a:extLst>
                <a:ext uri="{FF2B5EF4-FFF2-40B4-BE49-F238E27FC236}">
                  <a16:creationId xmlns:a16="http://schemas.microsoft.com/office/drawing/2014/main" id="{2D0BC212-8ADB-C750-DF3D-FD86F5A7FC67}"/>
                </a:ext>
              </a:extLst>
            </p:cNvPr>
            <p:cNvSpPr/>
            <p:nvPr/>
          </p:nvSpPr>
          <p:spPr>
            <a:xfrm>
              <a:off x="1589321" y="3386950"/>
              <a:ext cx="108585" cy="108585"/>
            </a:xfrm>
            <a:custGeom>
              <a:avLst/>
              <a:gdLst/>
              <a:ahLst/>
              <a:cxnLst/>
              <a:rect l="l" t="t" r="r" b="b"/>
              <a:pathLst>
                <a:path w="108585" h="108585">
                  <a:moveTo>
                    <a:pt x="0" y="108000"/>
                  </a:moveTo>
                  <a:lnTo>
                    <a:pt x="108000" y="0"/>
                  </a:lnTo>
                </a:path>
              </a:pathLst>
            </a:custGeom>
            <a:ln w="7619">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06" name="object 28">
              <a:extLst>
                <a:ext uri="{FF2B5EF4-FFF2-40B4-BE49-F238E27FC236}">
                  <a16:creationId xmlns:a16="http://schemas.microsoft.com/office/drawing/2014/main" id="{11A4529C-3465-3A68-BEA3-5859E63258D2}"/>
                </a:ext>
              </a:extLst>
            </p:cNvPr>
            <p:cNvSpPr/>
            <p:nvPr/>
          </p:nvSpPr>
          <p:spPr>
            <a:xfrm>
              <a:off x="1622916"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07" name="object 29">
              <a:extLst>
                <a:ext uri="{FF2B5EF4-FFF2-40B4-BE49-F238E27FC236}">
                  <a16:creationId xmlns:a16="http://schemas.microsoft.com/office/drawing/2014/main" id="{ED6F671B-3450-19C5-C301-D3A7FDCB58F1}"/>
                </a:ext>
              </a:extLst>
            </p:cNvPr>
            <p:cNvSpPr/>
            <p:nvPr/>
          </p:nvSpPr>
          <p:spPr>
            <a:xfrm>
              <a:off x="1656511"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08" name="object 30">
              <a:extLst>
                <a:ext uri="{FF2B5EF4-FFF2-40B4-BE49-F238E27FC236}">
                  <a16:creationId xmlns:a16="http://schemas.microsoft.com/office/drawing/2014/main" id="{70CD2105-3AC8-BF25-3358-CDAE0B286296}"/>
                </a:ext>
              </a:extLst>
            </p:cNvPr>
            <p:cNvSpPr/>
            <p:nvPr/>
          </p:nvSpPr>
          <p:spPr>
            <a:xfrm>
              <a:off x="1690105"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09" name="object 31">
              <a:extLst>
                <a:ext uri="{FF2B5EF4-FFF2-40B4-BE49-F238E27FC236}">
                  <a16:creationId xmlns:a16="http://schemas.microsoft.com/office/drawing/2014/main" id="{101FF8C6-8F94-F952-925F-766626189260}"/>
                </a:ext>
              </a:extLst>
            </p:cNvPr>
            <p:cNvSpPr/>
            <p:nvPr/>
          </p:nvSpPr>
          <p:spPr>
            <a:xfrm>
              <a:off x="1723702"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10" name="object 32">
              <a:extLst>
                <a:ext uri="{FF2B5EF4-FFF2-40B4-BE49-F238E27FC236}">
                  <a16:creationId xmlns:a16="http://schemas.microsoft.com/office/drawing/2014/main" id="{B9E1AB4B-3724-F2C3-6A60-AE6285849856}"/>
                </a:ext>
              </a:extLst>
            </p:cNvPr>
            <p:cNvSpPr/>
            <p:nvPr/>
          </p:nvSpPr>
          <p:spPr>
            <a:xfrm>
              <a:off x="1757296"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11" name="object 33">
              <a:extLst>
                <a:ext uri="{FF2B5EF4-FFF2-40B4-BE49-F238E27FC236}">
                  <a16:creationId xmlns:a16="http://schemas.microsoft.com/office/drawing/2014/main" id="{70E0AE66-5EB4-9C3E-99BD-A0295D6BB5DA}"/>
                </a:ext>
              </a:extLst>
            </p:cNvPr>
            <p:cNvSpPr/>
            <p:nvPr/>
          </p:nvSpPr>
          <p:spPr>
            <a:xfrm>
              <a:off x="1790892"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12" name="object 34">
              <a:extLst>
                <a:ext uri="{FF2B5EF4-FFF2-40B4-BE49-F238E27FC236}">
                  <a16:creationId xmlns:a16="http://schemas.microsoft.com/office/drawing/2014/main" id="{AD95EF51-7030-96E8-AB66-232E911AFD5C}"/>
                </a:ext>
              </a:extLst>
            </p:cNvPr>
            <p:cNvSpPr/>
            <p:nvPr/>
          </p:nvSpPr>
          <p:spPr>
            <a:xfrm>
              <a:off x="1824488"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13" name="object 35">
              <a:extLst>
                <a:ext uri="{FF2B5EF4-FFF2-40B4-BE49-F238E27FC236}">
                  <a16:creationId xmlns:a16="http://schemas.microsoft.com/office/drawing/2014/main" id="{5FECBD26-B018-BF8C-9083-BC0B970AD96C}"/>
                </a:ext>
              </a:extLst>
            </p:cNvPr>
            <p:cNvSpPr/>
            <p:nvPr/>
          </p:nvSpPr>
          <p:spPr>
            <a:xfrm>
              <a:off x="1858083"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14" name="object 36">
              <a:extLst>
                <a:ext uri="{FF2B5EF4-FFF2-40B4-BE49-F238E27FC236}">
                  <a16:creationId xmlns:a16="http://schemas.microsoft.com/office/drawing/2014/main" id="{81766609-0BA3-4A82-6C3F-5111D99BB71B}"/>
                </a:ext>
              </a:extLst>
            </p:cNvPr>
            <p:cNvSpPr/>
            <p:nvPr/>
          </p:nvSpPr>
          <p:spPr>
            <a:xfrm>
              <a:off x="1891677"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15" name="object 37">
              <a:extLst>
                <a:ext uri="{FF2B5EF4-FFF2-40B4-BE49-F238E27FC236}">
                  <a16:creationId xmlns:a16="http://schemas.microsoft.com/office/drawing/2014/main" id="{43B0C192-842D-FEBA-B70A-7DEACCDCE697}"/>
                </a:ext>
              </a:extLst>
            </p:cNvPr>
            <p:cNvSpPr/>
            <p:nvPr/>
          </p:nvSpPr>
          <p:spPr>
            <a:xfrm>
              <a:off x="1925274"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16" name="object 38">
              <a:extLst>
                <a:ext uri="{FF2B5EF4-FFF2-40B4-BE49-F238E27FC236}">
                  <a16:creationId xmlns:a16="http://schemas.microsoft.com/office/drawing/2014/main" id="{E3980428-5A31-18E2-B8C8-65BE28F02AEB}"/>
                </a:ext>
              </a:extLst>
            </p:cNvPr>
            <p:cNvSpPr/>
            <p:nvPr/>
          </p:nvSpPr>
          <p:spPr>
            <a:xfrm>
              <a:off x="1958868"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17" name="object 39">
              <a:extLst>
                <a:ext uri="{FF2B5EF4-FFF2-40B4-BE49-F238E27FC236}">
                  <a16:creationId xmlns:a16="http://schemas.microsoft.com/office/drawing/2014/main" id="{9C95F197-7264-36BF-9B51-029944765C95}"/>
                </a:ext>
              </a:extLst>
            </p:cNvPr>
            <p:cNvSpPr/>
            <p:nvPr/>
          </p:nvSpPr>
          <p:spPr>
            <a:xfrm>
              <a:off x="1992464"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18" name="object 40">
              <a:extLst>
                <a:ext uri="{FF2B5EF4-FFF2-40B4-BE49-F238E27FC236}">
                  <a16:creationId xmlns:a16="http://schemas.microsoft.com/office/drawing/2014/main" id="{0A9AFF43-3B14-FEF2-BE54-976CE65C55BA}"/>
                </a:ext>
              </a:extLst>
            </p:cNvPr>
            <p:cNvSpPr/>
            <p:nvPr/>
          </p:nvSpPr>
          <p:spPr>
            <a:xfrm>
              <a:off x="2026058"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19" name="object 41">
              <a:extLst>
                <a:ext uri="{FF2B5EF4-FFF2-40B4-BE49-F238E27FC236}">
                  <a16:creationId xmlns:a16="http://schemas.microsoft.com/office/drawing/2014/main" id="{90D56045-B966-129E-6C01-B890517BB5A1}"/>
                </a:ext>
              </a:extLst>
            </p:cNvPr>
            <p:cNvSpPr/>
            <p:nvPr/>
          </p:nvSpPr>
          <p:spPr>
            <a:xfrm>
              <a:off x="2059655"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20" name="object 42">
              <a:extLst>
                <a:ext uri="{FF2B5EF4-FFF2-40B4-BE49-F238E27FC236}">
                  <a16:creationId xmlns:a16="http://schemas.microsoft.com/office/drawing/2014/main" id="{8530A990-9479-58D4-EBAD-7175268FAD3B}"/>
                </a:ext>
              </a:extLst>
            </p:cNvPr>
            <p:cNvSpPr/>
            <p:nvPr/>
          </p:nvSpPr>
          <p:spPr>
            <a:xfrm>
              <a:off x="2093249"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21" name="object 43">
              <a:extLst>
                <a:ext uri="{FF2B5EF4-FFF2-40B4-BE49-F238E27FC236}">
                  <a16:creationId xmlns:a16="http://schemas.microsoft.com/office/drawing/2014/main" id="{B5E043BB-B9E9-6F2F-D841-ED3CAE7AF312}"/>
                </a:ext>
              </a:extLst>
            </p:cNvPr>
            <p:cNvSpPr/>
            <p:nvPr/>
          </p:nvSpPr>
          <p:spPr>
            <a:xfrm>
              <a:off x="2126846"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22" name="object 44">
              <a:extLst>
                <a:ext uri="{FF2B5EF4-FFF2-40B4-BE49-F238E27FC236}">
                  <a16:creationId xmlns:a16="http://schemas.microsoft.com/office/drawing/2014/main" id="{86B0E860-36A9-545E-FD3B-5FC82CD46A8B}"/>
                </a:ext>
              </a:extLst>
            </p:cNvPr>
            <p:cNvSpPr/>
            <p:nvPr/>
          </p:nvSpPr>
          <p:spPr>
            <a:xfrm>
              <a:off x="2160440"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23" name="object 45">
              <a:extLst>
                <a:ext uri="{FF2B5EF4-FFF2-40B4-BE49-F238E27FC236}">
                  <a16:creationId xmlns:a16="http://schemas.microsoft.com/office/drawing/2014/main" id="{FC083220-9037-0222-BC92-0E0FF318559E}"/>
                </a:ext>
              </a:extLst>
            </p:cNvPr>
            <p:cNvSpPr/>
            <p:nvPr/>
          </p:nvSpPr>
          <p:spPr>
            <a:xfrm>
              <a:off x="2194035"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24" name="object 46">
              <a:extLst>
                <a:ext uri="{FF2B5EF4-FFF2-40B4-BE49-F238E27FC236}">
                  <a16:creationId xmlns:a16="http://schemas.microsoft.com/office/drawing/2014/main" id="{E7714183-56BC-E442-8CDA-3BBE0886F8F9}"/>
                </a:ext>
              </a:extLst>
            </p:cNvPr>
            <p:cNvSpPr/>
            <p:nvPr/>
          </p:nvSpPr>
          <p:spPr>
            <a:xfrm>
              <a:off x="2227630"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25" name="object 47">
              <a:extLst>
                <a:ext uri="{FF2B5EF4-FFF2-40B4-BE49-F238E27FC236}">
                  <a16:creationId xmlns:a16="http://schemas.microsoft.com/office/drawing/2014/main" id="{E6892049-0F7B-D820-AD9C-EFCA0461D246}"/>
                </a:ext>
              </a:extLst>
            </p:cNvPr>
            <p:cNvSpPr/>
            <p:nvPr/>
          </p:nvSpPr>
          <p:spPr>
            <a:xfrm>
              <a:off x="2261226"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26" name="object 48">
              <a:extLst>
                <a:ext uri="{FF2B5EF4-FFF2-40B4-BE49-F238E27FC236}">
                  <a16:creationId xmlns:a16="http://schemas.microsoft.com/office/drawing/2014/main" id="{E1F455BC-FE71-A77C-32AA-F223AB705059}"/>
                </a:ext>
              </a:extLst>
            </p:cNvPr>
            <p:cNvSpPr/>
            <p:nvPr/>
          </p:nvSpPr>
          <p:spPr>
            <a:xfrm>
              <a:off x="2294821"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27" name="object 49">
              <a:extLst>
                <a:ext uri="{FF2B5EF4-FFF2-40B4-BE49-F238E27FC236}">
                  <a16:creationId xmlns:a16="http://schemas.microsoft.com/office/drawing/2014/main" id="{766EABB3-4646-C15E-060E-729D65763BBD}"/>
                </a:ext>
              </a:extLst>
            </p:cNvPr>
            <p:cNvSpPr/>
            <p:nvPr/>
          </p:nvSpPr>
          <p:spPr>
            <a:xfrm>
              <a:off x="2328417"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28" name="object 50">
              <a:extLst>
                <a:ext uri="{FF2B5EF4-FFF2-40B4-BE49-F238E27FC236}">
                  <a16:creationId xmlns:a16="http://schemas.microsoft.com/office/drawing/2014/main" id="{4FA56B71-A574-3BDE-3D64-5BF2669A1A71}"/>
                </a:ext>
              </a:extLst>
            </p:cNvPr>
            <p:cNvSpPr/>
            <p:nvPr/>
          </p:nvSpPr>
          <p:spPr>
            <a:xfrm>
              <a:off x="2362011"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29" name="object 51">
              <a:extLst>
                <a:ext uri="{FF2B5EF4-FFF2-40B4-BE49-F238E27FC236}">
                  <a16:creationId xmlns:a16="http://schemas.microsoft.com/office/drawing/2014/main" id="{6E69CFDE-C546-2332-EFFE-74025CEEE5B0}"/>
                </a:ext>
              </a:extLst>
            </p:cNvPr>
            <p:cNvSpPr/>
            <p:nvPr/>
          </p:nvSpPr>
          <p:spPr>
            <a:xfrm>
              <a:off x="2395607"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30" name="object 52">
              <a:extLst>
                <a:ext uri="{FF2B5EF4-FFF2-40B4-BE49-F238E27FC236}">
                  <a16:creationId xmlns:a16="http://schemas.microsoft.com/office/drawing/2014/main" id="{B4256E2D-B265-DCAD-A483-11FCE0163705}"/>
                </a:ext>
              </a:extLst>
            </p:cNvPr>
            <p:cNvSpPr/>
            <p:nvPr/>
          </p:nvSpPr>
          <p:spPr>
            <a:xfrm>
              <a:off x="2429202"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31" name="object 53">
              <a:extLst>
                <a:ext uri="{FF2B5EF4-FFF2-40B4-BE49-F238E27FC236}">
                  <a16:creationId xmlns:a16="http://schemas.microsoft.com/office/drawing/2014/main" id="{2332963D-AB6B-C414-47D3-B32553B74FF2}"/>
                </a:ext>
              </a:extLst>
            </p:cNvPr>
            <p:cNvSpPr/>
            <p:nvPr/>
          </p:nvSpPr>
          <p:spPr>
            <a:xfrm>
              <a:off x="2462798"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32" name="object 54">
              <a:extLst>
                <a:ext uri="{FF2B5EF4-FFF2-40B4-BE49-F238E27FC236}">
                  <a16:creationId xmlns:a16="http://schemas.microsoft.com/office/drawing/2014/main" id="{DF9680AA-8C96-0C49-05C4-A71E9CA8CD75}"/>
                </a:ext>
              </a:extLst>
            </p:cNvPr>
            <p:cNvSpPr/>
            <p:nvPr/>
          </p:nvSpPr>
          <p:spPr>
            <a:xfrm>
              <a:off x="2496393"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33" name="object 55">
              <a:extLst>
                <a:ext uri="{FF2B5EF4-FFF2-40B4-BE49-F238E27FC236}">
                  <a16:creationId xmlns:a16="http://schemas.microsoft.com/office/drawing/2014/main" id="{5CBBC44D-CB2C-66FE-079A-934D64D3D6D5}"/>
                </a:ext>
              </a:extLst>
            </p:cNvPr>
            <p:cNvSpPr/>
            <p:nvPr/>
          </p:nvSpPr>
          <p:spPr>
            <a:xfrm>
              <a:off x="2529989"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34" name="object 56">
              <a:extLst>
                <a:ext uri="{FF2B5EF4-FFF2-40B4-BE49-F238E27FC236}">
                  <a16:creationId xmlns:a16="http://schemas.microsoft.com/office/drawing/2014/main" id="{6E7F264E-1CC4-AFB5-D23B-2A5ED9A2DCDA}"/>
                </a:ext>
              </a:extLst>
            </p:cNvPr>
            <p:cNvSpPr/>
            <p:nvPr/>
          </p:nvSpPr>
          <p:spPr>
            <a:xfrm>
              <a:off x="2563583"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35" name="object 57">
              <a:extLst>
                <a:ext uri="{FF2B5EF4-FFF2-40B4-BE49-F238E27FC236}">
                  <a16:creationId xmlns:a16="http://schemas.microsoft.com/office/drawing/2014/main" id="{009833E4-219B-9410-2538-5D4FDE43EB47}"/>
                </a:ext>
              </a:extLst>
            </p:cNvPr>
            <p:cNvSpPr/>
            <p:nvPr/>
          </p:nvSpPr>
          <p:spPr>
            <a:xfrm>
              <a:off x="2597179"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36" name="object 58">
              <a:extLst>
                <a:ext uri="{FF2B5EF4-FFF2-40B4-BE49-F238E27FC236}">
                  <a16:creationId xmlns:a16="http://schemas.microsoft.com/office/drawing/2014/main" id="{EC2B1ED7-BDA4-B111-E590-F7BABF6DA246}"/>
                </a:ext>
              </a:extLst>
            </p:cNvPr>
            <p:cNvSpPr/>
            <p:nvPr/>
          </p:nvSpPr>
          <p:spPr>
            <a:xfrm>
              <a:off x="2630774"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37" name="object 59">
              <a:extLst>
                <a:ext uri="{FF2B5EF4-FFF2-40B4-BE49-F238E27FC236}">
                  <a16:creationId xmlns:a16="http://schemas.microsoft.com/office/drawing/2014/main" id="{2D3D430D-CF30-5CCB-AF1E-A4FA543025A5}"/>
                </a:ext>
              </a:extLst>
            </p:cNvPr>
            <p:cNvSpPr/>
            <p:nvPr/>
          </p:nvSpPr>
          <p:spPr>
            <a:xfrm>
              <a:off x="2664369"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38" name="object 60">
              <a:extLst>
                <a:ext uri="{FF2B5EF4-FFF2-40B4-BE49-F238E27FC236}">
                  <a16:creationId xmlns:a16="http://schemas.microsoft.com/office/drawing/2014/main" id="{95464632-5AFC-33AD-0D81-AD44762804D7}"/>
                </a:ext>
              </a:extLst>
            </p:cNvPr>
            <p:cNvSpPr/>
            <p:nvPr/>
          </p:nvSpPr>
          <p:spPr>
            <a:xfrm>
              <a:off x="2697965"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39" name="object 61">
              <a:extLst>
                <a:ext uri="{FF2B5EF4-FFF2-40B4-BE49-F238E27FC236}">
                  <a16:creationId xmlns:a16="http://schemas.microsoft.com/office/drawing/2014/main" id="{4B96CA0F-7945-4021-7E90-7F012821C51E}"/>
                </a:ext>
              </a:extLst>
            </p:cNvPr>
            <p:cNvSpPr/>
            <p:nvPr/>
          </p:nvSpPr>
          <p:spPr>
            <a:xfrm>
              <a:off x="2731560"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40" name="object 62">
              <a:extLst>
                <a:ext uri="{FF2B5EF4-FFF2-40B4-BE49-F238E27FC236}">
                  <a16:creationId xmlns:a16="http://schemas.microsoft.com/office/drawing/2014/main" id="{1471CE7C-AEC4-A5A3-77D6-C1C0371D2714}"/>
                </a:ext>
              </a:extLst>
            </p:cNvPr>
            <p:cNvSpPr/>
            <p:nvPr/>
          </p:nvSpPr>
          <p:spPr>
            <a:xfrm>
              <a:off x="2765155"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41" name="object 63">
              <a:extLst>
                <a:ext uri="{FF2B5EF4-FFF2-40B4-BE49-F238E27FC236}">
                  <a16:creationId xmlns:a16="http://schemas.microsoft.com/office/drawing/2014/main" id="{F82667D5-DAA6-2BD0-0A74-7A50DB290BBE}"/>
                </a:ext>
              </a:extLst>
            </p:cNvPr>
            <p:cNvSpPr/>
            <p:nvPr/>
          </p:nvSpPr>
          <p:spPr>
            <a:xfrm>
              <a:off x="2798751"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42" name="object 64">
              <a:extLst>
                <a:ext uri="{FF2B5EF4-FFF2-40B4-BE49-F238E27FC236}">
                  <a16:creationId xmlns:a16="http://schemas.microsoft.com/office/drawing/2014/main" id="{3C43FA8D-372A-7882-0E66-37FC2D83648A}"/>
                </a:ext>
              </a:extLst>
            </p:cNvPr>
            <p:cNvSpPr/>
            <p:nvPr/>
          </p:nvSpPr>
          <p:spPr>
            <a:xfrm>
              <a:off x="2832346"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43" name="object 65">
              <a:extLst>
                <a:ext uri="{FF2B5EF4-FFF2-40B4-BE49-F238E27FC236}">
                  <a16:creationId xmlns:a16="http://schemas.microsoft.com/office/drawing/2014/main" id="{09446933-95E7-904F-2EBF-9CABBFD22AD7}"/>
                </a:ext>
              </a:extLst>
            </p:cNvPr>
            <p:cNvSpPr/>
            <p:nvPr/>
          </p:nvSpPr>
          <p:spPr>
            <a:xfrm>
              <a:off x="2865941"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44" name="object 66">
              <a:extLst>
                <a:ext uri="{FF2B5EF4-FFF2-40B4-BE49-F238E27FC236}">
                  <a16:creationId xmlns:a16="http://schemas.microsoft.com/office/drawing/2014/main" id="{5BBDEDB6-61A7-6E3F-A844-E62072D49603}"/>
                </a:ext>
              </a:extLst>
            </p:cNvPr>
            <p:cNvSpPr/>
            <p:nvPr/>
          </p:nvSpPr>
          <p:spPr>
            <a:xfrm>
              <a:off x="2899536"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45" name="object 67">
              <a:extLst>
                <a:ext uri="{FF2B5EF4-FFF2-40B4-BE49-F238E27FC236}">
                  <a16:creationId xmlns:a16="http://schemas.microsoft.com/office/drawing/2014/main" id="{4700D031-0DAF-8BAD-4F77-CDC0EC2238E9}"/>
                </a:ext>
              </a:extLst>
            </p:cNvPr>
            <p:cNvSpPr/>
            <p:nvPr/>
          </p:nvSpPr>
          <p:spPr>
            <a:xfrm>
              <a:off x="2933132"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46" name="object 68">
              <a:extLst>
                <a:ext uri="{FF2B5EF4-FFF2-40B4-BE49-F238E27FC236}">
                  <a16:creationId xmlns:a16="http://schemas.microsoft.com/office/drawing/2014/main" id="{D19ECBC2-F45E-D6C6-4B63-C73D66DCD1CB}"/>
                </a:ext>
              </a:extLst>
            </p:cNvPr>
            <p:cNvSpPr/>
            <p:nvPr/>
          </p:nvSpPr>
          <p:spPr>
            <a:xfrm>
              <a:off x="2966727"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47" name="object 69">
              <a:extLst>
                <a:ext uri="{FF2B5EF4-FFF2-40B4-BE49-F238E27FC236}">
                  <a16:creationId xmlns:a16="http://schemas.microsoft.com/office/drawing/2014/main" id="{FB6304AC-1E46-C695-8AD6-28F85F7CAE3F}"/>
                </a:ext>
              </a:extLst>
            </p:cNvPr>
            <p:cNvSpPr/>
            <p:nvPr/>
          </p:nvSpPr>
          <p:spPr>
            <a:xfrm>
              <a:off x="3000322"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48" name="object 70">
              <a:extLst>
                <a:ext uri="{FF2B5EF4-FFF2-40B4-BE49-F238E27FC236}">
                  <a16:creationId xmlns:a16="http://schemas.microsoft.com/office/drawing/2014/main" id="{93126309-6BCA-18DA-22B4-749DD35B3F31}"/>
                </a:ext>
              </a:extLst>
            </p:cNvPr>
            <p:cNvSpPr/>
            <p:nvPr/>
          </p:nvSpPr>
          <p:spPr>
            <a:xfrm>
              <a:off x="3033918"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49" name="object 71">
              <a:extLst>
                <a:ext uri="{FF2B5EF4-FFF2-40B4-BE49-F238E27FC236}">
                  <a16:creationId xmlns:a16="http://schemas.microsoft.com/office/drawing/2014/main" id="{F2EF9588-7625-8848-5574-F24D34F50072}"/>
                </a:ext>
              </a:extLst>
            </p:cNvPr>
            <p:cNvSpPr/>
            <p:nvPr/>
          </p:nvSpPr>
          <p:spPr>
            <a:xfrm>
              <a:off x="3067513"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50" name="object 72">
              <a:extLst>
                <a:ext uri="{FF2B5EF4-FFF2-40B4-BE49-F238E27FC236}">
                  <a16:creationId xmlns:a16="http://schemas.microsoft.com/office/drawing/2014/main" id="{DC7FEFCD-9A54-D25F-321B-ED4B1B509D4C}"/>
                </a:ext>
              </a:extLst>
            </p:cNvPr>
            <p:cNvSpPr/>
            <p:nvPr/>
          </p:nvSpPr>
          <p:spPr>
            <a:xfrm>
              <a:off x="3101108"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51" name="object 73">
              <a:extLst>
                <a:ext uri="{FF2B5EF4-FFF2-40B4-BE49-F238E27FC236}">
                  <a16:creationId xmlns:a16="http://schemas.microsoft.com/office/drawing/2014/main" id="{E0AEA551-1216-A428-405D-FF1E4A09C5DE}"/>
                </a:ext>
              </a:extLst>
            </p:cNvPr>
            <p:cNvSpPr/>
            <p:nvPr/>
          </p:nvSpPr>
          <p:spPr>
            <a:xfrm>
              <a:off x="3134704"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52" name="object 74">
              <a:extLst>
                <a:ext uri="{FF2B5EF4-FFF2-40B4-BE49-F238E27FC236}">
                  <a16:creationId xmlns:a16="http://schemas.microsoft.com/office/drawing/2014/main" id="{258C4C8E-EE5B-F8FA-E08E-2A80AB37428D}"/>
                </a:ext>
              </a:extLst>
            </p:cNvPr>
            <p:cNvSpPr/>
            <p:nvPr/>
          </p:nvSpPr>
          <p:spPr>
            <a:xfrm>
              <a:off x="3168299"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53" name="object 75">
              <a:extLst>
                <a:ext uri="{FF2B5EF4-FFF2-40B4-BE49-F238E27FC236}">
                  <a16:creationId xmlns:a16="http://schemas.microsoft.com/office/drawing/2014/main" id="{2DC21AAB-F5DE-C45C-3A62-692AD257E606}"/>
                </a:ext>
              </a:extLst>
            </p:cNvPr>
            <p:cNvSpPr/>
            <p:nvPr/>
          </p:nvSpPr>
          <p:spPr>
            <a:xfrm>
              <a:off x="3201894"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54" name="object 76">
              <a:extLst>
                <a:ext uri="{FF2B5EF4-FFF2-40B4-BE49-F238E27FC236}">
                  <a16:creationId xmlns:a16="http://schemas.microsoft.com/office/drawing/2014/main" id="{59605B86-FD84-7463-2C1F-AE4CBB572829}"/>
                </a:ext>
              </a:extLst>
            </p:cNvPr>
            <p:cNvSpPr/>
            <p:nvPr/>
          </p:nvSpPr>
          <p:spPr>
            <a:xfrm>
              <a:off x="3235490"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55" name="object 77">
              <a:extLst>
                <a:ext uri="{FF2B5EF4-FFF2-40B4-BE49-F238E27FC236}">
                  <a16:creationId xmlns:a16="http://schemas.microsoft.com/office/drawing/2014/main" id="{0081CDB6-61F6-7B0F-65BE-E832A51EDB42}"/>
                </a:ext>
              </a:extLst>
            </p:cNvPr>
            <p:cNvSpPr/>
            <p:nvPr/>
          </p:nvSpPr>
          <p:spPr>
            <a:xfrm>
              <a:off x="3269085"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56" name="object 78">
              <a:extLst>
                <a:ext uri="{FF2B5EF4-FFF2-40B4-BE49-F238E27FC236}">
                  <a16:creationId xmlns:a16="http://schemas.microsoft.com/office/drawing/2014/main" id="{ED728560-00B4-5AD6-25A8-E9D33B4B0A7A}"/>
                </a:ext>
              </a:extLst>
            </p:cNvPr>
            <p:cNvSpPr/>
            <p:nvPr/>
          </p:nvSpPr>
          <p:spPr>
            <a:xfrm>
              <a:off x="3302680"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57" name="object 79">
              <a:extLst>
                <a:ext uri="{FF2B5EF4-FFF2-40B4-BE49-F238E27FC236}">
                  <a16:creationId xmlns:a16="http://schemas.microsoft.com/office/drawing/2014/main" id="{DCF204D6-4C8C-4ACD-9CF8-A750220C62D3}"/>
                </a:ext>
              </a:extLst>
            </p:cNvPr>
            <p:cNvSpPr/>
            <p:nvPr/>
          </p:nvSpPr>
          <p:spPr>
            <a:xfrm>
              <a:off x="3336276"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58" name="object 80">
              <a:extLst>
                <a:ext uri="{FF2B5EF4-FFF2-40B4-BE49-F238E27FC236}">
                  <a16:creationId xmlns:a16="http://schemas.microsoft.com/office/drawing/2014/main" id="{C9A7B72F-08FA-73EB-9AC8-EFD4980A20E0}"/>
                </a:ext>
              </a:extLst>
            </p:cNvPr>
            <p:cNvSpPr/>
            <p:nvPr/>
          </p:nvSpPr>
          <p:spPr>
            <a:xfrm>
              <a:off x="3369871"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59" name="object 81">
              <a:extLst>
                <a:ext uri="{FF2B5EF4-FFF2-40B4-BE49-F238E27FC236}">
                  <a16:creationId xmlns:a16="http://schemas.microsoft.com/office/drawing/2014/main" id="{36689170-8A23-84CE-D724-2702F490B9FC}"/>
                </a:ext>
              </a:extLst>
            </p:cNvPr>
            <p:cNvSpPr/>
            <p:nvPr/>
          </p:nvSpPr>
          <p:spPr>
            <a:xfrm>
              <a:off x="3403466"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60" name="object 82">
              <a:extLst>
                <a:ext uri="{FF2B5EF4-FFF2-40B4-BE49-F238E27FC236}">
                  <a16:creationId xmlns:a16="http://schemas.microsoft.com/office/drawing/2014/main" id="{18C8086C-19A1-5286-14F5-AA589D95BE9C}"/>
                </a:ext>
              </a:extLst>
            </p:cNvPr>
            <p:cNvSpPr/>
            <p:nvPr/>
          </p:nvSpPr>
          <p:spPr>
            <a:xfrm>
              <a:off x="3437061"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61" name="object 83">
              <a:extLst>
                <a:ext uri="{FF2B5EF4-FFF2-40B4-BE49-F238E27FC236}">
                  <a16:creationId xmlns:a16="http://schemas.microsoft.com/office/drawing/2014/main" id="{26326170-70D1-897A-B016-844FF38BFA04}"/>
                </a:ext>
              </a:extLst>
            </p:cNvPr>
            <p:cNvSpPr/>
            <p:nvPr/>
          </p:nvSpPr>
          <p:spPr>
            <a:xfrm>
              <a:off x="3470657"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62" name="object 84">
              <a:extLst>
                <a:ext uri="{FF2B5EF4-FFF2-40B4-BE49-F238E27FC236}">
                  <a16:creationId xmlns:a16="http://schemas.microsoft.com/office/drawing/2014/main" id="{F90D7927-48A7-B8AD-BE82-DA8B028DC51B}"/>
                </a:ext>
              </a:extLst>
            </p:cNvPr>
            <p:cNvSpPr/>
            <p:nvPr/>
          </p:nvSpPr>
          <p:spPr>
            <a:xfrm>
              <a:off x="3504252"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63" name="object 85">
              <a:extLst>
                <a:ext uri="{FF2B5EF4-FFF2-40B4-BE49-F238E27FC236}">
                  <a16:creationId xmlns:a16="http://schemas.microsoft.com/office/drawing/2014/main" id="{1176A369-3A4F-28CC-DCC9-34E3DBE3945E}"/>
                </a:ext>
              </a:extLst>
            </p:cNvPr>
            <p:cNvSpPr/>
            <p:nvPr/>
          </p:nvSpPr>
          <p:spPr>
            <a:xfrm>
              <a:off x="3537847"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64" name="object 86">
              <a:extLst>
                <a:ext uri="{FF2B5EF4-FFF2-40B4-BE49-F238E27FC236}">
                  <a16:creationId xmlns:a16="http://schemas.microsoft.com/office/drawing/2014/main" id="{E2F77F47-B9B1-46E5-DDE6-F0C37D397022}"/>
                </a:ext>
              </a:extLst>
            </p:cNvPr>
            <p:cNvSpPr/>
            <p:nvPr/>
          </p:nvSpPr>
          <p:spPr>
            <a:xfrm>
              <a:off x="3571443"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65" name="object 87">
              <a:extLst>
                <a:ext uri="{FF2B5EF4-FFF2-40B4-BE49-F238E27FC236}">
                  <a16:creationId xmlns:a16="http://schemas.microsoft.com/office/drawing/2014/main" id="{96E8FB2B-A905-D8A9-5E79-E39EB1CC68C6}"/>
                </a:ext>
              </a:extLst>
            </p:cNvPr>
            <p:cNvSpPr/>
            <p:nvPr/>
          </p:nvSpPr>
          <p:spPr>
            <a:xfrm>
              <a:off x="3605038"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66" name="object 88">
              <a:extLst>
                <a:ext uri="{FF2B5EF4-FFF2-40B4-BE49-F238E27FC236}">
                  <a16:creationId xmlns:a16="http://schemas.microsoft.com/office/drawing/2014/main" id="{23C80E8A-FF0C-E0A0-7A60-40767F898172}"/>
                </a:ext>
              </a:extLst>
            </p:cNvPr>
            <p:cNvSpPr/>
            <p:nvPr/>
          </p:nvSpPr>
          <p:spPr>
            <a:xfrm>
              <a:off x="3638633"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67" name="object 89">
              <a:extLst>
                <a:ext uri="{FF2B5EF4-FFF2-40B4-BE49-F238E27FC236}">
                  <a16:creationId xmlns:a16="http://schemas.microsoft.com/office/drawing/2014/main" id="{75ABE33B-BB16-B555-CE30-A116D74A8878}"/>
                </a:ext>
              </a:extLst>
            </p:cNvPr>
            <p:cNvSpPr/>
            <p:nvPr/>
          </p:nvSpPr>
          <p:spPr>
            <a:xfrm>
              <a:off x="3672229"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68" name="object 90">
              <a:extLst>
                <a:ext uri="{FF2B5EF4-FFF2-40B4-BE49-F238E27FC236}">
                  <a16:creationId xmlns:a16="http://schemas.microsoft.com/office/drawing/2014/main" id="{1BB2B835-D148-BF92-6682-8DCA7ABD8774}"/>
                </a:ext>
              </a:extLst>
            </p:cNvPr>
            <p:cNvSpPr/>
            <p:nvPr/>
          </p:nvSpPr>
          <p:spPr>
            <a:xfrm>
              <a:off x="3705824"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69" name="object 91">
              <a:extLst>
                <a:ext uri="{FF2B5EF4-FFF2-40B4-BE49-F238E27FC236}">
                  <a16:creationId xmlns:a16="http://schemas.microsoft.com/office/drawing/2014/main" id="{DD6D6AB9-725C-4C07-AB8F-6812283E3964}"/>
                </a:ext>
              </a:extLst>
            </p:cNvPr>
            <p:cNvSpPr/>
            <p:nvPr/>
          </p:nvSpPr>
          <p:spPr>
            <a:xfrm>
              <a:off x="3739419"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70" name="object 92">
              <a:extLst>
                <a:ext uri="{FF2B5EF4-FFF2-40B4-BE49-F238E27FC236}">
                  <a16:creationId xmlns:a16="http://schemas.microsoft.com/office/drawing/2014/main" id="{4553EAA9-51AD-0815-E23F-4BEB6B32A6AE}"/>
                </a:ext>
              </a:extLst>
            </p:cNvPr>
            <p:cNvSpPr/>
            <p:nvPr/>
          </p:nvSpPr>
          <p:spPr>
            <a:xfrm>
              <a:off x="3773014"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71" name="object 93">
              <a:extLst>
                <a:ext uri="{FF2B5EF4-FFF2-40B4-BE49-F238E27FC236}">
                  <a16:creationId xmlns:a16="http://schemas.microsoft.com/office/drawing/2014/main" id="{FE4384B0-5555-A99E-DC46-218BE6C580AE}"/>
                </a:ext>
              </a:extLst>
            </p:cNvPr>
            <p:cNvSpPr/>
            <p:nvPr/>
          </p:nvSpPr>
          <p:spPr>
            <a:xfrm>
              <a:off x="3806610"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72" name="object 94">
              <a:extLst>
                <a:ext uri="{FF2B5EF4-FFF2-40B4-BE49-F238E27FC236}">
                  <a16:creationId xmlns:a16="http://schemas.microsoft.com/office/drawing/2014/main" id="{792A1886-16B0-7C73-028F-EAD93947C61C}"/>
                </a:ext>
              </a:extLst>
            </p:cNvPr>
            <p:cNvSpPr/>
            <p:nvPr/>
          </p:nvSpPr>
          <p:spPr>
            <a:xfrm>
              <a:off x="3840205"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73" name="object 95">
              <a:extLst>
                <a:ext uri="{FF2B5EF4-FFF2-40B4-BE49-F238E27FC236}">
                  <a16:creationId xmlns:a16="http://schemas.microsoft.com/office/drawing/2014/main" id="{32075005-AE4C-ACAF-0FF3-F0F2EDD9327E}"/>
                </a:ext>
              </a:extLst>
            </p:cNvPr>
            <p:cNvSpPr/>
            <p:nvPr/>
          </p:nvSpPr>
          <p:spPr>
            <a:xfrm>
              <a:off x="3873801"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74" name="object 96">
              <a:extLst>
                <a:ext uri="{FF2B5EF4-FFF2-40B4-BE49-F238E27FC236}">
                  <a16:creationId xmlns:a16="http://schemas.microsoft.com/office/drawing/2014/main" id="{D8B5BA07-B475-320E-DA43-053026426BC5}"/>
                </a:ext>
              </a:extLst>
            </p:cNvPr>
            <p:cNvSpPr/>
            <p:nvPr/>
          </p:nvSpPr>
          <p:spPr>
            <a:xfrm>
              <a:off x="3907396"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75" name="object 97">
              <a:extLst>
                <a:ext uri="{FF2B5EF4-FFF2-40B4-BE49-F238E27FC236}">
                  <a16:creationId xmlns:a16="http://schemas.microsoft.com/office/drawing/2014/main" id="{29DB2BE8-EB87-C4A4-9787-0E499E946202}"/>
                </a:ext>
              </a:extLst>
            </p:cNvPr>
            <p:cNvSpPr/>
            <p:nvPr/>
          </p:nvSpPr>
          <p:spPr>
            <a:xfrm>
              <a:off x="3940991"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76" name="object 98">
              <a:extLst>
                <a:ext uri="{FF2B5EF4-FFF2-40B4-BE49-F238E27FC236}">
                  <a16:creationId xmlns:a16="http://schemas.microsoft.com/office/drawing/2014/main" id="{A36F1950-ACCD-EE35-BCB0-038990124DD5}"/>
                </a:ext>
              </a:extLst>
            </p:cNvPr>
            <p:cNvSpPr/>
            <p:nvPr/>
          </p:nvSpPr>
          <p:spPr>
            <a:xfrm>
              <a:off x="3974586"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77" name="object 99">
              <a:extLst>
                <a:ext uri="{FF2B5EF4-FFF2-40B4-BE49-F238E27FC236}">
                  <a16:creationId xmlns:a16="http://schemas.microsoft.com/office/drawing/2014/main" id="{052855AE-2AAC-1A21-EE94-467612AB5A28}"/>
                </a:ext>
              </a:extLst>
            </p:cNvPr>
            <p:cNvSpPr/>
            <p:nvPr/>
          </p:nvSpPr>
          <p:spPr>
            <a:xfrm>
              <a:off x="4008182"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78" name="object 100">
              <a:extLst>
                <a:ext uri="{FF2B5EF4-FFF2-40B4-BE49-F238E27FC236}">
                  <a16:creationId xmlns:a16="http://schemas.microsoft.com/office/drawing/2014/main" id="{159BD021-D7C7-D282-31D8-84C0548C58EF}"/>
                </a:ext>
              </a:extLst>
            </p:cNvPr>
            <p:cNvSpPr/>
            <p:nvPr/>
          </p:nvSpPr>
          <p:spPr>
            <a:xfrm>
              <a:off x="4041777"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79" name="object 101">
              <a:extLst>
                <a:ext uri="{FF2B5EF4-FFF2-40B4-BE49-F238E27FC236}">
                  <a16:creationId xmlns:a16="http://schemas.microsoft.com/office/drawing/2014/main" id="{1620D605-1B06-05FF-A1D4-938E9DD9C0D3}"/>
                </a:ext>
              </a:extLst>
            </p:cNvPr>
            <p:cNvSpPr/>
            <p:nvPr/>
          </p:nvSpPr>
          <p:spPr>
            <a:xfrm>
              <a:off x="4075372"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80" name="object 102">
              <a:extLst>
                <a:ext uri="{FF2B5EF4-FFF2-40B4-BE49-F238E27FC236}">
                  <a16:creationId xmlns:a16="http://schemas.microsoft.com/office/drawing/2014/main" id="{7B75DE98-B711-CC33-8C31-7806B86D75DA}"/>
                </a:ext>
              </a:extLst>
            </p:cNvPr>
            <p:cNvSpPr/>
            <p:nvPr/>
          </p:nvSpPr>
          <p:spPr>
            <a:xfrm>
              <a:off x="4108968"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81" name="object 103">
              <a:extLst>
                <a:ext uri="{FF2B5EF4-FFF2-40B4-BE49-F238E27FC236}">
                  <a16:creationId xmlns:a16="http://schemas.microsoft.com/office/drawing/2014/main" id="{2956BFF1-2AC5-42CD-D4FE-C0C2DB202FCA}"/>
                </a:ext>
              </a:extLst>
            </p:cNvPr>
            <p:cNvSpPr/>
            <p:nvPr/>
          </p:nvSpPr>
          <p:spPr>
            <a:xfrm>
              <a:off x="4142563"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82" name="object 104">
              <a:extLst>
                <a:ext uri="{FF2B5EF4-FFF2-40B4-BE49-F238E27FC236}">
                  <a16:creationId xmlns:a16="http://schemas.microsoft.com/office/drawing/2014/main" id="{0C28809B-E18E-4BE4-C2B1-DA5FA5C35B34}"/>
                </a:ext>
              </a:extLst>
            </p:cNvPr>
            <p:cNvSpPr/>
            <p:nvPr/>
          </p:nvSpPr>
          <p:spPr>
            <a:xfrm>
              <a:off x="4176158"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83" name="object 105">
              <a:extLst>
                <a:ext uri="{FF2B5EF4-FFF2-40B4-BE49-F238E27FC236}">
                  <a16:creationId xmlns:a16="http://schemas.microsoft.com/office/drawing/2014/main" id="{0BF6E42D-C4CA-34FE-EA47-335B5238DF97}"/>
                </a:ext>
              </a:extLst>
            </p:cNvPr>
            <p:cNvSpPr/>
            <p:nvPr/>
          </p:nvSpPr>
          <p:spPr>
            <a:xfrm>
              <a:off x="4209754"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84" name="object 106">
              <a:extLst>
                <a:ext uri="{FF2B5EF4-FFF2-40B4-BE49-F238E27FC236}">
                  <a16:creationId xmlns:a16="http://schemas.microsoft.com/office/drawing/2014/main" id="{878656DD-51CF-AFC5-E996-D253DC7A0140}"/>
                </a:ext>
              </a:extLst>
            </p:cNvPr>
            <p:cNvSpPr/>
            <p:nvPr/>
          </p:nvSpPr>
          <p:spPr>
            <a:xfrm>
              <a:off x="4243349"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85" name="object 107">
              <a:extLst>
                <a:ext uri="{FF2B5EF4-FFF2-40B4-BE49-F238E27FC236}">
                  <a16:creationId xmlns:a16="http://schemas.microsoft.com/office/drawing/2014/main" id="{CF433B06-9F1D-EAF1-19CE-6F019BB840F4}"/>
                </a:ext>
              </a:extLst>
            </p:cNvPr>
            <p:cNvSpPr/>
            <p:nvPr/>
          </p:nvSpPr>
          <p:spPr>
            <a:xfrm>
              <a:off x="4276944"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86" name="object 108">
              <a:extLst>
                <a:ext uri="{FF2B5EF4-FFF2-40B4-BE49-F238E27FC236}">
                  <a16:creationId xmlns:a16="http://schemas.microsoft.com/office/drawing/2014/main" id="{EEADE729-31E5-1F9C-2AAB-67BB891E0E79}"/>
                </a:ext>
              </a:extLst>
            </p:cNvPr>
            <p:cNvSpPr/>
            <p:nvPr/>
          </p:nvSpPr>
          <p:spPr>
            <a:xfrm>
              <a:off x="4310539"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87" name="object 109">
              <a:extLst>
                <a:ext uri="{FF2B5EF4-FFF2-40B4-BE49-F238E27FC236}">
                  <a16:creationId xmlns:a16="http://schemas.microsoft.com/office/drawing/2014/main" id="{EEBC2627-E146-4089-2B2F-21145B05056E}"/>
                </a:ext>
              </a:extLst>
            </p:cNvPr>
            <p:cNvSpPr/>
            <p:nvPr/>
          </p:nvSpPr>
          <p:spPr>
            <a:xfrm>
              <a:off x="4344135"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88" name="object 110">
              <a:extLst>
                <a:ext uri="{FF2B5EF4-FFF2-40B4-BE49-F238E27FC236}">
                  <a16:creationId xmlns:a16="http://schemas.microsoft.com/office/drawing/2014/main" id="{35BB099C-6990-42C5-5D84-5A7E7F04FD53}"/>
                </a:ext>
              </a:extLst>
            </p:cNvPr>
            <p:cNvSpPr/>
            <p:nvPr/>
          </p:nvSpPr>
          <p:spPr>
            <a:xfrm>
              <a:off x="4377730"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89" name="object 111">
              <a:extLst>
                <a:ext uri="{FF2B5EF4-FFF2-40B4-BE49-F238E27FC236}">
                  <a16:creationId xmlns:a16="http://schemas.microsoft.com/office/drawing/2014/main" id="{3C3FC0DC-D6D6-7319-23AD-2701703A77DC}"/>
                </a:ext>
              </a:extLst>
            </p:cNvPr>
            <p:cNvSpPr/>
            <p:nvPr/>
          </p:nvSpPr>
          <p:spPr>
            <a:xfrm>
              <a:off x="4411325"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90" name="object 112">
              <a:extLst>
                <a:ext uri="{FF2B5EF4-FFF2-40B4-BE49-F238E27FC236}">
                  <a16:creationId xmlns:a16="http://schemas.microsoft.com/office/drawing/2014/main" id="{77C5BABD-0761-2910-85DC-369EE3BB3A3B}"/>
                </a:ext>
              </a:extLst>
            </p:cNvPr>
            <p:cNvSpPr/>
            <p:nvPr/>
          </p:nvSpPr>
          <p:spPr>
            <a:xfrm>
              <a:off x="4444921"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91" name="object 113">
              <a:extLst>
                <a:ext uri="{FF2B5EF4-FFF2-40B4-BE49-F238E27FC236}">
                  <a16:creationId xmlns:a16="http://schemas.microsoft.com/office/drawing/2014/main" id="{125675BF-7B10-180E-98DF-15B8F056D5F7}"/>
                </a:ext>
              </a:extLst>
            </p:cNvPr>
            <p:cNvSpPr/>
            <p:nvPr/>
          </p:nvSpPr>
          <p:spPr>
            <a:xfrm>
              <a:off x="4478516"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92" name="object 114">
              <a:extLst>
                <a:ext uri="{FF2B5EF4-FFF2-40B4-BE49-F238E27FC236}">
                  <a16:creationId xmlns:a16="http://schemas.microsoft.com/office/drawing/2014/main" id="{22300CD5-BFA0-9F16-5B72-03CE58E3D333}"/>
                </a:ext>
              </a:extLst>
            </p:cNvPr>
            <p:cNvSpPr/>
            <p:nvPr/>
          </p:nvSpPr>
          <p:spPr>
            <a:xfrm>
              <a:off x="4512112"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93" name="object 115">
              <a:extLst>
                <a:ext uri="{FF2B5EF4-FFF2-40B4-BE49-F238E27FC236}">
                  <a16:creationId xmlns:a16="http://schemas.microsoft.com/office/drawing/2014/main" id="{F77379D6-7550-6886-8E44-02528138C7BA}"/>
                </a:ext>
              </a:extLst>
            </p:cNvPr>
            <p:cNvSpPr/>
            <p:nvPr/>
          </p:nvSpPr>
          <p:spPr>
            <a:xfrm>
              <a:off x="4545706"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94" name="object 116">
              <a:extLst>
                <a:ext uri="{FF2B5EF4-FFF2-40B4-BE49-F238E27FC236}">
                  <a16:creationId xmlns:a16="http://schemas.microsoft.com/office/drawing/2014/main" id="{C326B4BB-67A7-D3C1-4C6A-176E42A98512}"/>
                </a:ext>
              </a:extLst>
            </p:cNvPr>
            <p:cNvSpPr/>
            <p:nvPr/>
          </p:nvSpPr>
          <p:spPr>
            <a:xfrm>
              <a:off x="4579302"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95" name="object 117">
              <a:extLst>
                <a:ext uri="{FF2B5EF4-FFF2-40B4-BE49-F238E27FC236}">
                  <a16:creationId xmlns:a16="http://schemas.microsoft.com/office/drawing/2014/main" id="{23BF539D-6DDC-1D68-5EDB-27F06947F0D3}"/>
                </a:ext>
              </a:extLst>
            </p:cNvPr>
            <p:cNvSpPr/>
            <p:nvPr/>
          </p:nvSpPr>
          <p:spPr>
            <a:xfrm>
              <a:off x="4612897"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96" name="object 118">
              <a:extLst>
                <a:ext uri="{FF2B5EF4-FFF2-40B4-BE49-F238E27FC236}">
                  <a16:creationId xmlns:a16="http://schemas.microsoft.com/office/drawing/2014/main" id="{0E059CC2-D3B9-D392-73F4-5F3AF6CD13F2}"/>
                </a:ext>
              </a:extLst>
            </p:cNvPr>
            <p:cNvSpPr/>
            <p:nvPr/>
          </p:nvSpPr>
          <p:spPr>
            <a:xfrm>
              <a:off x="4646493"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97" name="object 119">
              <a:extLst>
                <a:ext uri="{FF2B5EF4-FFF2-40B4-BE49-F238E27FC236}">
                  <a16:creationId xmlns:a16="http://schemas.microsoft.com/office/drawing/2014/main" id="{AF26D19C-D718-AAF0-43C7-7089BF4B1563}"/>
                </a:ext>
              </a:extLst>
            </p:cNvPr>
            <p:cNvSpPr/>
            <p:nvPr/>
          </p:nvSpPr>
          <p:spPr>
            <a:xfrm>
              <a:off x="4680088"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98" name="object 120">
              <a:extLst>
                <a:ext uri="{FF2B5EF4-FFF2-40B4-BE49-F238E27FC236}">
                  <a16:creationId xmlns:a16="http://schemas.microsoft.com/office/drawing/2014/main" id="{DDCE1F54-3E34-15CB-B6D6-F6472D6610BE}"/>
                </a:ext>
              </a:extLst>
            </p:cNvPr>
            <p:cNvSpPr/>
            <p:nvPr/>
          </p:nvSpPr>
          <p:spPr>
            <a:xfrm>
              <a:off x="4713683"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99" name="object 121">
              <a:extLst>
                <a:ext uri="{FF2B5EF4-FFF2-40B4-BE49-F238E27FC236}">
                  <a16:creationId xmlns:a16="http://schemas.microsoft.com/office/drawing/2014/main" id="{FCF13AD4-B10A-0FD1-2F7D-0EE1B7C990A5}"/>
                </a:ext>
              </a:extLst>
            </p:cNvPr>
            <p:cNvSpPr/>
            <p:nvPr/>
          </p:nvSpPr>
          <p:spPr>
            <a:xfrm>
              <a:off x="4747279"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00" name="object 122">
              <a:extLst>
                <a:ext uri="{FF2B5EF4-FFF2-40B4-BE49-F238E27FC236}">
                  <a16:creationId xmlns:a16="http://schemas.microsoft.com/office/drawing/2014/main" id="{343EDC01-B9E8-57CA-D2C2-63CB777EA982}"/>
                </a:ext>
              </a:extLst>
            </p:cNvPr>
            <p:cNvSpPr/>
            <p:nvPr/>
          </p:nvSpPr>
          <p:spPr>
            <a:xfrm>
              <a:off x="4780874"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01" name="object 123">
              <a:extLst>
                <a:ext uri="{FF2B5EF4-FFF2-40B4-BE49-F238E27FC236}">
                  <a16:creationId xmlns:a16="http://schemas.microsoft.com/office/drawing/2014/main" id="{449B09BE-D4E6-5A1C-F67B-2B7FA4B2355F}"/>
                </a:ext>
              </a:extLst>
            </p:cNvPr>
            <p:cNvSpPr/>
            <p:nvPr/>
          </p:nvSpPr>
          <p:spPr>
            <a:xfrm>
              <a:off x="4814469"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02" name="object 124">
              <a:extLst>
                <a:ext uri="{FF2B5EF4-FFF2-40B4-BE49-F238E27FC236}">
                  <a16:creationId xmlns:a16="http://schemas.microsoft.com/office/drawing/2014/main" id="{F5B220A4-C5C1-85AD-A3E4-57ECF3490FDE}"/>
                </a:ext>
              </a:extLst>
            </p:cNvPr>
            <p:cNvSpPr/>
            <p:nvPr/>
          </p:nvSpPr>
          <p:spPr>
            <a:xfrm>
              <a:off x="4848064"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03" name="object 125">
              <a:extLst>
                <a:ext uri="{FF2B5EF4-FFF2-40B4-BE49-F238E27FC236}">
                  <a16:creationId xmlns:a16="http://schemas.microsoft.com/office/drawing/2014/main" id="{39D17DC6-2379-9AF2-70BC-E98B0D259D29}"/>
                </a:ext>
              </a:extLst>
            </p:cNvPr>
            <p:cNvSpPr/>
            <p:nvPr/>
          </p:nvSpPr>
          <p:spPr>
            <a:xfrm>
              <a:off x="4881660"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04" name="object 126">
              <a:extLst>
                <a:ext uri="{FF2B5EF4-FFF2-40B4-BE49-F238E27FC236}">
                  <a16:creationId xmlns:a16="http://schemas.microsoft.com/office/drawing/2014/main" id="{AC2FDE8D-FDC1-65F4-5456-507547532FBE}"/>
                </a:ext>
              </a:extLst>
            </p:cNvPr>
            <p:cNvSpPr/>
            <p:nvPr/>
          </p:nvSpPr>
          <p:spPr>
            <a:xfrm>
              <a:off x="4915255"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05" name="object 127">
              <a:extLst>
                <a:ext uri="{FF2B5EF4-FFF2-40B4-BE49-F238E27FC236}">
                  <a16:creationId xmlns:a16="http://schemas.microsoft.com/office/drawing/2014/main" id="{66C0E13E-5064-D981-EDF0-DA1EA30C21D6}"/>
                </a:ext>
              </a:extLst>
            </p:cNvPr>
            <p:cNvSpPr/>
            <p:nvPr/>
          </p:nvSpPr>
          <p:spPr>
            <a:xfrm>
              <a:off x="4948850"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06" name="object 128">
              <a:extLst>
                <a:ext uri="{FF2B5EF4-FFF2-40B4-BE49-F238E27FC236}">
                  <a16:creationId xmlns:a16="http://schemas.microsoft.com/office/drawing/2014/main" id="{D04DDE42-019E-BE13-0A48-AA7CA3AC02FE}"/>
                </a:ext>
              </a:extLst>
            </p:cNvPr>
            <p:cNvSpPr/>
            <p:nvPr/>
          </p:nvSpPr>
          <p:spPr>
            <a:xfrm>
              <a:off x="4982446"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07" name="object 129">
              <a:extLst>
                <a:ext uri="{FF2B5EF4-FFF2-40B4-BE49-F238E27FC236}">
                  <a16:creationId xmlns:a16="http://schemas.microsoft.com/office/drawing/2014/main" id="{40BACC78-E700-F18E-6246-BB4E07AD559E}"/>
                </a:ext>
              </a:extLst>
            </p:cNvPr>
            <p:cNvSpPr/>
            <p:nvPr/>
          </p:nvSpPr>
          <p:spPr>
            <a:xfrm>
              <a:off x="5016041"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08" name="object 130">
              <a:extLst>
                <a:ext uri="{FF2B5EF4-FFF2-40B4-BE49-F238E27FC236}">
                  <a16:creationId xmlns:a16="http://schemas.microsoft.com/office/drawing/2014/main" id="{B17F01B4-2989-4DBA-F389-426C62BA61AC}"/>
                </a:ext>
              </a:extLst>
            </p:cNvPr>
            <p:cNvSpPr/>
            <p:nvPr/>
          </p:nvSpPr>
          <p:spPr>
            <a:xfrm>
              <a:off x="5049636"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09" name="object 131">
              <a:extLst>
                <a:ext uri="{FF2B5EF4-FFF2-40B4-BE49-F238E27FC236}">
                  <a16:creationId xmlns:a16="http://schemas.microsoft.com/office/drawing/2014/main" id="{1284AB53-73AF-6DA7-E279-4E4007FAFD09}"/>
                </a:ext>
              </a:extLst>
            </p:cNvPr>
            <p:cNvSpPr/>
            <p:nvPr/>
          </p:nvSpPr>
          <p:spPr>
            <a:xfrm>
              <a:off x="5083230"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10" name="object 132">
              <a:extLst>
                <a:ext uri="{FF2B5EF4-FFF2-40B4-BE49-F238E27FC236}">
                  <a16:creationId xmlns:a16="http://schemas.microsoft.com/office/drawing/2014/main" id="{D8415D8B-94DC-C629-81B8-A7FB60FB717E}"/>
                </a:ext>
              </a:extLst>
            </p:cNvPr>
            <p:cNvSpPr/>
            <p:nvPr/>
          </p:nvSpPr>
          <p:spPr>
            <a:xfrm>
              <a:off x="5116827"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11" name="object 133">
              <a:extLst>
                <a:ext uri="{FF2B5EF4-FFF2-40B4-BE49-F238E27FC236}">
                  <a16:creationId xmlns:a16="http://schemas.microsoft.com/office/drawing/2014/main" id="{EA2216D5-7CD8-549B-41C5-4BE00E843E35}"/>
                </a:ext>
              </a:extLst>
            </p:cNvPr>
            <p:cNvSpPr/>
            <p:nvPr/>
          </p:nvSpPr>
          <p:spPr>
            <a:xfrm>
              <a:off x="5150422"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12" name="object 134">
              <a:extLst>
                <a:ext uri="{FF2B5EF4-FFF2-40B4-BE49-F238E27FC236}">
                  <a16:creationId xmlns:a16="http://schemas.microsoft.com/office/drawing/2014/main" id="{05D22736-7CA0-C068-40EF-44D46624576A}"/>
                </a:ext>
              </a:extLst>
            </p:cNvPr>
            <p:cNvSpPr/>
            <p:nvPr/>
          </p:nvSpPr>
          <p:spPr>
            <a:xfrm>
              <a:off x="5184017"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13" name="object 135">
              <a:extLst>
                <a:ext uri="{FF2B5EF4-FFF2-40B4-BE49-F238E27FC236}">
                  <a16:creationId xmlns:a16="http://schemas.microsoft.com/office/drawing/2014/main" id="{FD1A20D2-5972-22A1-9028-C2D663AFE966}"/>
                </a:ext>
              </a:extLst>
            </p:cNvPr>
            <p:cNvSpPr/>
            <p:nvPr/>
          </p:nvSpPr>
          <p:spPr>
            <a:xfrm>
              <a:off x="5217613"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14" name="object 136">
              <a:extLst>
                <a:ext uri="{FF2B5EF4-FFF2-40B4-BE49-F238E27FC236}">
                  <a16:creationId xmlns:a16="http://schemas.microsoft.com/office/drawing/2014/main" id="{56438F32-B150-EFCC-B37F-9A5A50A620AB}"/>
                </a:ext>
              </a:extLst>
            </p:cNvPr>
            <p:cNvSpPr/>
            <p:nvPr/>
          </p:nvSpPr>
          <p:spPr>
            <a:xfrm>
              <a:off x="5251208"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15" name="object 137">
              <a:extLst>
                <a:ext uri="{FF2B5EF4-FFF2-40B4-BE49-F238E27FC236}">
                  <a16:creationId xmlns:a16="http://schemas.microsoft.com/office/drawing/2014/main" id="{ACEEE494-8F3C-B7AE-E16D-94FE6C6D3B97}"/>
                </a:ext>
              </a:extLst>
            </p:cNvPr>
            <p:cNvSpPr/>
            <p:nvPr/>
          </p:nvSpPr>
          <p:spPr>
            <a:xfrm>
              <a:off x="5284802"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16" name="object 138">
              <a:extLst>
                <a:ext uri="{FF2B5EF4-FFF2-40B4-BE49-F238E27FC236}">
                  <a16:creationId xmlns:a16="http://schemas.microsoft.com/office/drawing/2014/main" id="{6661CE9D-BA8D-10CC-AFA8-5E16A8498DD1}"/>
                </a:ext>
              </a:extLst>
            </p:cNvPr>
            <p:cNvSpPr/>
            <p:nvPr/>
          </p:nvSpPr>
          <p:spPr>
            <a:xfrm>
              <a:off x="5318399"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17" name="object 139">
              <a:extLst>
                <a:ext uri="{FF2B5EF4-FFF2-40B4-BE49-F238E27FC236}">
                  <a16:creationId xmlns:a16="http://schemas.microsoft.com/office/drawing/2014/main" id="{61FEB907-45E7-1961-996A-4A83429C0E1E}"/>
                </a:ext>
              </a:extLst>
            </p:cNvPr>
            <p:cNvSpPr/>
            <p:nvPr/>
          </p:nvSpPr>
          <p:spPr>
            <a:xfrm>
              <a:off x="5351994"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18" name="object 140">
              <a:extLst>
                <a:ext uri="{FF2B5EF4-FFF2-40B4-BE49-F238E27FC236}">
                  <a16:creationId xmlns:a16="http://schemas.microsoft.com/office/drawing/2014/main" id="{15F23A81-703D-808D-C79C-D07628D5D234}"/>
                </a:ext>
              </a:extLst>
            </p:cNvPr>
            <p:cNvSpPr/>
            <p:nvPr/>
          </p:nvSpPr>
          <p:spPr>
            <a:xfrm>
              <a:off x="5385589"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19" name="object 141">
              <a:extLst>
                <a:ext uri="{FF2B5EF4-FFF2-40B4-BE49-F238E27FC236}">
                  <a16:creationId xmlns:a16="http://schemas.microsoft.com/office/drawing/2014/main" id="{DAEB603C-7E38-7479-2ACC-874811013666}"/>
                </a:ext>
              </a:extLst>
            </p:cNvPr>
            <p:cNvSpPr/>
            <p:nvPr/>
          </p:nvSpPr>
          <p:spPr>
            <a:xfrm>
              <a:off x="5419185"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20" name="object 142">
              <a:extLst>
                <a:ext uri="{FF2B5EF4-FFF2-40B4-BE49-F238E27FC236}">
                  <a16:creationId xmlns:a16="http://schemas.microsoft.com/office/drawing/2014/main" id="{2F59165A-AB9B-8A34-7F0A-EE31F44AFC4F}"/>
                </a:ext>
              </a:extLst>
            </p:cNvPr>
            <p:cNvSpPr/>
            <p:nvPr/>
          </p:nvSpPr>
          <p:spPr>
            <a:xfrm>
              <a:off x="5452780"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21" name="object 143">
              <a:extLst>
                <a:ext uri="{FF2B5EF4-FFF2-40B4-BE49-F238E27FC236}">
                  <a16:creationId xmlns:a16="http://schemas.microsoft.com/office/drawing/2014/main" id="{938D7898-DA4B-1AD0-8EEE-D8907D2191FC}"/>
                </a:ext>
              </a:extLst>
            </p:cNvPr>
            <p:cNvSpPr/>
            <p:nvPr/>
          </p:nvSpPr>
          <p:spPr>
            <a:xfrm>
              <a:off x="5486374"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22" name="object 144">
              <a:extLst>
                <a:ext uri="{FF2B5EF4-FFF2-40B4-BE49-F238E27FC236}">
                  <a16:creationId xmlns:a16="http://schemas.microsoft.com/office/drawing/2014/main" id="{401DE5E2-9DE9-9469-5917-4AC1359CF1FE}"/>
                </a:ext>
              </a:extLst>
            </p:cNvPr>
            <p:cNvSpPr/>
            <p:nvPr/>
          </p:nvSpPr>
          <p:spPr>
            <a:xfrm>
              <a:off x="5519971"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23" name="object 145">
              <a:extLst>
                <a:ext uri="{FF2B5EF4-FFF2-40B4-BE49-F238E27FC236}">
                  <a16:creationId xmlns:a16="http://schemas.microsoft.com/office/drawing/2014/main" id="{FD8107A5-7544-8D60-F730-7A4359FAADDE}"/>
                </a:ext>
              </a:extLst>
            </p:cNvPr>
            <p:cNvSpPr/>
            <p:nvPr/>
          </p:nvSpPr>
          <p:spPr>
            <a:xfrm>
              <a:off x="5553566"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24" name="object 146">
              <a:extLst>
                <a:ext uri="{FF2B5EF4-FFF2-40B4-BE49-F238E27FC236}">
                  <a16:creationId xmlns:a16="http://schemas.microsoft.com/office/drawing/2014/main" id="{1DE1E7E3-D82B-5830-662A-F2B36B74E58F}"/>
                </a:ext>
              </a:extLst>
            </p:cNvPr>
            <p:cNvSpPr/>
            <p:nvPr/>
          </p:nvSpPr>
          <p:spPr>
            <a:xfrm>
              <a:off x="5587161"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25" name="object 147">
              <a:extLst>
                <a:ext uri="{FF2B5EF4-FFF2-40B4-BE49-F238E27FC236}">
                  <a16:creationId xmlns:a16="http://schemas.microsoft.com/office/drawing/2014/main" id="{B9C0FEBE-AED4-2FD1-FE98-B33C239D6B54}"/>
                </a:ext>
              </a:extLst>
            </p:cNvPr>
            <p:cNvSpPr/>
            <p:nvPr/>
          </p:nvSpPr>
          <p:spPr>
            <a:xfrm>
              <a:off x="5620755"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26" name="object 148">
              <a:extLst>
                <a:ext uri="{FF2B5EF4-FFF2-40B4-BE49-F238E27FC236}">
                  <a16:creationId xmlns:a16="http://schemas.microsoft.com/office/drawing/2014/main" id="{7398243C-C0D4-DFF2-8897-BC997E18CF27}"/>
                </a:ext>
              </a:extLst>
            </p:cNvPr>
            <p:cNvSpPr/>
            <p:nvPr/>
          </p:nvSpPr>
          <p:spPr>
            <a:xfrm>
              <a:off x="5654352"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27" name="object 149">
              <a:extLst>
                <a:ext uri="{FF2B5EF4-FFF2-40B4-BE49-F238E27FC236}">
                  <a16:creationId xmlns:a16="http://schemas.microsoft.com/office/drawing/2014/main" id="{3871108F-F729-D84C-4F6A-43CB0047BDD6}"/>
                </a:ext>
              </a:extLst>
            </p:cNvPr>
            <p:cNvSpPr/>
            <p:nvPr/>
          </p:nvSpPr>
          <p:spPr>
            <a:xfrm>
              <a:off x="5687946"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28" name="object 150">
              <a:extLst>
                <a:ext uri="{FF2B5EF4-FFF2-40B4-BE49-F238E27FC236}">
                  <a16:creationId xmlns:a16="http://schemas.microsoft.com/office/drawing/2014/main" id="{27CF06B5-EF30-1075-4C47-AC805E6E2136}"/>
                </a:ext>
              </a:extLst>
            </p:cNvPr>
            <p:cNvSpPr/>
            <p:nvPr/>
          </p:nvSpPr>
          <p:spPr>
            <a:xfrm>
              <a:off x="5721542"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29" name="object 151">
              <a:extLst>
                <a:ext uri="{FF2B5EF4-FFF2-40B4-BE49-F238E27FC236}">
                  <a16:creationId xmlns:a16="http://schemas.microsoft.com/office/drawing/2014/main" id="{916CBBAE-1641-AC81-F557-9871DB5C6B6F}"/>
                </a:ext>
              </a:extLst>
            </p:cNvPr>
            <p:cNvSpPr/>
            <p:nvPr/>
          </p:nvSpPr>
          <p:spPr>
            <a:xfrm>
              <a:off x="5755136"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30" name="object 152">
              <a:extLst>
                <a:ext uri="{FF2B5EF4-FFF2-40B4-BE49-F238E27FC236}">
                  <a16:creationId xmlns:a16="http://schemas.microsoft.com/office/drawing/2014/main" id="{93AA49BE-BF97-01EA-10FB-569458943C12}"/>
                </a:ext>
              </a:extLst>
            </p:cNvPr>
            <p:cNvSpPr/>
            <p:nvPr/>
          </p:nvSpPr>
          <p:spPr>
            <a:xfrm>
              <a:off x="5788733"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31" name="object 153">
              <a:extLst>
                <a:ext uri="{FF2B5EF4-FFF2-40B4-BE49-F238E27FC236}">
                  <a16:creationId xmlns:a16="http://schemas.microsoft.com/office/drawing/2014/main" id="{EBE7F205-8CBC-85C9-FFBF-83DE3652B735}"/>
                </a:ext>
              </a:extLst>
            </p:cNvPr>
            <p:cNvSpPr/>
            <p:nvPr/>
          </p:nvSpPr>
          <p:spPr>
            <a:xfrm>
              <a:off x="5822327"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32" name="object 154">
              <a:extLst>
                <a:ext uri="{FF2B5EF4-FFF2-40B4-BE49-F238E27FC236}">
                  <a16:creationId xmlns:a16="http://schemas.microsoft.com/office/drawing/2014/main" id="{B707F8E0-9B8C-5984-979B-0CFF87EC1AE7}"/>
                </a:ext>
              </a:extLst>
            </p:cNvPr>
            <p:cNvSpPr/>
            <p:nvPr/>
          </p:nvSpPr>
          <p:spPr>
            <a:xfrm>
              <a:off x="5855924"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33" name="object 155">
              <a:extLst>
                <a:ext uri="{FF2B5EF4-FFF2-40B4-BE49-F238E27FC236}">
                  <a16:creationId xmlns:a16="http://schemas.microsoft.com/office/drawing/2014/main" id="{22E49753-4511-7CF2-1D5D-D510793F4C51}"/>
                </a:ext>
              </a:extLst>
            </p:cNvPr>
            <p:cNvSpPr/>
            <p:nvPr/>
          </p:nvSpPr>
          <p:spPr>
            <a:xfrm>
              <a:off x="5889518"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34" name="object 156">
              <a:extLst>
                <a:ext uri="{FF2B5EF4-FFF2-40B4-BE49-F238E27FC236}">
                  <a16:creationId xmlns:a16="http://schemas.microsoft.com/office/drawing/2014/main" id="{061ACB61-6319-B45C-19D9-2B1183D00784}"/>
                </a:ext>
              </a:extLst>
            </p:cNvPr>
            <p:cNvSpPr/>
            <p:nvPr/>
          </p:nvSpPr>
          <p:spPr>
            <a:xfrm>
              <a:off x="5923114"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35" name="object 157">
              <a:extLst>
                <a:ext uri="{FF2B5EF4-FFF2-40B4-BE49-F238E27FC236}">
                  <a16:creationId xmlns:a16="http://schemas.microsoft.com/office/drawing/2014/main" id="{4D816B9A-3A95-8CFC-56A8-0E2A7B64A9AD}"/>
                </a:ext>
              </a:extLst>
            </p:cNvPr>
            <p:cNvSpPr/>
            <p:nvPr/>
          </p:nvSpPr>
          <p:spPr>
            <a:xfrm>
              <a:off x="5956708"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36" name="object 158">
              <a:extLst>
                <a:ext uri="{FF2B5EF4-FFF2-40B4-BE49-F238E27FC236}">
                  <a16:creationId xmlns:a16="http://schemas.microsoft.com/office/drawing/2014/main" id="{97F0FC62-8425-B6A1-4B65-5585165E3F1D}"/>
                </a:ext>
              </a:extLst>
            </p:cNvPr>
            <p:cNvSpPr/>
            <p:nvPr/>
          </p:nvSpPr>
          <p:spPr>
            <a:xfrm>
              <a:off x="5990305"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37" name="object 159">
              <a:extLst>
                <a:ext uri="{FF2B5EF4-FFF2-40B4-BE49-F238E27FC236}">
                  <a16:creationId xmlns:a16="http://schemas.microsoft.com/office/drawing/2014/main" id="{CA5FC8F3-99B3-F901-69A1-68B8C41FB5EC}"/>
                </a:ext>
              </a:extLst>
            </p:cNvPr>
            <p:cNvSpPr/>
            <p:nvPr/>
          </p:nvSpPr>
          <p:spPr>
            <a:xfrm>
              <a:off x="6023899"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38" name="object 160">
              <a:extLst>
                <a:ext uri="{FF2B5EF4-FFF2-40B4-BE49-F238E27FC236}">
                  <a16:creationId xmlns:a16="http://schemas.microsoft.com/office/drawing/2014/main" id="{52159233-B79D-F502-DB40-A660B9F47CEA}"/>
                </a:ext>
              </a:extLst>
            </p:cNvPr>
            <p:cNvSpPr/>
            <p:nvPr/>
          </p:nvSpPr>
          <p:spPr>
            <a:xfrm>
              <a:off x="6057496"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39" name="object 161">
              <a:extLst>
                <a:ext uri="{FF2B5EF4-FFF2-40B4-BE49-F238E27FC236}">
                  <a16:creationId xmlns:a16="http://schemas.microsoft.com/office/drawing/2014/main" id="{541EE951-0DDA-C98D-8E4E-88BDB17FDE58}"/>
                </a:ext>
              </a:extLst>
            </p:cNvPr>
            <p:cNvSpPr/>
            <p:nvPr/>
          </p:nvSpPr>
          <p:spPr>
            <a:xfrm>
              <a:off x="6091090"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40" name="object 162">
              <a:extLst>
                <a:ext uri="{FF2B5EF4-FFF2-40B4-BE49-F238E27FC236}">
                  <a16:creationId xmlns:a16="http://schemas.microsoft.com/office/drawing/2014/main" id="{33C2AAEA-C1FD-3375-BC81-BFAA587E03D3}"/>
                </a:ext>
              </a:extLst>
            </p:cNvPr>
            <p:cNvSpPr/>
            <p:nvPr/>
          </p:nvSpPr>
          <p:spPr>
            <a:xfrm>
              <a:off x="6124685"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41" name="object 163">
              <a:extLst>
                <a:ext uri="{FF2B5EF4-FFF2-40B4-BE49-F238E27FC236}">
                  <a16:creationId xmlns:a16="http://schemas.microsoft.com/office/drawing/2014/main" id="{C3DA3739-EE45-7301-E291-E587FC4CA85B}"/>
                </a:ext>
              </a:extLst>
            </p:cNvPr>
            <p:cNvSpPr/>
            <p:nvPr/>
          </p:nvSpPr>
          <p:spPr>
            <a:xfrm>
              <a:off x="6158280"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42" name="object 164">
              <a:extLst>
                <a:ext uri="{FF2B5EF4-FFF2-40B4-BE49-F238E27FC236}">
                  <a16:creationId xmlns:a16="http://schemas.microsoft.com/office/drawing/2014/main" id="{9194D8F4-12A2-541C-D702-0133549CD976}"/>
                </a:ext>
              </a:extLst>
            </p:cNvPr>
            <p:cNvSpPr/>
            <p:nvPr/>
          </p:nvSpPr>
          <p:spPr>
            <a:xfrm>
              <a:off x="6191877"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43" name="object 165">
              <a:extLst>
                <a:ext uri="{FF2B5EF4-FFF2-40B4-BE49-F238E27FC236}">
                  <a16:creationId xmlns:a16="http://schemas.microsoft.com/office/drawing/2014/main" id="{694B80F8-8340-F639-4251-D734D72F97FD}"/>
                </a:ext>
              </a:extLst>
            </p:cNvPr>
            <p:cNvSpPr/>
            <p:nvPr/>
          </p:nvSpPr>
          <p:spPr>
            <a:xfrm>
              <a:off x="6225471"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44" name="object 166">
              <a:extLst>
                <a:ext uri="{FF2B5EF4-FFF2-40B4-BE49-F238E27FC236}">
                  <a16:creationId xmlns:a16="http://schemas.microsoft.com/office/drawing/2014/main" id="{9C02025B-1725-423E-12D7-908CE349506B}"/>
                </a:ext>
              </a:extLst>
            </p:cNvPr>
            <p:cNvSpPr/>
            <p:nvPr/>
          </p:nvSpPr>
          <p:spPr>
            <a:xfrm>
              <a:off x="6259067"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45" name="object 167">
              <a:extLst>
                <a:ext uri="{FF2B5EF4-FFF2-40B4-BE49-F238E27FC236}">
                  <a16:creationId xmlns:a16="http://schemas.microsoft.com/office/drawing/2014/main" id="{1AFEE06B-FEC7-61E7-98FE-0B0A762F752E}"/>
                </a:ext>
              </a:extLst>
            </p:cNvPr>
            <p:cNvSpPr/>
            <p:nvPr/>
          </p:nvSpPr>
          <p:spPr>
            <a:xfrm>
              <a:off x="6292661"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46" name="object 168">
              <a:extLst>
                <a:ext uri="{FF2B5EF4-FFF2-40B4-BE49-F238E27FC236}">
                  <a16:creationId xmlns:a16="http://schemas.microsoft.com/office/drawing/2014/main" id="{433B872F-570C-34F3-5970-3D2F0A7D2E9F}"/>
                </a:ext>
              </a:extLst>
            </p:cNvPr>
            <p:cNvSpPr/>
            <p:nvPr/>
          </p:nvSpPr>
          <p:spPr>
            <a:xfrm>
              <a:off x="6326257"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47" name="object 169">
              <a:extLst>
                <a:ext uri="{FF2B5EF4-FFF2-40B4-BE49-F238E27FC236}">
                  <a16:creationId xmlns:a16="http://schemas.microsoft.com/office/drawing/2014/main" id="{F389B945-6FCE-59D1-B465-0BD879F3071B}"/>
                </a:ext>
              </a:extLst>
            </p:cNvPr>
            <p:cNvSpPr/>
            <p:nvPr/>
          </p:nvSpPr>
          <p:spPr>
            <a:xfrm>
              <a:off x="6359852" y="3386950"/>
              <a:ext cx="108585" cy="108585"/>
            </a:xfrm>
            <a:custGeom>
              <a:avLst/>
              <a:gdLst/>
              <a:ahLst/>
              <a:cxnLst/>
              <a:rect l="l" t="t" r="r" b="b"/>
              <a:pathLst>
                <a:path w="108585" h="108585">
                  <a:moveTo>
                    <a:pt x="0" y="108000"/>
                  </a:moveTo>
                  <a:lnTo>
                    <a:pt x="108000" y="0"/>
                  </a:lnTo>
                </a:path>
              </a:pathLst>
            </a:custGeom>
            <a:ln w="7619">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48" name="object 170">
              <a:extLst>
                <a:ext uri="{FF2B5EF4-FFF2-40B4-BE49-F238E27FC236}">
                  <a16:creationId xmlns:a16="http://schemas.microsoft.com/office/drawing/2014/main" id="{D28D7860-FB41-DCAA-8E5C-24B1E83380CA}"/>
                </a:ext>
              </a:extLst>
            </p:cNvPr>
            <p:cNvSpPr/>
            <p:nvPr/>
          </p:nvSpPr>
          <p:spPr>
            <a:xfrm>
              <a:off x="6393449"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49" name="object 171">
              <a:extLst>
                <a:ext uri="{FF2B5EF4-FFF2-40B4-BE49-F238E27FC236}">
                  <a16:creationId xmlns:a16="http://schemas.microsoft.com/office/drawing/2014/main" id="{D33AE0A6-B1E9-5237-3EDE-4F5B25E7F708}"/>
                </a:ext>
              </a:extLst>
            </p:cNvPr>
            <p:cNvSpPr/>
            <p:nvPr/>
          </p:nvSpPr>
          <p:spPr>
            <a:xfrm>
              <a:off x="6427043" y="3386950"/>
              <a:ext cx="108585" cy="108585"/>
            </a:xfrm>
            <a:custGeom>
              <a:avLst/>
              <a:gdLst/>
              <a:ahLst/>
              <a:cxnLst/>
              <a:rect l="l" t="t" r="r" b="b"/>
              <a:pathLst>
                <a:path w="108584"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50" name="object 172">
              <a:extLst>
                <a:ext uri="{FF2B5EF4-FFF2-40B4-BE49-F238E27FC236}">
                  <a16:creationId xmlns:a16="http://schemas.microsoft.com/office/drawing/2014/main" id="{A33CB58A-6050-F662-CE33-DDEBF1BF88B4}"/>
                </a:ext>
              </a:extLst>
            </p:cNvPr>
            <p:cNvSpPr/>
            <p:nvPr/>
          </p:nvSpPr>
          <p:spPr>
            <a:xfrm>
              <a:off x="6460639" y="3386950"/>
              <a:ext cx="108585" cy="108585"/>
            </a:xfrm>
            <a:custGeom>
              <a:avLst/>
              <a:gdLst/>
              <a:ahLst/>
              <a:cxnLst/>
              <a:rect l="l" t="t" r="r" b="b"/>
              <a:pathLst>
                <a:path w="108584"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51" name="object 173">
              <a:extLst>
                <a:ext uri="{FF2B5EF4-FFF2-40B4-BE49-F238E27FC236}">
                  <a16:creationId xmlns:a16="http://schemas.microsoft.com/office/drawing/2014/main" id="{407A7432-1EE0-977C-D315-0F47F649408D}"/>
                </a:ext>
              </a:extLst>
            </p:cNvPr>
            <p:cNvSpPr/>
            <p:nvPr/>
          </p:nvSpPr>
          <p:spPr>
            <a:xfrm>
              <a:off x="6494233" y="3386950"/>
              <a:ext cx="108585" cy="108585"/>
            </a:xfrm>
            <a:custGeom>
              <a:avLst/>
              <a:gdLst/>
              <a:ahLst/>
              <a:cxnLst/>
              <a:rect l="l" t="t" r="r" b="b"/>
              <a:pathLst>
                <a:path w="108584"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52" name="object 174">
              <a:extLst>
                <a:ext uri="{FF2B5EF4-FFF2-40B4-BE49-F238E27FC236}">
                  <a16:creationId xmlns:a16="http://schemas.microsoft.com/office/drawing/2014/main" id="{23D43C18-2F65-5AB0-6345-138D850FD6D1}"/>
                </a:ext>
              </a:extLst>
            </p:cNvPr>
            <p:cNvSpPr/>
            <p:nvPr/>
          </p:nvSpPr>
          <p:spPr>
            <a:xfrm>
              <a:off x="6527829" y="3386950"/>
              <a:ext cx="108585" cy="108585"/>
            </a:xfrm>
            <a:custGeom>
              <a:avLst/>
              <a:gdLst/>
              <a:ahLst/>
              <a:cxnLst/>
              <a:rect l="l" t="t" r="r" b="b"/>
              <a:pathLst>
                <a:path w="108584"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53" name="object 175">
              <a:extLst>
                <a:ext uri="{FF2B5EF4-FFF2-40B4-BE49-F238E27FC236}">
                  <a16:creationId xmlns:a16="http://schemas.microsoft.com/office/drawing/2014/main" id="{96E8FED8-4425-CFE7-0E5D-971361070302}"/>
                </a:ext>
              </a:extLst>
            </p:cNvPr>
            <p:cNvSpPr/>
            <p:nvPr/>
          </p:nvSpPr>
          <p:spPr>
            <a:xfrm>
              <a:off x="6561424" y="3401677"/>
              <a:ext cx="93345" cy="93345"/>
            </a:xfrm>
            <a:custGeom>
              <a:avLst/>
              <a:gdLst/>
              <a:ahLst/>
              <a:cxnLst/>
              <a:rect l="l" t="t" r="r" b="b"/>
              <a:pathLst>
                <a:path w="93345" h="93345">
                  <a:moveTo>
                    <a:pt x="0" y="93273"/>
                  </a:moveTo>
                  <a:lnTo>
                    <a:pt x="93273"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54" name="object 176">
              <a:extLst>
                <a:ext uri="{FF2B5EF4-FFF2-40B4-BE49-F238E27FC236}">
                  <a16:creationId xmlns:a16="http://schemas.microsoft.com/office/drawing/2014/main" id="{D83D7B06-3B7B-F251-3DC0-44B86CDAD9AD}"/>
                </a:ext>
              </a:extLst>
            </p:cNvPr>
            <p:cNvSpPr/>
            <p:nvPr/>
          </p:nvSpPr>
          <p:spPr>
            <a:xfrm>
              <a:off x="6595019" y="3435272"/>
              <a:ext cx="59690" cy="59690"/>
            </a:xfrm>
            <a:custGeom>
              <a:avLst/>
              <a:gdLst/>
              <a:ahLst/>
              <a:cxnLst/>
              <a:rect l="l" t="t" r="r" b="b"/>
              <a:pathLst>
                <a:path w="59690" h="59689">
                  <a:moveTo>
                    <a:pt x="0" y="59678"/>
                  </a:moveTo>
                  <a:lnTo>
                    <a:pt x="59678"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55" name="object 177">
              <a:extLst>
                <a:ext uri="{FF2B5EF4-FFF2-40B4-BE49-F238E27FC236}">
                  <a16:creationId xmlns:a16="http://schemas.microsoft.com/office/drawing/2014/main" id="{0E03E861-2C2C-B197-40D6-93B48F930796}"/>
                </a:ext>
              </a:extLst>
            </p:cNvPr>
            <p:cNvSpPr/>
            <p:nvPr/>
          </p:nvSpPr>
          <p:spPr>
            <a:xfrm>
              <a:off x="6628615" y="3468868"/>
              <a:ext cx="26670" cy="26670"/>
            </a:xfrm>
            <a:custGeom>
              <a:avLst/>
              <a:gdLst/>
              <a:ahLst/>
              <a:cxnLst/>
              <a:rect l="l" t="t" r="r" b="b"/>
              <a:pathLst>
                <a:path w="26670" h="26670">
                  <a:moveTo>
                    <a:pt x="0" y="26083"/>
                  </a:moveTo>
                  <a:lnTo>
                    <a:pt x="26083"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grpSp>
      <p:sp>
        <p:nvSpPr>
          <p:cNvPr id="356" name="ZoneTexte 355">
            <a:extLst>
              <a:ext uri="{FF2B5EF4-FFF2-40B4-BE49-F238E27FC236}">
                <a16:creationId xmlns:a16="http://schemas.microsoft.com/office/drawing/2014/main" id="{67F6D753-87C7-44F5-6106-31E10896A751}"/>
              </a:ext>
            </a:extLst>
          </p:cNvPr>
          <p:cNvSpPr txBox="1"/>
          <p:nvPr/>
        </p:nvSpPr>
        <p:spPr>
          <a:xfrm>
            <a:off x="2626574" y="3133546"/>
            <a:ext cx="6938853" cy="769441"/>
          </a:xfrm>
          <a:prstGeom prst="rect">
            <a:avLst/>
          </a:prstGeom>
          <a:noFill/>
        </p:spPr>
        <p:txBody>
          <a:bodyPr wrap="square" rtlCol="0">
            <a:spAutoFit/>
          </a:bodyPr>
          <a:lstStyle/>
          <a:p>
            <a:pPr algn="ctr"/>
            <a:r>
              <a:rPr lang="fr-FR" sz="4400" b="1">
                <a:solidFill>
                  <a:schemeClr val="bg1"/>
                </a:solidFill>
                <a:latin typeface="Avenir Next LT Pro" panose="020B0504020202020204" pitchFamily="34" charset="0"/>
                <a:cs typeface="Arial" panose="020B0604020202020204" pitchFamily="34" charset="0"/>
              </a:rPr>
              <a:t>Marché UK</a:t>
            </a:r>
          </a:p>
        </p:txBody>
      </p:sp>
      <p:pic>
        <p:nvPicPr>
          <p:cNvPr id="358" name="Image 357">
            <a:extLst>
              <a:ext uri="{FF2B5EF4-FFF2-40B4-BE49-F238E27FC236}">
                <a16:creationId xmlns:a16="http://schemas.microsoft.com/office/drawing/2014/main" id="{A14BCF0D-8470-E4E2-74B1-4233AC9A81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64398" y="398820"/>
            <a:ext cx="6273417" cy="842234"/>
          </a:xfrm>
          <a:prstGeom prst="rect">
            <a:avLst/>
          </a:prstGeom>
        </p:spPr>
      </p:pic>
      <p:pic>
        <p:nvPicPr>
          <p:cNvPr id="360" name="Image 359">
            <a:extLst>
              <a:ext uri="{FF2B5EF4-FFF2-40B4-BE49-F238E27FC236}">
                <a16:creationId xmlns:a16="http://schemas.microsoft.com/office/drawing/2014/main" id="{CC42A740-3FEA-3EA5-0915-CCA906F2A0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3442" y="5809860"/>
            <a:ext cx="780144" cy="789991"/>
          </a:xfrm>
          <a:prstGeom prst="rect">
            <a:avLst/>
          </a:prstGeom>
        </p:spPr>
      </p:pic>
      <p:pic>
        <p:nvPicPr>
          <p:cNvPr id="2" name="Image 1">
            <a:extLst>
              <a:ext uri="{FF2B5EF4-FFF2-40B4-BE49-F238E27FC236}">
                <a16:creationId xmlns:a16="http://schemas.microsoft.com/office/drawing/2014/main" id="{CFF117DD-B1C6-71DE-4F56-710E8A0C31B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80547" y="6015134"/>
            <a:ext cx="762122" cy="702903"/>
          </a:xfrm>
          <a:prstGeom prst="rect">
            <a:avLst/>
          </a:prstGeom>
        </p:spPr>
      </p:pic>
    </p:spTree>
    <p:extLst>
      <p:ext uri="{BB962C8B-B14F-4D97-AF65-F5344CB8AC3E}">
        <p14:creationId xmlns:p14="http://schemas.microsoft.com/office/powerpoint/2010/main" val="28874200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14" descr="Une image contenant carte&#10;&#10;Description générée automatiquement">
            <a:extLst>
              <a:ext uri="{FF2B5EF4-FFF2-40B4-BE49-F238E27FC236}">
                <a16:creationId xmlns:a16="http://schemas.microsoft.com/office/drawing/2014/main" id="{C210D3E1-1F28-6857-B992-08E19BC05B21}"/>
              </a:ext>
            </a:extLst>
          </p:cNvPr>
          <p:cNvPicPr>
            <a:picLocks noChangeAspect="1"/>
          </p:cNvPicPr>
          <p:nvPr/>
        </p:nvPicPr>
        <p:blipFill>
          <a:blip r:embed="rId2"/>
          <a:stretch>
            <a:fillRect/>
          </a:stretch>
        </p:blipFill>
        <p:spPr>
          <a:xfrm>
            <a:off x="1719944" y="555471"/>
            <a:ext cx="8316684" cy="6226027"/>
          </a:xfrm>
          <a:prstGeom prst="rect">
            <a:avLst/>
          </a:prstGeom>
        </p:spPr>
      </p:pic>
      <p:sp>
        <p:nvSpPr>
          <p:cNvPr id="4" name="Rectangle 3">
            <a:extLst>
              <a:ext uri="{FF2B5EF4-FFF2-40B4-BE49-F238E27FC236}">
                <a16:creationId xmlns:a16="http://schemas.microsoft.com/office/drawing/2014/main" id="{8E56D6F9-5565-6B21-C3FB-4FE2742C47A1}"/>
              </a:ext>
            </a:extLst>
          </p:cNvPr>
          <p:cNvSpPr/>
          <p:nvPr/>
        </p:nvSpPr>
        <p:spPr>
          <a:xfrm>
            <a:off x="0" y="6448612"/>
            <a:ext cx="12192000" cy="409387"/>
          </a:xfrm>
          <a:prstGeom prst="rect">
            <a:avLst/>
          </a:prstGeom>
          <a:solidFill>
            <a:srgbClr val="0050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94496"/>
              </a:solidFill>
            </a:endParaRPr>
          </a:p>
        </p:txBody>
      </p:sp>
      <p:sp>
        <p:nvSpPr>
          <p:cNvPr id="6" name="ZoneTexte 5">
            <a:extLst>
              <a:ext uri="{FF2B5EF4-FFF2-40B4-BE49-F238E27FC236}">
                <a16:creationId xmlns:a16="http://schemas.microsoft.com/office/drawing/2014/main" id="{E0BF42CA-06F6-3684-B22B-6CB5EC247B57}"/>
              </a:ext>
            </a:extLst>
          </p:cNvPr>
          <p:cNvSpPr txBox="1"/>
          <p:nvPr/>
        </p:nvSpPr>
        <p:spPr>
          <a:xfrm>
            <a:off x="4779530" y="6532567"/>
            <a:ext cx="2946400" cy="246221"/>
          </a:xfrm>
          <a:prstGeom prst="rect">
            <a:avLst/>
          </a:prstGeom>
          <a:noFill/>
        </p:spPr>
        <p:txBody>
          <a:bodyPr wrap="square" rtlCol="0" anchor="ctr">
            <a:spAutoFit/>
          </a:bodyPr>
          <a:lstStyle/>
          <a:p>
            <a:pPr algn="ctr"/>
            <a:r>
              <a:rPr lang="fr-FR" sz="1000">
                <a:solidFill>
                  <a:schemeClr val="bg1"/>
                </a:solidFill>
                <a:latin typeface="Avenir Next LT Pro Light" panose="020B0304020202020204" pitchFamily="34" charset="0"/>
              </a:rPr>
              <a:t>CLUB MARCHE EUROPEEN – JANVIER 2023</a:t>
            </a:r>
          </a:p>
        </p:txBody>
      </p:sp>
      <p:sp>
        <p:nvSpPr>
          <p:cNvPr id="7" name="Espace réservé du numéro de diapositive 27">
            <a:extLst>
              <a:ext uri="{FF2B5EF4-FFF2-40B4-BE49-F238E27FC236}">
                <a16:creationId xmlns:a16="http://schemas.microsoft.com/office/drawing/2014/main" id="{E0FB8DB1-1636-CB8D-EAC2-431ECA10F92C}"/>
              </a:ext>
            </a:extLst>
          </p:cNvPr>
          <p:cNvSpPr txBox="1">
            <a:spLocks/>
          </p:cNvSpPr>
          <p:nvPr/>
        </p:nvSpPr>
        <p:spPr>
          <a:xfrm>
            <a:off x="11527902" y="6491196"/>
            <a:ext cx="664098" cy="278717"/>
          </a:xfrm>
          <a:prstGeom prst="rect">
            <a:avLst/>
          </a:prstGeom>
        </p:spPr>
        <p:txBody>
          <a:bodyPr anchor="ct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8AC7C10-199F-484E-9772-D20B8002819D}" type="slidenum">
              <a:rPr lang="fr-FR" sz="1000" smtClean="0">
                <a:solidFill>
                  <a:schemeClr val="bg1"/>
                </a:solidFill>
                <a:latin typeface="Avenir Next LT Pro Light" panose="020B0304020202020204" pitchFamily="34" charset="0"/>
              </a:rPr>
              <a:pPr algn="r"/>
              <a:t>3</a:t>
            </a:fld>
            <a:endParaRPr lang="fr-FR" sz="1000">
              <a:solidFill>
                <a:schemeClr val="bg1"/>
              </a:solidFill>
              <a:latin typeface="Avenir Next LT Pro Light" panose="020B0304020202020204" pitchFamily="34" charset="0"/>
            </a:endParaRPr>
          </a:p>
        </p:txBody>
      </p:sp>
      <p:pic>
        <p:nvPicPr>
          <p:cNvPr id="9" name="Image 8" descr="Une image contenant texte&#10;&#10;Description générée automatiquement">
            <a:extLst>
              <a:ext uri="{FF2B5EF4-FFF2-40B4-BE49-F238E27FC236}">
                <a16:creationId xmlns:a16="http://schemas.microsoft.com/office/drawing/2014/main" id="{94A0D061-A93D-F338-07EB-4145DBB2B0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219" y="6508623"/>
            <a:ext cx="1189318" cy="289365"/>
          </a:xfrm>
          <a:prstGeom prst="rect">
            <a:avLst/>
          </a:prstGeom>
        </p:spPr>
      </p:pic>
      <p:sp>
        <p:nvSpPr>
          <p:cNvPr id="3" name="object 2">
            <a:extLst>
              <a:ext uri="{FF2B5EF4-FFF2-40B4-BE49-F238E27FC236}">
                <a16:creationId xmlns:a16="http://schemas.microsoft.com/office/drawing/2014/main" id="{9B83DFF2-C52F-D107-A626-26CE08E3BD4B}"/>
              </a:ext>
            </a:extLst>
          </p:cNvPr>
          <p:cNvSpPr txBox="1">
            <a:spLocks/>
          </p:cNvSpPr>
          <p:nvPr/>
        </p:nvSpPr>
        <p:spPr>
          <a:xfrm>
            <a:off x="568210" y="326002"/>
            <a:ext cx="8618673" cy="397545"/>
          </a:xfrm>
          <a:prstGeom prst="rect">
            <a:avLst/>
          </a:prstGeom>
        </p:spPr>
        <p:txBody>
          <a:bodyPr vert="horz" wrap="square" lIns="0" tIns="12700" rIns="0" bIns="0" rtlCol="0" anchor="t">
            <a:spAutoFit/>
          </a:bodyPr>
          <a:lstStyle>
            <a:lvl1pPr>
              <a:defRPr sz="2500" b="1" i="0">
                <a:solidFill>
                  <a:srgbClr val="005BAA"/>
                </a:solidFill>
                <a:latin typeface="Etelka Text Pro"/>
                <a:ea typeface="+mj-ea"/>
                <a:cs typeface="Etelka Text Pro"/>
              </a:defRPr>
            </a:lvl1pPr>
          </a:lstStyle>
          <a:p>
            <a:pPr marL="12700">
              <a:spcBef>
                <a:spcPts val="100"/>
              </a:spcBef>
              <a:defRPr/>
            </a:pPr>
            <a:r>
              <a:rPr lang="fr-FR" kern="0" spc="-10">
                <a:solidFill>
                  <a:srgbClr val="0050A4"/>
                </a:solidFill>
                <a:latin typeface="Avenir Next LT Pro"/>
              </a:rPr>
              <a:t>LES BASSINS EMETTEURS DES MARCHES EUROPEENS</a:t>
            </a:r>
            <a:endParaRPr lang="fr-FR"/>
          </a:p>
        </p:txBody>
      </p:sp>
      <p:sp>
        <p:nvSpPr>
          <p:cNvPr id="15" name="Ellipse 14">
            <a:extLst>
              <a:ext uri="{FF2B5EF4-FFF2-40B4-BE49-F238E27FC236}">
                <a16:creationId xmlns:a16="http://schemas.microsoft.com/office/drawing/2014/main" id="{53018AEF-E5D8-29CA-90B5-86B2A2BD0A84}"/>
              </a:ext>
            </a:extLst>
          </p:cNvPr>
          <p:cNvSpPr/>
          <p:nvPr/>
        </p:nvSpPr>
        <p:spPr>
          <a:xfrm rot="19883684">
            <a:off x="8853823" y="3106965"/>
            <a:ext cx="1676363" cy="3176815"/>
          </a:xfrm>
          <a:prstGeom prst="ellipse">
            <a:avLst/>
          </a:prstGeom>
          <a:solidFill>
            <a:srgbClr val="4472C4">
              <a:alpha val="5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Image 9">
            <a:extLst>
              <a:ext uri="{FF2B5EF4-FFF2-40B4-BE49-F238E27FC236}">
                <a16:creationId xmlns:a16="http://schemas.microsoft.com/office/drawing/2014/main" id="{B40FB7C8-7583-9717-2EF9-16D95195F3AA}"/>
              </a:ext>
            </a:extLst>
          </p:cNvPr>
          <p:cNvPicPr>
            <a:picLocks noChangeAspect="1"/>
          </p:cNvPicPr>
          <p:nvPr/>
        </p:nvPicPr>
        <p:blipFill rotWithShape="1">
          <a:blip r:embed="rId4"/>
          <a:srcRect r="21138" b="30180"/>
          <a:stretch/>
        </p:blipFill>
        <p:spPr>
          <a:xfrm>
            <a:off x="0" y="0"/>
            <a:ext cx="252412" cy="1287624"/>
          </a:xfrm>
          <a:prstGeom prst="rect">
            <a:avLst/>
          </a:prstGeom>
        </p:spPr>
      </p:pic>
      <p:sp>
        <p:nvSpPr>
          <p:cNvPr id="2" name="Ellipse 1">
            <a:extLst>
              <a:ext uri="{FF2B5EF4-FFF2-40B4-BE49-F238E27FC236}">
                <a16:creationId xmlns:a16="http://schemas.microsoft.com/office/drawing/2014/main" id="{43A1B2FF-105D-1657-50BF-A5D40F6D9DDF}"/>
              </a:ext>
            </a:extLst>
          </p:cNvPr>
          <p:cNvSpPr/>
          <p:nvPr/>
        </p:nvSpPr>
        <p:spPr>
          <a:xfrm rot="13980000">
            <a:off x="4076984" y="1591158"/>
            <a:ext cx="1676363" cy="3176815"/>
          </a:xfrm>
          <a:prstGeom prst="ellipse">
            <a:avLst/>
          </a:prstGeom>
          <a:solidFill>
            <a:srgbClr val="4472C4">
              <a:alpha val="5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Ellipse 7">
            <a:extLst>
              <a:ext uri="{FF2B5EF4-FFF2-40B4-BE49-F238E27FC236}">
                <a16:creationId xmlns:a16="http://schemas.microsoft.com/office/drawing/2014/main" id="{781300C0-CD60-B0D3-7DF3-0A02588D5003}"/>
              </a:ext>
            </a:extLst>
          </p:cNvPr>
          <p:cNvSpPr/>
          <p:nvPr/>
        </p:nvSpPr>
        <p:spPr>
          <a:xfrm rot="16080000">
            <a:off x="6582967" y="2299347"/>
            <a:ext cx="1567506" cy="2259305"/>
          </a:xfrm>
          <a:prstGeom prst="ellipse">
            <a:avLst/>
          </a:prstGeom>
          <a:solidFill>
            <a:srgbClr val="4472C4">
              <a:alpha val="5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7338313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E56D6F9-5565-6B21-C3FB-4FE2742C47A1}"/>
              </a:ext>
            </a:extLst>
          </p:cNvPr>
          <p:cNvSpPr/>
          <p:nvPr/>
        </p:nvSpPr>
        <p:spPr>
          <a:xfrm>
            <a:off x="0" y="6448612"/>
            <a:ext cx="12192000" cy="409387"/>
          </a:xfrm>
          <a:prstGeom prst="rect">
            <a:avLst/>
          </a:prstGeom>
          <a:solidFill>
            <a:srgbClr val="0050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94496"/>
              </a:solidFill>
            </a:endParaRPr>
          </a:p>
        </p:txBody>
      </p:sp>
      <p:sp>
        <p:nvSpPr>
          <p:cNvPr id="6" name="ZoneTexte 5">
            <a:extLst>
              <a:ext uri="{FF2B5EF4-FFF2-40B4-BE49-F238E27FC236}">
                <a16:creationId xmlns:a16="http://schemas.microsoft.com/office/drawing/2014/main" id="{E0BF42CA-06F6-3684-B22B-6CB5EC247B57}"/>
              </a:ext>
            </a:extLst>
          </p:cNvPr>
          <p:cNvSpPr txBox="1"/>
          <p:nvPr/>
        </p:nvSpPr>
        <p:spPr>
          <a:xfrm>
            <a:off x="4779530" y="6532567"/>
            <a:ext cx="2946400" cy="246221"/>
          </a:xfrm>
          <a:prstGeom prst="rect">
            <a:avLst/>
          </a:prstGeom>
          <a:noFill/>
        </p:spPr>
        <p:txBody>
          <a:bodyPr wrap="square" rtlCol="0" anchor="ctr">
            <a:spAutoFit/>
          </a:bodyPr>
          <a:lstStyle/>
          <a:p>
            <a:pPr algn="ctr"/>
            <a:r>
              <a:rPr lang="fr-FR" sz="1000">
                <a:solidFill>
                  <a:schemeClr val="bg1"/>
                </a:solidFill>
                <a:latin typeface="Avenir Next LT Pro Light" panose="020B0304020202020204" pitchFamily="34" charset="0"/>
              </a:rPr>
              <a:t>Titre du document</a:t>
            </a:r>
          </a:p>
        </p:txBody>
      </p:sp>
      <p:sp>
        <p:nvSpPr>
          <p:cNvPr id="7" name="Espace réservé du numéro de diapositive 27">
            <a:extLst>
              <a:ext uri="{FF2B5EF4-FFF2-40B4-BE49-F238E27FC236}">
                <a16:creationId xmlns:a16="http://schemas.microsoft.com/office/drawing/2014/main" id="{E0FB8DB1-1636-CB8D-EAC2-431ECA10F92C}"/>
              </a:ext>
            </a:extLst>
          </p:cNvPr>
          <p:cNvSpPr txBox="1">
            <a:spLocks/>
          </p:cNvSpPr>
          <p:nvPr/>
        </p:nvSpPr>
        <p:spPr>
          <a:xfrm>
            <a:off x="11527902" y="6491196"/>
            <a:ext cx="664098" cy="278717"/>
          </a:xfrm>
          <a:prstGeom prst="rect">
            <a:avLst/>
          </a:prstGeom>
        </p:spPr>
        <p:txBody>
          <a:bodyPr anchor="ct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8AC7C10-199F-484E-9772-D20B8002819D}" type="slidenum">
              <a:rPr lang="fr-FR" sz="1000" smtClean="0">
                <a:solidFill>
                  <a:schemeClr val="bg1"/>
                </a:solidFill>
                <a:latin typeface="Avenir Next LT Pro Light" panose="020B0304020202020204" pitchFamily="34" charset="0"/>
              </a:rPr>
              <a:pPr algn="r"/>
              <a:t>30</a:t>
            </a:fld>
            <a:endParaRPr lang="fr-FR" sz="1000">
              <a:solidFill>
                <a:schemeClr val="bg1"/>
              </a:solidFill>
              <a:latin typeface="Avenir Next LT Pro Light" panose="020B0304020202020204" pitchFamily="34" charset="0"/>
            </a:endParaRPr>
          </a:p>
        </p:txBody>
      </p:sp>
      <p:pic>
        <p:nvPicPr>
          <p:cNvPr id="9" name="Image 8" descr="Une image contenant texte&#10;&#10;Description générée automatiquement">
            <a:extLst>
              <a:ext uri="{FF2B5EF4-FFF2-40B4-BE49-F238E27FC236}">
                <a16:creationId xmlns:a16="http://schemas.microsoft.com/office/drawing/2014/main" id="{94A0D061-A93D-F338-07EB-4145DBB2B0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219" y="6508623"/>
            <a:ext cx="1189318" cy="289365"/>
          </a:xfrm>
          <a:prstGeom prst="rect">
            <a:avLst/>
          </a:prstGeom>
        </p:spPr>
      </p:pic>
      <p:sp>
        <p:nvSpPr>
          <p:cNvPr id="3" name="object 2">
            <a:extLst>
              <a:ext uri="{FF2B5EF4-FFF2-40B4-BE49-F238E27FC236}">
                <a16:creationId xmlns:a16="http://schemas.microsoft.com/office/drawing/2014/main" id="{9B83DFF2-C52F-D107-A626-26CE08E3BD4B}"/>
              </a:ext>
            </a:extLst>
          </p:cNvPr>
          <p:cNvSpPr txBox="1">
            <a:spLocks/>
          </p:cNvSpPr>
          <p:nvPr/>
        </p:nvSpPr>
        <p:spPr>
          <a:xfrm>
            <a:off x="568210" y="326002"/>
            <a:ext cx="5338445" cy="397545"/>
          </a:xfrm>
          <a:prstGeom prst="rect">
            <a:avLst/>
          </a:prstGeom>
        </p:spPr>
        <p:txBody>
          <a:bodyPr vert="horz" wrap="square" lIns="0" tIns="12700" rIns="0" bIns="0" rtlCol="0">
            <a:spAutoFit/>
          </a:bodyPr>
          <a:lstStyle>
            <a:lvl1pPr>
              <a:defRPr sz="2500" b="1" i="0">
                <a:solidFill>
                  <a:srgbClr val="005BAA"/>
                </a:solidFill>
                <a:latin typeface="Etelka Text Pro"/>
                <a:ea typeface="+mj-ea"/>
                <a:cs typeface="Etelka Text Pro"/>
              </a:defRPr>
            </a:lvl1pPr>
          </a:lstStyle>
          <a:p>
            <a:pPr marL="12700" lvl="0">
              <a:spcBef>
                <a:spcPts val="100"/>
              </a:spcBef>
              <a:defRPr/>
            </a:pPr>
            <a:r>
              <a:rPr lang="fr-FR" kern="0" spc="-10">
                <a:solidFill>
                  <a:srgbClr val="0050A4"/>
                </a:solidFill>
                <a:latin typeface="Avenir Next LT Pro" panose="020B0504020202020204" pitchFamily="34" charset="0"/>
              </a:rPr>
              <a:t>POINT MARCHÉ BRITANNIQUE</a:t>
            </a:r>
            <a:endParaRPr kumimoji="0" lang="fr-FR" sz="2500" b="1" i="0" u="none" strike="noStrike" kern="0" cap="none" spc="-10" normalizeH="0" baseline="0" noProof="0">
              <a:ln>
                <a:noFill/>
              </a:ln>
              <a:solidFill>
                <a:srgbClr val="0050A4"/>
              </a:solidFill>
              <a:effectLst/>
              <a:uLnTx/>
              <a:uFillTx/>
              <a:latin typeface="Avenir Next LT Pro" panose="020B0504020202020204" pitchFamily="34" charset="0"/>
            </a:endParaRPr>
          </a:p>
        </p:txBody>
      </p:sp>
      <p:sp>
        <p:nvSpPr>
          <p:cNvPr id="5" name="object 3">
            <a:extLst>
              <a:ext uri="{FF2B5EF4-FFF2-40B4-BE49-F238E27FC236}">
                <a16:creationId xmlns:a16="http://schemas.microsoft.com/office/drawing/2014/main" id="{B174B0CD-8999-CFC7-87B3-0B11DEA3AEFA}"/>
              </a:ext>
            </a:extLst>
          </p:cNvPr>
          <p:cNvSpPr txBox="1"/>
          <p:nvPr/>
        </p:nvSpPr>
        <p:spPr>
          <a:xfrm>
            <a:off x="568209" y="839085"/>
            <a:ext cx="6268019" cy="628377"/>
          </a:xfrm>
          <a:prstGeom prst="rect">
            <a:avLst/>
          </a:prstGeom>
        </p:spPr>
        <p:txBody>
          <a:bodyPr vert="horz" wrap="square" lIns="0" tIns="12700" rIns="0" bIns="0" rtlCol="0">
            <a:spAutoFit/>
          </a:bodyPr>
          <a:lstStyle/>
          <a:p>
            <a:pPr marL="12700" marR="5080">
              <a:spcBef>
                <a:spcPts val="100"/>
              </a:spcBef>
            </a:pPr>
            <a:r>
              <a:rPr lang="fr-FR" sz="2000" kern="0">
                <a:solidFill>
                  <a:srgbClr val="414042"/>
                </a:solidFill>
                <a:latin typeface="Avenir Next LT Pro Demi" panose="020B0704020202020204" pitchFamily="34" charset="0"/>
                <a:cs typeface="Etelka Text Pro"/>
              </a:rPr>
              <a:t>LA PREMIÈRE CLIENTÈLE INTERNATIONALE DE LA RÉGION</a:t>
            </a:r>
            <a:endParaRPr sz="2000" kern="0">
              <a:solidFill>
                <a:sysClr val="windowText" lastClr="000000"/>
              </a:solidFill>
              <a:latin typeface="Avenir Next LT Pro Demi" panose="020B0704020202020204" pitchFamily="34" charset="0"/>
              <a:cs typeface="Etelka Text Pro"/>
            </a:endParaRPr>
          </a:p>
        </p:txBody>
      </p:sp>
      <p:pic>
        <p:nvPicPr>
          <p:cNvPr id="10" name="Image 9">
            <a:extLst>
              <a:ext uri="{FF2B5EF4-FFF2-40B4-BE49-F238E27FC236}">
                <a16:creationId xmlns:a16="http://schemas.microsoft.com/office/drawing/2014/main" id="{B40FB7C8-7583-9717-2EF9-16D95195F3AA}"/>
              </a:ext>
            </a:extLst>
          </p:cNvPr>
          <p:cNvPicPr>
            <a:picLocks noChangeAspect="1"/>
          </p:cNvPicPr>
          <p:nvPr/>
        </p:nvPicPr>
        <p:blipFill rotWithShape="1">
          <a:blip r:embed="rId4"/>
          <a:srcRect r="21138" b="30180"/>
          <a:stretch/>
        </p:blipFill>
        <p:spPr>
          <a:xfrm>
            <a:off x="0" y="0"/>
            <a:ext cx="252412" cy="1287624"/>
          </a:xfrm>
          <a:prstGeom prst="rect">
            <a:avLst/>
          </a:prstGeom>
        </p:spPr>
      </p:pic>
      <p:pic>
        <p:nvPicPr>
          <p:cNvPr id="13" name="Image 12">
            <a:extLst>
              <a:ext uri="{FF2B5EF4-FFF2-40B4-BE49-F238E27FC236}">
                <a16:creationId xmlns:a16="http://schemas.microsoft.com/office/drawing/2014/main" id="{D92DE781-FFC1-8045-B68A-7ACD6C0C312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527902" y="261654"/>
            <a:ext cx="461893" cy="461893"/>
          </a:xfrm>
          <a:prstGeom prst="rect">
            <a:avLst/>
          </a:prstGeom>
        </p:spPr>
      </p:pic>
      <p:sp>
        <p:nvSpPr>
          <p:cNvPr id="14" name="ZoneTexte 13">
            <a:extLst>
              <a:ext uri="{FF2B5EF4-FFF2-40B4-BE49-F238E27FC236}">
                <a16:creationId xmlns:a16="http://schemas.microsoft.com/office/drawing/2014/main" id="{445B101C-FC69-B646-8E77-AA8D5A1D902B}"/>
              </a:ext>
            </a:extLst>
          </p:cNvPr>
          <p:cNvSpPr txBox="1"/>
          <p:nvPr/>
        </p:nvSpPr>
        <p:spPr>
          <a:xfrm>
            <a:off x="326516" y="1812856"/>
            <a:ext cx="9470627" cy="461664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r-FR" sz="2000" b="1">
                <a:solidFill>
                  <a:srgbClr val="002060"/>
                </a:solidFill>
                <a:cs typeface="Calibri"/>
              </a:rPr>
              <a:t>Les Britanniques</a:t>
            </a:r>
            <a:endParaRPr lang="fr-FR"/>
          </a:p>
          <a:p>
            <a:endParaRPr lang="fr-FR">
              <a:solidFill>
                <a:srgbClr val="002060"/>
              </a:solidFill>
            </a:endParaRPr>
          </a:p>
          <a:p>
            <a:pPr algn="just"/>
            <a:r>
              <a:rPr lang="fr-FR" sz="1600" b="1">
                <a:cs typeface="Calibri"/>
              </a:rPr>
              <a:t>UN CONTEXTE MARQUÉ PAR L’INSTABILITÉ</a:t>
            </a:r>
          </a:p>
          <a:p>
            <a:pPr marL="285750" indent="-285750" algn="just">
              <a:buFont typeface="Arial" panose="020B0604020202020204" pitchFamily="34" charset="0"/>
              <a:buChar char="•"/>
            </a:pPr>
            <a:r>
              <a:rPr lang="fr-FR" sz="1600">
                <a:cs typeface="Calibri"/>
              </a:rPr>
              <a:t>Politique: suite au Brexit</a:t>
            </a:r>
          </a:p>
          <a:p>
            <a:pPr marL="285750" indent="-285750" algn="just">
              <a:buFont typeface="Arial" panose="020B0604020202020204" pitchFamily="34" charset="0"/>
              <a:buChar char="•"/>
            </a:pPr>
            <a:r>
              <a:rPr lang="fr-FR" sz="1600">
                <a:cs typeface="Calibri"/>
              </a:rPr>
              <a:t>Économique: avec une forte inflation</a:t>
            </a:r>
          </a:p>
          <a:p>
            <a:pPr marL="285750" indent="-285750" algn="just">
              <a:buFont typeface="Arial" panose="020B0604020202020204" pitchFamily="34" charset="0"/>
              <a:buChar char="•"/>
            </a:pPr>
            <a:endParaRPr lang="fr-FR" sz="1600" b="1"/>
          </a:p>
          <a:p>
            <a:pPr algn="just"/>
            <a:r>
              <a:rPr lang="fr-FR" sz="1600" b="1"/>
              <a:t>UN RETOUR PROGRESSIF DES BRITANNIQUES SUR DES SEJOURS A L’ ÉTRANGER EN 2022</a:t>
            </a:r>
          </a:p>
          <a:p>
            <a:pPr marL="285750" indent="-285750" algn="just">
              <a:buFont typeface="Arial" panose="020B0604020202020204" pitchFamily="34" charset="0"/>
              <a:buChar char="•"/>
            </a:pPr>
            <a:r>
              <a:rPr lang="fr-FR" sz="1600"/>
              <a:t>45% des Britanniques sont partis en vacances à l’étranger en 2022 contre 65% pré-pandémie.*</a:t>
            </a:r>
          </a:p>
          <a:p>
            <a:pPr marL="285750" indent="-285750" algn="just">
              <a:buFont typeface="Arial" panose="020B0604020202020204" pitchFamily="34" charset="0"/>
              <a:buChar char="•"/>
            </a:pPr>
            <a:r>
              <a:rPr lang="fr-FR" sz="1600"/>
              <a:t>Ceux qui sont partis ont privilégié des destinations plus ensoleillées (Espagne, Italie, Grèce)</a:t>
            </a:r>
          </a:p>
          <a:p>
            <a:pPr algn="just"/>
            <a:endParaRPr lang="fr-FR" sz="1600"/>
          </a:p>
          <a:p>
            <a:pPr algn="just"/>
            <a:r>
              <a:rPr lang="fr-FR" sz="1600" b="1"/>
              <a:t>LA FRANCE, UNE DESTINATION INCONTOURNABLE</a:t>
            </a:r>
          </a:p>
          <a:p>
            <a:pPr marL="285750" indent="-285750" algn="just">
              <a:buFont typeface="Arial" panose="020B0604020202020204" pitchFamily="34" charset="0"/>
              <a:buChar char="•"/>
            </a:pPr>
            <a:r>
              <a:rPr lang="fr-FR" sz="1600"/>
              <a:t>La France, une destination proche et rassurante (2</a:t>
            </a:r>
            <a:r>
              <a:rPr lang="fr-FR" sz="1600" baseline="30000"/>
              <a:t>ème</a:t>
            </a:r>
            <a:r>
              <a:rPr lang="fr-FR" sz="1600"/>
              <a:t> pays plus prisé derrière l’Espagne)</a:t>
            </a:r>
          </a:p>
          <a:p>
            <a:pPr marL="285750" indent="-285750" algn="just">
              <a:buFont typeface="Arial" panose="020B0604020202020204" pitchFamily="34" charset="0"/>
              <a:buChar char="•"/>
            </a:pPr>
            <a:r>
              <a:rPr lang="fr-FR" sz="1600"/>
              <a:t>Les Britanniques restent la première clientèle internationale de la région Hauts-de-France  : 30% des nuitées clientèle internationale en Hauts-de-France Janvier-Septembre 2022*</a:t>
            </a:r>
          </a:p>
          <a:p>
            <a:pPr marL="285750" indent="-285750" algn="just">
              <a:buFont typeface="Arial" panose="020B0604020202020204" pitchFamily="34" charset="0"/>
              <a:buChar char="•"/>
            </a:pPr>
            <a:endParaRPr lang="fr-FR" sz="1600"/>
          </a:p>
          <a:p>
            <a:pPr algn="just"/>
            <a:r>
              <a:rPr lang="fr-FR" sz="1600">
                <a:sym typeface="Wingdings" pitchFamily="2" charset="2"/>
              </a:rPr>
              <a:t> </a:t>
            </a:r>
            <a:r>
              <a:rPr lang="fr-FR" sz="1600"/>
              <a:t>ENJEU 2023</a:t>
            </a:r>
            <a:r>
              <a:rPr lang="fr-FR" sz="1600">
                <a:sym typeface="Wingdings" pitchFamily="2" charset="2"/>
              </a:rPr>
              <a:t>: RECONQUERIR LA PREMIERE CLIENTELE TOURISTIQUE INTERNATIONALE DE LA REGION</a:t>
            </a:r>
            <a:endParaRPr lang="fr-FR" sz="1600"/>
          </a:p>
          <a:p>
            <a:pPr marL="285750" indent="-285750" algn="just">
              <a:buFont typeface="Arial" panose="020B0604020202020204" pitchFamily="34" charset="0"/>
              <a:buChar char="•"/>
            </a:pPr>
            <a:endParaRPr lang="fr-FR" sz="1600">
              <a:solidFill>
                <a:srgbClr val="C00000"/>
              </a:solidFill>
            </a:endParaRPr>
          </a:p>
          <a:p>
            <a:pPr algn="just"/>
            <a:endParaRPr lang="fr-FR" sz="1600" b="1"/>
          </a:p>
        </p:txBody>
      </p:sp>
      <p:pic>
        <p:nvPicPr>
          <p:cNvPr id="16" name="Image 15">
            <a:extLst>
              <a:ext uri="{FF2B5EF4-FFF2-40B4-BE49-F238E27FC236}">
                <a16:creationId xmlns:a16="http://schemas.microsoft.com/office/drawing/2014/main" id="{9D777E69-8012-C04C-9373-F3980915E2A7}"/>
              </a:ext>
            </a:extLst>
          </p:cNvPr>
          <p:cNvPicPr>
            <a:picLocks noChangeAspect="1"/>
          </p:cNvPicPr>
          <p:nvPr/>
        </p:nvPicPr>
        <p:blipFill>
          <a:blip r:embed="rId6"/>
          <a:stretch>
            <a:fillRect/>
          </a:stretch>
        </p:blipFill>
        <p:spPr>
          <a:xfrm>
            <a:off x="8908687" y="1309778"/>
            <a:ext cx="3102158" cy="3089563"/>
          </a:xfrm>
          <a:prstGeom prst="rect">
            <a:avLst/>
          </a:prstGeom>
        </p:spPr>
      </p:pic>
      <p:sp>
        <p:nvSpPr>
          <p:cNvPr id="2" name="Rectangle 1">
            <a:extLst>
              <a:ext uri="{FF2B5EF4-FFF2-40B4-BE49-F238E27FC236}">
                <a16:creationId xmlns:a16="http://schemas.microsoft.com/office/drawing/2014/main" id="{0DCEFAD9-24AE-1247-99BE-488A7956FBB5}"/>
              </a:ext>
            </a:extLst>
          </p:cNvPr>
          <p:cNvSpPr/>
          <p:nvPr/>
        </p:nvSpPr>
        <p:spPr>
          <a:xfrm>
            <a:off x="7268841" y="6159516"/>
            <a:ext cx="4862228" cy="215444"/>
          </a:xfrm>
          <a:prstGeom prst="rect">
            <a:avLst/>
          </a:prstGeom>
        </p:spPr>
        <p:txBody>
          <a:bodyPr wrap="none">
            <a:spAutoFit/>
          </a:bodyPr>
          <a:lstStyle/>
          <a:p>
            <a:r>
              <a:rPr lang="fr-FR" sz="800">
                <a:latin typeface="EtelkaTextPro"/>
              </a:rPr>
              <a:t>* Source : Insee / DGE - </a:t>
            </a:r>
            <a:r>
              <a:rPr lang="fr-FR" sz="800" err="1">
                <a:latin typeface="EtelkaTextPro"/>
              </a:rPr>
              <a:t>enquête</a:t>
            </a:r>
            <a:r>
              <a:rPr lang="fr-FR" sz="800">
                <a:latin typeface="EtelkaTextPro"/>
              </a:rPr>
              <a:t> </a:t>
            </a:r>
            <a:r>
              <a:rPr lang="fr-FR" sz="800" err="1">
                <a:latin typeface="EtelkaTextPro"/>
              </a:rPr>
              <a:t>hébergements</a:t>
            </a:r>
            <a:r>
              <a:rPr lang="fr-FR" sz="800">
                <a:latin typeface="EtelkaTextPro"/>
              </a:rPr>
              <a:t> touristiques 2022 en HDF - septembre 2022 </a:t>
            </a:r>
            <a:r>
              <a:rPr lang="fr-FR" sz="800" err="1">
                <a:latin typeface="EtelkaTextPro"/>
              </a:rPr>
              <a:t>données</a:t>
            </a:r>
            <a:r>
              <a:rPr lang="fr-FR" sz="800">
                <a:latin typeface="EtelkaTextPro"/>
              </a:rPr>
              <a:t> provisoires </a:t>
            </a:r>
            <a:endParaRPr lang="fr-FR"/>
          </a:p>
        </p:txBody>
      </p:sp>
    </p:spTree>
    <p:extLst>
      <p:ext uri="{BB962C8B-B14F-4D97-AF65-F5344CB8AC3E}">
        <p14:creationId xmlns:p14="http://schemas.microsoft.com/office/powerpoint/2010/main" val="36617279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9DD7161E-ADD4-8746-8046-DE4BDA1A9381}"/>
              </a:ext>
            </a:extLst>
          </p:cNvPr>
          <p:cNvPicPr>
            <a:picLocks noChangeAspect="1"/>
          </p:cNvPicPr>
          <p:nvPr/>
        </p:nvPicPr>
        <p:blipFill>
          <a:blip r:embed="rId3"/>
          <a:stretch>
            <a:fillRect/>
          </a:stretch>
        </p:blipFill>
        <p:spPr>
          <a:xfrm>
            <a:off x="818553" y="400952"/>
            <a:ext cx="10758826" cy="6043399"/>
          </a:xfrm>
          <a:prstGeom prst="rect">
            <a:avLst/>
          </a:prstGeom>
        </p:spPr>
      </p:pic>
      <p:sp>
        <p:nvSpPr>
          <p:cNvPr id="4" name="Rectangle 3">
            <a:extLst>
              <a:ext uri="{FF2B5EF4-FFF2-40B4-BE49-F238E27FC236}">
                <a16:creationId xmlns:a16="http://schemas.microsoft.com/office/drawing/2014/main" id="{8E56D6F9-5565-6B21-C3FB-4FE2742C47A1}"/>
              </a:ext>
            </a:extLst>
          </p:cNvPr>
          <p:cNvSpPr/>
          <p:nvPr/>
        </p:nvSpPr>
        <p:spPr>
          <a:xfrm>
            <a:off x="0" y="6448612"/>
            <a:ext cx="12192000" cy="409387"/>
          </a:xfrm>
          <a:prstGeom prst="rect">
            <a:avLst/>
          </a:prstGeom>
          <a:solidFill>
            <a:srgbClr val="0050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94496"/>
              </a:solidFill>
            </a:endParaRPr>
          </a:p>
        </p:txBody>
      </p:sp>
      <p:sp>
        <p:nvSpPr>
          <p:cNvPr id="6" name="ZoneTexte 5">
            <a:extLst>
              <a:ext uri="{FF2B5EF4-FFF2-40B4-BE49-F238E27FC236}">
                <a16:creationId xmlns:a16="http://schemas.microsoft.com/office/drawing/2014/main" id="{E0BF42CA-06F6-3684-B22B-6CB5EC247B57}"/>
              </a:ext>
            </a:extLst>
          </p:cNvPr>
          <p:cNvSpPr txBox="1"/>
          <p:nvPr/>
        </p:nvSpPr>
        <p:spPr>
          <a:xfrm>
            <a:off x="4779530" y="6532567"/>
            <a:ext cx="2946400" cy="246221"/>
          </a:xfrm>
          <a:prstGeom prst="rect">
            <a:avLst/>
          </a:prstGeom>
          <a:noFill/>
        </p:spPr>
        <p:txBody>
          <a:bodyPr wrap="square" rtlCol="0" anchor="ctr">
            <a:spAutoFit/>
          </a:bodyPr>
          <a:lstStyle/>
          <a:p>
            <a:pPr algn="ctr"/>
            <a:r>
              <a:rPr lang="fr-FR" sz="1000">
                <a:solidFill>
                  <a:schemeClr val="bg1"/>
                </a:solidFill>
                <a:latin typeface="Avenir Next LT Pro Light" panose="020B0304020202020204" pitchFamily="34" charset="0"/>
              </a:rPr>
              <a:t>Titre du document</a:t>
            </a:r>
          </a:p>
        </p:txBody>
      </p:sp>
      <p:sp>
        <p:nvSpPr>
          <p:cNvPr id="7" name="Espace réservé du numéro de diapositive 27">
            <a:extLst>
              <a:ext uri="{FF2B5EF4-FFF2-40B4-BE49-F238E27FC236}">
                <a16:creationId xmlns:a16="http://schemas.microsoft.com/office/drawing/2014/main" id="{E0FB8DB1-1636-CB8D-EAC2-431ECA10F92C}"/>
              </a:ext>
            </a:extLst>
          </p:cNvPr>
          <p:cNvSpPr txBox="1">
            <a:spLocks/>
          </p:cNvSpPr>
          <p:nvPr/>
        </p:nvSpPr>
        <p:spPr>
          <a:xfrm>
            <a:off x="11527902" y="6491196"/>
            <a:ext cx="664098" cy="278717"/>
          </a:xfrm>
          <a:prstGeom prst="rect">
            <a:avLst/>
          </a:prstGeom>
        </p:spPr>
        <p:txBody>
          <a:bodyPr anchor="ct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8AC7C10-199F-484E-9772-D20B8002819D}" type="slidenum">
              <a:rPr lang="fr-FR" sz="1000" smtClean="0">
                <a:solidFill>
                  <a:schemeClr val="bg1"/>
                </a:solidFill>
                <a:latin typeface="Avenir Next LT Pro Light" panose="020B0304020202020204" pitchFamily="34" charset="0"/>
              </a:rPr>
              <a:pPr algn="r"/>
              <a:t>31</a:t>
            </a:fld>
            <a:endParaRPr lang="fr-FR" sz="1000">
              <a:solidFill>
                <a:schemeClr val="bg1"/>
              </a:solidFill>
              <a:latin typeface="Avenir Next LT Pro Light" panose="020B0304020202020204" pitchFamily="34" charset="0"/>
            </a:endParaRPr>
          </a:p>
        </p:txBody>
      </p:sp>
      <p:pic>
        <p:nvPicPr>
          <p:cNvPr id="9" name="Image 8" descr="Une image contenant texte&#10;&#10;Description générée automatiquement">
            <a:extLst>
              <a:ext uri="{FF2B5EF4-FFF2-40B4-BE49-F238E27FC236}">
                <a16:creationId xmlns:a16="http://schemas.microsoft.com/office/drawing/2014/main" id="{94A0D061-A93D-F338-07EB-4145DBB2B0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1219" y="6508623"/>
            <a:ext cx="1189318" cy="289365"/>
          </a:xfrm>
          <a:prstGeom prst="rect">
            <a:avLst/>
          </a:prstGeom>
        </p:spPr>
      </p:pic>
      <p:sp>
        <p:nvSpPr>
          <p:cNvPr id="3" name="object 2">
            <a:extLst>
              <a:ext uri="{FF2B5EF4-FFF2-40B4-BE49-F238E27FC236}">
                <a16:creationId xmlns:a16="http://schemas.microsoft.com/office/drawing/2014/main" id="{9B83DFF2-C52F-D107-A626-26CE08E3BD4B}"/>
              </a:ext>
            </a:extLst>
          </p:cNvPr>
          <p:cNvSpPr txBox="1">
            <a:spLocks/>
          </p:cNvSpPr>
          <p:nvPr/>
        </p:nvSpPr>
        <p:spPr>
          <a:xfrm>
            <a:off x="568210" y="326002"/>
            <a:ext cx="8843804" cy="397545"/>
          </a:xfrm>
          <a:prstGeom prst="rect">
            <a:avLst/>
          </a:prstGeom>
        </p:spPr>
        <p:txBody>
          <a:bodyPr vert="horz" wrap="square" lIns="0" tIns="12700" rIns="0" bIns="0" rtlCol="0">
            <a:spAutoFit/>
          </a:bodyPr>
          <a:lstStyle>
            <a:lvl1pPr>
              <a:defRPr sz="2500" b="1" i="0">
                <a:solidFill>
                  <a:srgbClr val="005BAA"/>
                </a:solidFill>
                <a:latin typeface="Etelka Text Pro"/>
                <a:ea typeface="+mj-ea"/>
                <a:cs typeface="Etelka Text Pro"/>
              </a:defRPr>
            </a:lvl1pPr>
          </a:lstStyle>
          <a:p>
            <a:pPr marL="12700" lvl="0">
              <a:spcBef>
                <a:spcPts val="100"/>
              </a:spcBef>
              <a:defRPr/>
            </a:pPr>
            <a:r>
              <a:rPr lang="fr-FR" kern="0" spc="-10">
                <a:solidFill>
                  <a:srgbClr val="0050A4"/>
                </a:solidFill>
                <a:latin typeface="Avenir Next LT Pro" panose="020B0504020202020204" pitchFamily="34" charset="0"/>
              </a:rPr>
              <a:t>LES FORCES DE PORTER SUR LE  MARCHÉ BRITANNIQUE</a:t>
            </a:r>
            <a:endParaRPr kumimoji="0" lang="fr-FR" sz="2500" b="1" i="0" u="none" strike="noStrike" kern="0" cap="none" spc="-10" normalizeH="0" baseline="0" noProof="0">
              <a:ln>
                <a:noFill/>
              </a:ln>
              <a:solidFill>
                <a:srgbClr val="0050A4"/>
              </a:solidFill>
              <a:effectLst/>
              <a:uLnTx/>
              <a:uFillTx/>
              <a:latin typeface="Avenir Next LT Pro" panose="020B0504020202020204" pitchFamily="34" charset="0"/>
            </a:endParaRPr>
          </a:p>
        </p:txBody>
      </p:sp>
      <p:pic>
        <p:nvPicPr>
          <p:cNvPr id="10" name="Image 9">
            <a:extLst>
              <a:ext uri="{FF2B5EF4-FFF2-40B4-BE49-F238E27FC236}">
                <a16:creationId xmlns:a16="http://schemas.microsoft.com/office/drawing/2014/main" id="{B40FB7C8-7583-9717-2EF9-16D95195F3AA}"/>
              </a:ext>
            </a:extLst>
          </p:cNvPr>
          <p:cNvPicPr>
            <a:picLocks noChangeAspect="1"/>
          </p:cNvPicPr>
          <p:nvPr/>
        </p:nvPicPr>
        <p:blipFill rotWithShape="1">
          <a:blip r:embed="rId5"/>
          <a:srcRect r="21138" b="30180"/>
          <a:stretch/>
        </p:blipFill>
        <p:spPr>
          <a:xfrm>
            <a:off x="0" y="0"/>
            <a:ext cx="252412" cy="1287624"/>
          </a:xfrm>
          <a:prstGeom prst="rect">
            <a:avLst/>
          </a:prstGeom>
        </p:spPr>
      </p:pic>
      <p:pic>
        <p:nvPicPr>
          <p:cNvPr id="11" name="Image 10">
            <a:extLst>
              <a:ext uri="{FF2B5EF4-FFF2-40B4-BE49-F238E27FC236}">
                <a16:creationId xmlns:a16="http://schemas.microsoft.com/office/drawing/2014/main" id="{1C1B63B3-C151-AF40-9FEE-EFE7B06ADCC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1519956" y="181919"/>
            <a:ext cx="461893" cy="461893"/>
          </a:xfrm>
          <a:prstGeom prst="rect">
            <a:avLst/>
          </a:prstGeom>
        </p:spPr>
      </p:pic>
    </p:spTree>
    <p:extLst>
      <p:ext uri="{BB962C8B-B14F-4D97-AF65-F5344CB8AC3E}">
        <p14:creationId xmlns:p14="http://schemas.microsoft.com/office/powerpoint/2010/main" val="36271373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E56D6F9-5565-6B21-C3FB-4FE2742C47A1}"/>
              </a:ext>
            </a:extLst>
          </p:cNvPr>
          <p:cNvSpPr/>
          <p:nvPr/>
        </p:nvSpPr>
        <p:spPr>
          <a:xfrm>
            <a:off x="0" y="6461312"/>
            <a:ext cx="12192000" cy="409387"/>
          </a:xfrm>
          <a:prstGeom prst="rect">
            <a:avLst/>
          </a:prstGeom>
          <a:solidFill>
            <a:srgbClr val="0050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94496"/>
              </a:solidFill>
            </a:endParaRPr>
          </a:p>
        </p:txBody>
      </p:sp>
      <p:sp>
        <p:nvSpPr>
          <p:cNvPr id="6" name="ZoneTexte 5">
            <a:extLst>
              <a:ext uri="{FF2B5EF4-FFF2-40B4-BE49-F238E27FC236}">
                <a16:creationId xmlns:a16="http://schemas.microsoft.com/office/drawing/2014/main" id="{E0BF42CA-06F6-3684-B22B-6CB5EC247B57}"/>
              </a:ext>
            </a:extLst>
          </p:cNvPr>
          <p:cNvSpPr txBox="1"/>
          <p:nvPr/>
        </p:nvSpPr>
        <p:spPr>
          <a:xfrm>
            <a:off x="4779530" y="6545267"/>
            <a:ext cx="2946400" cy="246221"/>
          </a:xfrm>
          <a:prstGeom prst="rect">
            <a:avLst/>
          </a:prstGeom>
          <a:noFill/>
        </p:spPr>
        <p:txBody>
          <a:bodyPr wrap="square" rtlCol="0" anchor="ctr">
            <a:spAutoFit/>
          </a:bodyPr>
          <a:lstStyle/>
          <a:p>
            <a:pPr algn="ctr"/>
            <a:r>
              <a:rPr lang="fr-FR" sz="1000">
                <a:solidFill>
                  <a:schemeClr val="bg1"/>
                </a:solidFill>
                <a:latin typeface="Avenir Next LT Pro Light" panose="020B0304020202020204" pitchFamily="34" charset="0"/>
              </a:rPr>
              <a:t>Titre du document</a:t>
            </a:r>
          </a:p>
        </p:txBody>
      </p:sp>
      <p:sp>
        <p:nvSpPr>
          <p:cNvPr id="7" name="Espace réservé du numéro de diapositive 27">
            <a:extLst>
              <a:ext uri="{FF2B5EF4-FFF2-40B4-BE49-F238E27FC236}">
                <a16:creationId xmlns:a16="http://schemas.microsoft.com/office/drawing/2014/main" id="{E0FB8DB1-1636-CB8D-EAC2-431ECA10F92C}"/>
              </a:ext>
            </a:extLst>
          </p:cNvPr>
          <p:cNvSpPr txBox="1">
            <a:spLocks/>
          </p:cNvSpPr>
          <p:nvPr/>
        </p:nvSpPr>
        <p:spPr>
          <a:xfrm>
            <a:off x="11527902" y="6503896"/>
            <a:ext cx="664098" cy="278717"/>
          </a:xfrm>
          <a:prstGeom prst="rect">
            <a:avLst/>
          </a:prstGeom>
        </p:spPr>
        <p:txBody>
          <a:bodyPr anchor="ct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8AC7C10-199F-484E-9772-D20B8002819D}" type="slidenum">
              <a:rPr lang="fr-FR" sz="1000" smtClean="0">
                <a:solidFill>
                  <a:schemeClr val="bg1"/>
                </a:solidFill>
                <a:latin typeface="Avenir Next LT Pro Light" panose="020B0304020202020204" pitchFamily="34" charset="0"/>
              </a:rPr>
              <a:pPr algn="r"/>
              <a:t>32</a:t>
            </a:fld>
            <a:endParaRPr lang="fr-FR" sz="1000">
              <a:solidFill>
                <a:schemeClr val="bg1"/>
              </a:solidFill>
              <a:latin typeface="Avenir Next LT Pro Light" panose="020B0304020202020204" pitchFamily="34" charset="0"/>
            </a:endParaRPr>
          </a:p>
        </p:txBody>
      </p:sp>
      <p:pic>
        <p:nvPicPr>
          <p:cNvPr id="9" name="Image 8" descr="Une image contenant texte&#10;&#10;Description générée automatiquement">
            <a:extLst>
              <a:ext uri="{FF2B5EF4-FFF2-40B4-BE49-F238E27FC236}">
                <a16:creationId xmlns:a16="http://schemas.microsoft.com/office/drawing/2014/main" id="{94A0D061-A93D-F338-07EB-4145DBB2B0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219" y="6521323"/>
            <a:ext cx="1189318" cy="289365"/>
          </a:xfrm>
          <a:prstGeom prst="rect">
            <a:avLst/>
          </a:prstGeom>
        </p:spPr>
      </p:pic>
      <p:sp>
        <p:nvSpPr>
          <p:cNvPr id="3" name="object 2">
            <a:extLst>
              <a:ext uri="{FF2B5EF4-FFF2-40B4-BE49-F238E27FC236}">
                <a16:creationId xmlns:a16="http://schemas.microsoft.com/office/drawing/2014/main" id="{9B83DFF2-C52F-D107-A626-26CE08E3BD4B}"/>
              </a:ext>
            </a:extLst>
          </p:cNvPr>
          <p:cNvSpPr txBox="1">
            <a:spLocks/>
          </p:cNvSpPr>
          <p:nvPr/>
        </p:nvSpPr>
        <p:spPr>
          <a:xfrm>
            <a:off x="568210" y="326002"/>
            <a:ext cx="9170876" cy="397545"/>
          </a:xfrm>
          <a:prstGeom prst="rect">
            <a:avLst/>
          </a:prstGeom>
        </p:spPr>
        <p:txBody>
          <a:bodyPr vert="horz" wrap="square" lIns="0" tIns="12700" rIns="0" bIns="0" rtlCol="0">
            <a:spAutoFit/>
          </a:bodyPr>
          <a:lstStyle>
            <a:lvl1pPr>
              <a:defRPr sz="2500" b="1" i="0">
                <a:solidFill>
                  <a:srgbClr val="005BAA"/>
                </a:solidFill>
                <a:latin typeface="Etelka Text Pro"/>
                <a:ea typeface="+mj-ea"/>
                <a:cs typeface="Etelka Text Pro"/>
              </a:defRPr>
            </a:lvl1pPr>
          </a:lstStyle>
          <a:p>
            <a:pPr marL="12700" lvl="0">
              <a:spcBef>
                <a:spcPts val="100"/>
              </a:spcBef>
              <a:defRPr/>
            </a:pPr>
            <a:r>
              <a:rPr lang="fr-FR" kern="0" spc="-10">
                <a:solidFill>
                  <a:srgbClr val="0050A4"/>
                </a:solidFill>
                <a:latin typeface="Avenir Next LT Pro" panose="020B0504020202020204" pitchFamily="34" charset="0"/>
              </a:rPr>
              <a:t>LA SWOT DU MARCHÉ BRITANNIQUE</a:t>
            </a:r>
            <a:endParaRPr kumimoji="0" lang="fr-FR" sz="2500" b="1" i="0" u="none" strike="noStrike" kern="0" cap="none" spc="-10" normalizeH="0" baseline="0" noProof="0">
              <a:ln>
                <a:noFill/>
              </a:ln>
              <a:solidFill>
                <a:srgbClr val="0050A4"/>
              </a:solidFill>
              <a:effectLst/>
              <a:uLnTx/>
              <a:uFillTx/>
              <a:latin typeface="Avenir Next LT Pro" panose="020B0504020202020204" pitchFamily="34" charset="0"/>
            </a:endParaRPr>
          </a:p>
        </p:txBody>
      </p:sp>
      <p:pic>
        <p:nvPicPr>
          <p:cNvPr id="10" name="Image 9">
            <a:extLst>
              <a:ext uri="{FF2B5EF4-FFF2-40B4-BE49-F238E27FC236}">
                <a16:creationId xmlns:a16="http://schemas.microsoft.com/office/drawing/2014/main" id="{B40FB7C8-7583-9717-2EF9-16D95195F3AA}"/>
              </a:ext>
            </a:extLst>
          </p:cNvPr>
          <p:cNvPicPr>
            <a:picLocks noChangeAspect="1"/>
          </p:cNvPicPr>
          <p:nvPr/>
        </p:nvPicPr>
        <p:blipFill rotWithShape="1">
          <a:blip r:embed="rId4"/>
          <a:srcRect r="21138" b="30180"/>
          <a:stretch/>
        </p:blipFill>
        <p:spPr>
          <a:xfrm>
            <a:off x="0" y="0"/>
            <a:ext cx="252412" cy="1287624"/>
          </a:xfrm>
          <a:prstGeom prst="rect">
            <a:avLst/>
          </a:prstGeom>
        </p:spPr>
      </p:pic>
      <p:pic>
        <p:nvPicPr>
          <p:cNvPr id="108" name="Image 107">
            <a:extLst>
              <a:ext uri="{FF2B5EF4-FFF2-40B4-BE49-F238E27FC236}">
                <a16:creationId xmlns:a16="http://schemas.microsoft.com/office/drawing/2014/main" id="{84F060C6-F86C-3E4B-9E3B-E1BE29B6925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519956" y="181919"/>
            <a:ext cx="461893" cy="461893"/>
          </a:xfrm>
          <a:prstGeom prst="rect">
            <a:avLst/>
          </a:prstGeom>
        </p:spPr>
      </p:pic>
      <p:sp>
        <p:nvSpPr>
          <p:cNvPr id="58" name="TextBox 30">
            <a:extLst>
              <a:ext uri="{FF2B5EF4-FFF2-40B4-BE49-F238E27FC236}">
                <a16:creationId xmlns:a16="http://schemas.microsoft.com/office/drawing/2014/main" id="{BE1AE9EE-1E1F-E149-BB3F-23010A91C774}"/>
              </a:ext>
            </a:extLst>
          </p:cNvPr>
          <p:cNvSpPr txBox="1"/>
          <p:nvPr/>
        </p:nvSpPr>
        <p:spPr>
          <a:xfrm>
            <a:off x="1188330" y="2438131"/>
            <a:ext cx="1340116" cy="253367"/>
          </a:xfrm>
          <a:prstGeom prst="rect">
            <a:avLst/>
          </a:prstGeom>
        </p:spPr>
        <p:txBody>
          <a:bodyPr lIns="0" tIns="16800" rIns="0" bIns="0" rtlCol="0" anchor="t"/>
          <a:lstStyle/>
          <a:p>
            <a:pPr algn="ctr">
              <a:lnSpc>
                <a:spcPts val="1549"/>
              </a:lnSpc>
            </a:pPr>
            <a:r>
              <a:rPr lang="en-US" sz="1400" i="1">
                <a:solidFill>
                  <a:srgbClr val="000000">
                    <a:alpha val="100000"/>
                  </a:srgbClr>
                </a:solidFill>
                <a:latin typeface="Century Gothic" panose="020B0502020202020204" pitchFamily="34" charset="0"/>
              </a:rPr>
              <a:t>Forces</a:t>
            </a:r>
          </a:p>
        </p:txBody>
      </p:sp>
      <p:grpSp>
        <p:nvGrpSpPr>
          <p:cNvPr id="59" name="Groupe 58">
            <a:extLst>
              <a:ext uri="{FF2B5EF4-FFF2-40B4-BE49-F238E27FC236}">
                <a16:creationId xmlns:a16="http://schemas.microsoft.com/office/drawing/2014/main" id="{33D9D09B-9F66-1448-928A-DAB2E5F0D044}"/>
              </a:ext>
            </a:extLst>
          </p:cNvPr>
          <p:cNvGrpSpPr/>
          <p:nvPr/>
        </p:nvGrpSpPr>
        <p:grpSpPr>
          <a:xfrm>
            <a:off x="465033" y="2823283"/>
            <a:ext cx="2731540" cy="3558749"/>
            <a:chOff x="153839" y="2951940"/>
            <a:chExt cx="3076378" cy="3034936"/>
          </a:xfrm>
        </p:grpSpPr>
        <p:grpSp>
          <p:nvGrpSpPr>
            <p:cNvPr id="60" name="Group 29">
              <a:extLst>
                <a:ext uri="{FF2B5EF4-FFF2-40B4-BE49-F238E27FC236}">
                  <a16:creationId xmlns:a16="http://schemas.microsoft.com/office/drawing/2014/main" id="{64A5B139-665E-7B42-BBDC-B7F38C579427}"/>
                </a:ext>
              </a:extLst>
            </p:cNvPr>
            <p:cNvGrpSpPr/>
            <p:nvPr/>
          </p:nvGrpSpPr>
          <p:grpSpPr>
            <a:xfrm>
              <a:off x="153839" y="2951940"/>
              <a:ext cx="3076378" cy="3034936"/>
              <a:chOff x="2992358" y="4550404"/>
              <a:chExt cx="3625985" cy="4552403"/>
            </a:xfrm>
          </p:grpSpPr>
          <p:sp>
            <p:nvSpPr>
              <p:cNvPr id="62" name="Freeform 28">
                <a:extLst>
                  <a:ext uri="{FF2B5EF4-FFF2-40B4-BE49-F238E27FC236}">
                    <a16:creationId xmlns:a16="http://schemas.microsoft.com/office/drawing/2014/main" id="{BF51EEA6-175A-D947-8603-30CF4CFF07C3}"/>
                  </a:ext>
                </a:extLst>
              </p:cNvPr>
              <p:cNvSpPr/>
              <p:nvPr/>
            </p:nvSpPr>
            <p:spPr>
              <a:xfrm>
                <a:off x="2992358" y="4550404"/>
                <a:ext cx="3625985" cy="4552403"/>
              </a:xfrm>
              <a:custGeom>
                <a:avLst/>
                <a:gdLst/>
                <a:ahLst/>
                <a:cxnLst/>
                <a:rect l="0" t="0" r="0" b="0"/>
                <a:pathLst>
                  <a:path w="304800" h="304800">
                    <a:moveTo>
                      <a:pt x="0" y="0"/>
                    </a:moveTo>
                    <a:lnTo>
                      <a:pt x="0" y="304800"/>
                    </a:lnTo>
                    <a:lnTo>
                      <a:pt x="304800" y="304800"/>
                    </a:lnTo>
                    <a:lnTo>
                      <a:pt x="304800" y="0"/>
                    </a:lnTo>
                    <a:lnTo>
                      <a:pt x="0" y="0"/>
                    </a:lnTo>
                    <a:close/>
                  </a:path>
                </a:pathLst>
              </a:custGeom>
              <a:solidFill>
                <a:srgbClr val="E5E5E5">
                  <a:alpha val="100000"/>
                </a:srgbClr>
              </a:solidFill>
            </p:spPr>
          </p:sp>
        </p:grpSp>
        <p:sp>
          <p:nvSpPr>
            <p:cNvPr id="61" name="TextBox 34">
              <a:extLst>
                <a:ext uri="{FF2B5EF4-FFF2-40B4-BE49-F238E27FC236}">
                  <a16:creationId xmlns:a16="http://schemas.microsoft.com/office/drawing/2014/main" id="{C7C1E1C5-4433-794E-A132-B17FA7E0E81B}"/>
                </a:ext>
              </a:extLst>
            </p:cNvPr>
            <p:cNvSpPr txBox="1"/>
            <p:nvPr/>
          </p:nvSpPr>
          <p:spPr>
            <a:xfrm>
              <a:off x="268792" y="3004434"/>
              <a:ext cx="2831841" cy="2982442"/>
            </a:xfrm>
            <a:prstGeom prst="rect">
              <a:avLst/>
            </a:prstGeom>
          </p:spPr>
          <p:txBody>
            <a:bodyPr lIns="0" tIns="16800" rIns="0" bIns="0" rtlCol="0" anchor="t"/>
            <a:lstStyle/>
            <a:p>
              <a:pPr marL="171450" lvl="0" indent="-171450">
                <a:buClr>
                  <a:schemeClr val="accent6"/>
                </a:buClr>
                <a:buFont typeface="Arial" panose="020B0604020202020204" pitchFamily="34" charset="0"/>
                <a:buChar char="•"/>
                <a:defRPr/>
              </a:pPr>
              <a:r>
                <a:rPr lang="fr-FR" sz="1100" b="1">
                  <a:solidFill>
                    <a:schemeClr val="accent2"/>
                  </a:solidFill>
                </a:rPr>
                <a:t>Une équipe et des dispositifs dédiés au marché </a:t>
              </a:r>
              <a:r>
                <a:rPr lang="fr-FR" sz="1100">
                  <a:solidFill>
                    <a:schemeClr val="accent2"/>
                  </a:solidFill>
                </a:rPr>
                <a:t>(site web, plateforme de vente de week-end, réseaux sociaux) et une approche segmentée du marché avec une base de donnée client</a:t>
              </a:r>
            </a:p>
            <a:p>
              <a:pPr marL="171450" lvl="0" indent="-171450">
                <a:buClr>
                  <a:schemeClr val="accent6"/>
                </a:buClr>
                <a:buFont typeface="Arial" panose="020B0604020202020204" pitchFamily="34" charset="0"/>
                <a:buChar char="•"/>
                <a:defRPr/>
              </a:pPr>
              <a:endParaRPr lang="fr-FR" sz="1100">
                <a:solidFill>
                  <a:schemeClr val="accent2"/>
                </a:solidFill>
              </a:endParaRPr>
            </a:p>
            <a:p>
              <a:pPr marL="171450" lvl="0" indent="-171450">
                <a:buClr>
                  <a:schemeClr val="accent6"/>
                </a:buClr>
                <a:buFont typeface="Arial" panose="020B0604020202020204" pitchFamily="34" charset="0"/>
                <a:buChar char="•"/>
                <a:defRPr/>
              </a:pPr>
              <a:r>
                <a:rPr lang="fr-FR" sz="1100" b="1">
                  <a:solidFill>
                    <a:schemeClr val="accent2"/>
                  </a:solidFill>
                </a:rPr>
                <a:t>Stratégie presse </a:t>
              </a:r>
              <a:r>
                <a:rPr lang="fr-FR" sz="1100">
                  <a:solidFill>
                    <a:schemeClr val="accent2"/>
                  </a:solidFill>
                </a:rPr>
                <a:t>avec l’accompagnement d’attachées de presse natives suscitant des retombées presse</a:t>
              </a:r>
            </a:p>
            <a:p>
              <a:pPr>
                <a:buClr>
                  <a:schemeClr val="accent6"/>
                </a:buClr>
                <a:defRPr/>
              </a:pPr>
              <a:endParaRPr lang="fr-FR" sz="1100"/>
            </a:p>
            <a:p>
              <a:pPr marL="171450" indent="-171450">
                <a:buClr>
                  <a:schemeClr val="accent6"/>
                </a:buClr>
                <a:buFont typeface="Arial" panose="020B0604020202020204" pitchFamily="34" charset="0"/>
                <a:buChar char="•"/>
                <a:defRPr/>
              </a:pPr>
              <a:r>
                <a:rPr lang="fr-FR" sz="1100" b="1"/>
                <a:t>Proximité et accessibilité de la région</a:t>
              </a:r>
              <a:r>
                <a:rPr lang="fr-FR" sz="1100"/>
                <a:t> (+ air / mer / train), compatible  </a:t>
              </a:r>
              <a:r>
                <a:rPr lang="fr-FR" sz="1100" b="1"/>
                <a:t>courts-séjours</a:t>
              </a:r>
              <a:r>
                <a:rPr lang="fr-FR" sz="1100"/>
                <a:t> et </a:t>
              </a:r>
              <a:r>
                <a:rPr lang="fr-FR" sz="1100" err="1"/>
                <a:t>stopovers</a:t>
              </a:r>
              <a:r>
                <a:rPr lang="fr-FR" sz="1100"/>
                <a:t> et </a:t>
              </a:r>
              <a:r>
                <a:rPr lang="fr-FR" sz="1100" b="1"/>
                <a:t>accessible sans avion dans une ère de tourisme durable</a:t>
              </a:r>
            </a:p>
            <a:p>
              <a:pPr marL="285750" indent="-285750">
                <a:buClr>
                  <a:schemeClr val="accent6"/>
                </a:buClr>
                <a:buFont typeface="Wingdings" panose="05000000000000000000" pitchFamily="2" charset="2"/>
                <a:buChar char="ü"/>
                <a:defRPr/>
              </a:pPr>
              <a:endParaRPr lang="fr-FR" sz="1100" b="1">
                <a:cs typeface="Calibri" panose="020F0502020204030204"/>
              </a:endParaRPr>
            </a:p>
            <a:p>
              <a:pPr marL="171450" indent="-171450">
                <a:buClr>
                  <a:schemeClr val="accent6"/>
                </a:buClr>
                <a:buFont typeface="Arial" panose="020B0604020202020204" pitchFamily="34" charset="0"/>
                <a:buChar char="•"/>
                <a:defRPr/>
              </a:pPr>
              <a:r>
                <a:rPr lang="fr-FR" sz="1100" b="1">
                  <a:cs typeface="Calibri" panose="020F0502020204030204"/>
                </a:rPr>
                <a:t>Une diversité gastronomique, de paysages, un patrimoine </a:t>
              </a:r>
              <a:r>
                <a:rPr lang="fr-FR" sz="1100">
                  <a:cs typeface="Calibri" panose="020F0502020204030204"/>
                </a:rPr>
                <a:t>qui correspond aux attentes de nos cibles prioritaires</a:t>
              </a:r>
            </a:p>
            <a:p>
              <a:pPr>
                <a:lnSpc>
                  <a:spcPct val="107000"/>
                </a:lnSpc>
              </a:pPr>
              <a:endParaRPr lang="fr-FR" sz="50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endParaRPr>
            </a:p>
          </p:txBody>
        </p:sp>
      </p:grpSp>
      <p:sp>
        <p:nvSpPr>
          <p:cNvPr id="63" name="TextBox 31">
            <a:extLst>
              <a:ext uri="{FF2B5EF4-FFF2-40B4-BE49-F238E27FC236}">
                <a16:creationId xmlns:a16="http://schemas.microsoft.com/office/drawing/2014/main" id="{6678DBD6-5111-AA4C-86EE-DDFE409CB0E1}"/>
              </a:ext>
            </a:extLst>
          </p:cNvPr>
          <p:cNvSpPr txBox="1"/>
          <p:nvPr/>
        </p:nvSpPr>
        <p:spPr>
          <a:xfrm>
            <a:off x="4312359" y="2438131"/>
            <a:ext cx="1460596" cy="192845"/>
          </a:xfrm>
          <a:prstGeom prst="rect">
            <a:avLst/>
          </a:prstGeom>
        </p:spPr>
        <p:txBody>
          <a:bodyPr lIns="0" tIns="16800" rIns="0" bIns="0" rtlCol="0" anchor="t"/>
          <a:lstStyle/>
          <a:p>
            <a:pPr algn="ctr">
              <a:lnSpc>
                <a:spcPts val="1549"/>
              </a:lnSpc>
            </a:pPr>
            <a:r>
              <a:rPr lang="en-US" sz="1400" i="1">
                <a:solidFill>
                  <a:srgbClr val="000000">
                    <a:alpha val="100000"/>
                  </a:srgbClr>
                </a:solidFill>
                <a:latin typeface="Century Gothic" panose="020B0502020202020204" pitchFamily="34" charset="0"/>
              </a:rPr>
              <a:t>Faiblesses</a:t>
            </a:r>
          </a:p>
        </p:txBody>
      </p:sp>
      <p:grpSp>
        <p:nvGrpSpPr>
          <p:cNvPr id="107" name="Groupe 106">
            <a:extLst>
              <a:ext uri="{FF2B5EF4-FFF2-40B4-BE49-F238E27FC236}">
                <a16:creationId xmlns:a16="http://schemas.microsoft.com/office/drawing/2014/main" id="{A5F16BA4-9E08-2B4C-85A9-79B61DBDC84B}"/>
              </a:ext>
            </a:extLst>
          </p:cNvPr>
          <p:cNvGrpSpPr/>
          <p:nvPr/>
        </p:nvGrpSpPr>
        <p:grpSpPr>
          <a:xfrm>
            <a:off x="3814231" y="2823282"/>
            <a:ext cx="2534543" cy="3577517"/>
            <a:chOff x="3636401" y="2951940"/>
            <a:chExt cx="2459599" cy="3170079"/>
          </a:xfrm>
        </p:grpSpPr>
        <p:grpSp>
          <p:nvGrpSpPr>
            <p:cNvPr id="109" name="Group 27">
              <a:extLst>
                <a:ext uri="{FF2B5EF4-FFF2-40B4-BE49-F238E27FC236}">
                  <a16:creationId xmlns:a16="http://schemas.microsoft.com/office/drawing/2014/main" id="{25DE1E57-CD3C-5840-BE8D-F2A9EC848E83}"/>
                </a:ext>
              </a:extLst>
            </p:cNvPr>
            <p:cNvGrpSpPr/>
            <p:nvPr/>
          </p:nvGrpSpPr>
          <p:grpSpPr>
            <a:xfrm>
              <a:off x="3636401" y="2951940"/>
              <a:ext cx="2459599" cy="3170079"/>
              <a:chOff x="6303678" y="4851976"/>
              <a:chExt cx="2620433" cy="4755118"/>
            </a:xfrm>
          </p:grpSpPr>
          <p:sp>
            <p:nvSpPr>
              <p:cNvPr id="111" name="Freeform 26">
                <a:extLst>
                  <a:ext uri="{FF2B5EF4-FFF2-40B4-BE49-F238E27FC236}">
                    <a16:creationId xmlns:a16="http://schemas.microsoft.com/office/drawing/2014/main" id="{080BBAB1-B76B-6041-BA02-AFC9CA324A67}"/>
                  </a:ext>
                </a:extLst>
              </p:cNvPr>
              <p:cNvSpPr/>
              <p:nvPr/>
            </p:nvSpPr>
            <p:spPr>
              <a:xfrm>
                <a:off x="6303678" y="4851976"/>
                <a:ext cx="2620433" cy="4755118"/>
              </a:xfrm>
              <a:custGeom>
                <a:avLst/>
                <a:gdLst/>
                <a:ahLst/>
                <a:cxnLst/>
                <a:rect l="0" t="0" r="0" b="0"/>
                <a:pathLst>
                  <a:path w="304800" h="304800">
                    <a:moveTo>
                      <a:pt x="0" y="0"/>
                    </a:moveTo>
                    <a:lnTo>
                      <a:pt x="0" y="304800"/>
                    </a:lnTo>
                    <a:lnTo>
                      <a:pt x="304800" y="304800"/>
                    </a:lnTo>
                    <a:lnTo>
                      <a:pt x="304800" y="0"/>
                    </a:lnTo>
                    <a:lnTo>
                      <a:pt x="0" y="0"/>
                    </a:lnTo>
                    <a:close/>
                  </a:path>
                </a:pathLst>
              </a:custGeom>
              <a:solidFill>
                <a:srgbClr val="E5E5E5">
                  <a:alpha val="100000"/>
                </a:srgbClr>
              </a:solidFill>
            </p:spPr>
          </p:sp>
        </p:grpSp>
        <p:sp>
          <p:nvSpPr>
            <p:cNvPr id="110" name="TextBox 35">
              <a:extLst>
                <a:ext uri="{FF2B5EF4-FFF2-40B4-BE49-F238E27FC236}">
                  <a16:creationId xmlns:a16="http://schemas.microsoft.com/office/drawing/2014/main" id="{DDB36AC5-B0AF-7644-AFCC-1BFAE874996B}"/>
                </a:ext>
              </a:extLst>
            </p:cNvPr>
            <p:cNvSpPr txBox="1"/>
            <p:nvPr/>
          </p:nvSpPr>
          <p:spPr>
            <a:xfrm>
              <a:off x="3718866" y="2993255"/>
              <a:ext cx="2294811" cy="3128764"/>
            </a:xfrm>
            <a:prstGeom prst="rect">
              <a:avLst/>
            </a:prstGeom>
          </p:spPr>
          <p:txBody>
            <a:bodyPr lIns="0" tIns="16800" rIns="0" bIns="0" rtlCol="0" anchor="t"/>
            <a:lstStyle/>
            <a:p>
              <a:pPr marL="171450" lvl="0" indent="-171450">
                <a:buClr>
                  <a:srgbClr val="C00000"/>
                </a:buClr>
                <a:buFont typeface="Arial" panose="020B0604020202020204" pitchFamily="34" charset="0"/>
                <a:buChar char="•"/>
                <a:defRPr/>
              </a:pPr>
              <a:r>
                <a:rPr lang="fr-FR" sz="1200" b="1"/>
                <a:t>Une image et une notoriété des Hauts-de-France  à affirmer; destination </a:t>
              </a:r>
              <a:r>
                <a:rPr lang="fr-FR" sz="1200"/>
                <a:t>nouvelle, méconnue, difficilement prononçable et sans imaginaire associé</a:t>
              </a:r>
            </a:p>
            <a:p>
              <a:pPr marL="171450" lvl="0" indent="-171450">
                <a:buClr>
                  <a:srgbClr val="C00000"/>
                </a:buClr>
                <a:buFont typeface="Arial" panose="020B0604020202020204" pitchFamily="34" charset="0"/>
                <a:buChar char="•"/>
                <a:defRPr/>
              </a:pPr>
              <a:endParaRPr lang="fr-FR" sz="1200"/>
            </a:p>
            <a:p>
              <a:pPr marL="171450" lvl="0" indent="-171450">
                <a:buClr>
                  <a:srgbClr val="C00000"/>
                </a:buClr>
                <a:buFont typeface="Arial" panose="020B0604020202020204" pitchFamily="34" charset="0"/>
                <a:buChar char="•"/>
                <a:defRPr/>
              </a:pPr>
              <a:r>
                <a:rPr lang="fr-FR" sz="1200">
                  <a:solidFill>
                    <a:schemeClr val="accent2"/>
                  </a:solidFill>
                </a:rPr>
                <a:t>Une proximité météorologique avec l’Angleterre: </a:t>
              </a:r>
              <a:r>
                <a:rPr lang="fr-FR" sz="1200" b="1">
                  <a:solidFill>
                    <a:schemeClr val="accent2"/>
                  </a:solidFill>
                </a:rPr>
                <a:t>manque d’exotisme de la destination</a:t>
              </a:r>
            </a:p>
            <a:p>
              <a:pPr>
                <a:buClr>
                  <a:srgbClr val="C00000"/>
                </a:buClr>
                <a:defRPr/>
              </a:pPr>
              <a:endParaRPr lang="fr-FR" sz="1200">
                <a:solidFill>
                  <a:schemeClr val="accent2"/>
                </a:solidFill>
              </a:endParaRPr>
            </a:p>
            <a:p>
              <a:pPr marL="171450" indent="-171450">
                <a:buClr>
                  <a:srgbClr val="C00000"/>
                </a:buClr>
                <a:buFont typeface="Arial" panose="020B0604020202020204" pitchFamily="34" charset="0"/>
                <a:buChar char="•"/>
                <a:defRPr/>
              </a:pPr>
              <a:r>
                <a:rPr lang="fr-FR" sz="1200">
                  <a:solidFill>
                    <a:schemeClr val="accent2"/>
                  </a:solidFill>
                </a:rPr>
                <a:t>Crainte pour la sécurité à cause de la crise des migrants</a:t>
              </a:r>
            </a:p>
            <a:p>
              <a:pPr marL="171450" lvl="0" indent="-171450">
                <a:lnSpc>
                  <a:spcPct val="107000"/>
                </a:lnSpc>
                <a:spcAft>
                  <a:spcPts val="0"/>
                </a:spcAft>
                <a:buFont typeface="Arial" panose="020B0604020202020204" pitchFamily="34" charset="0"/>
                <a:buChar char="•"/>
              </a:pPr>
              <a:endParaRPr lang="fr-FR" sz="1100" b="1">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endParaRPr>
            </a:p>
          </p:txBody>
        </p:sp>
      </p:grpSp>
      <p:sp>
        <p:nvSpPr>
          <p:cNvPr id="112" name="TextBox 32">
            <a:extLst>
              <a:ext uri="{FF2B5EF4-FFF2-40B4-BE49-F238E27FC236}">
                <a16:creationId xmlns:a16="http://schemas.microsoft.com/office/drawing/2014/main" id="{DF46CDBA-1566-0044-9CC5-EA1E6A65E55C}"/>
              </a:ext>
            </a:extLst>
          </p:cNvPr>
          <p:cNvSpPr txBox="1"/>
          <p:nvPr/>
        </p:nvSpPr>
        <p:spPr>
          <a:xfrm>
            <a:off x="7227598" y="2436116"/>
            <a:ext cx="1440516" cy="253367"/>
          </a:xfrm>
          <a:prstGeom prst="rect">
            <a:avLst/>
          </a:prstGeom>
        </p:spPr>
        <p:txBody>
          <a:bodyPr lIns="0" tIns="16800" rIns="0" bIns="0" rtlCol="0" anchor="t"/>
          <a:lstStyle/>
          <a:p>
            <a:pPr algn="ctr">
              <a:lnSpc>
                <a:spcPts val="1549"/>
              </a:lnSpc>
            </a:pPr>
            <a:r>
              <a:rPr lang="fr-FR" sz="1400" i="1">
                <a:solidFill>
                  <a:srgbClr val="000000">
                    <a:alpha val="100000"/>
                  </a:srgbClr>
                </a:solidFill>
                <a:latin typeface="Century Gothic" panose="020B0502020202020204" pitchFamily="34" charset="0"/>
              </a:rPr>
              <a:t>Opportunités</a:t>
            </a:r>
          </a:p>
        </p:txBody>
      </p:sp>
      <p:sp>
        <p:nvSpPr>
          <p:cNvPr id="113" name="TextBox 33">
            <a:extLst>
              <a:ext uri="{FF2B5EF4-FFF2-40B4-BE49-F238E27FC236}">
                <a16:creationId xmlns:a16="http://schemas.microsoft.com/office/drawing/2014/main" id="{7743E184-0EC8-3743-9C07-792A1DBBFC47}"/>
              </a:ext>
            </a:extLst>
          </p:cNvPr>
          <p:cNvSpPr txBox="1"/>
          <p:nvPr/>
        </p:nvSpPr>
        <p:spPr>
          <a:xfrm>
            <a:off x="10166299" y="2388595"/>
            <a:ext cx="1320036" cy="244929"/>
          </a:xfrm>
          <a:prstGeom prst="rect">
            <a:avLst/>
          </a:prstGeom>
        </p:spPr>
        <p:txBody>
          <a:bodyPr lIns="0" tIns="16800" rIns="0" bIns="0" rtlCol="0" anchor="t"/>
          <a:lstStyle/>
          <a:p>
            <a:pPr algn="ctr">
              <a:lnSpc>
                <a:spcPts val="1549"/>
              </a:lnSpc>
            </a:pPr>
            <a:r>
              <a:rPr lang="en-US" sz="1400" i="1">
                <a:solidFill>
                  <a:srgbClr val="000000">
                    <a:alpha val="100000"/>
                  </a:srgbClr>
                </a:solidFill>
                <a:latin typeface="Century Gothic" panose="020B0502020202020204" pitchFamily="34" charset="0"/>
              </a:rPr>
              <a:t>Menaces</a:t>
            </a:r>
          </a:p>
        </p:txBody>
      </p:sp>
      <p:grpSp>
        <p:nvGrpSpPr>
          <p:cNvPr id="114" name="Group 37">
            <a:extLst>
              <a:ext uri="{FF2B5EF4-FFF2-40B4-BE49-F238E27FC236}">
                <a16:creationId xmlns:a16="http://schemas.microsoft.com/office/drawing/2014/main" id="{7B556139-1952-A34C-A3AD-C321E55FE2D2}"/>
              </a:ext>
            </a:extLst>
          </p:cNvPr>
          <p:cNvGrpSpPr/>
          <p:nvPr/>
        </p:nvGrpSpPr>
        <p:grpSpPr>
          <a:xfrm>
            <a:off x="9634645" y="2823282"/>
            <a:ext cx="2390747" cy="3577384"/>
            <a:chOff x="11934125" y="4837711"/>
            <a:chExt cx="2620433" cy="4755118"/>
          </a:xfrm>
        </p:grpSpPr>
        <p:sp>
          <p:nvSpPr>
            <p:cNvPr id="115" name="Freeform 36">
              <a:extLst>
                <a:ext uri="{FF2B5EF4-FFF2-40B4-BE49-F238E27FC236}">
                  <a16:creationId xmlns:a16="http://schemas.microsoft.com/office/drawing/2014/main" id="{995E5E0D-B43D-3C48-BECF-45AF81466E85}"/>
                </a:ext>
              </a:extLst>
            </p:cNvPr>
            <p:cNvSpPr/>
            <p:nvPr/>
          </p:nvSpPr>
          <p:spPr>
            <a:xfrm>
              <a:off x="11934125" y="4837711"/>
              <a:ext cx="2620433" cy="4755118"/>
            </a:xfrm>
            <a:custGeom>
              <a:avLst/>
              <a:gdLst/>
              <a:ahLst/>
              <a:cxnLst/>
              <a:rect l="0" t="0" r="0" b="0"/>
              <a:pathLst>
                <a:path w="304800" h="304800">
                  <a:moveTo>
                    <a:pt x="0" y="0"/>
                  </a:moveTo>
                  <a:lnTo>
                    <a:pt x="0" y="304800"/>
                  </a:lnTo>
                  <a:lnTo>
                    <a:pt x="304800" y="304800"/>
                  </a:lnTo>
                  <a:lnTo>
                    <a:pt x="304800" y="0"/>
                  </a:lnTo>
                  <a:lnTo>
                    <a:pt x="0" y="0"/>
                  </a:lnTo>
                  <a:close/>
                </a:path>
              </a:pathLst>
            </a:custGeom>
            <a:solidFill>
              <a:srgbClr val="E5E5E5">
                <a:alpha val="100000"/>
              </a:srgbClr>
            </a:solidFill>
          </p:spPr>
        </p:sp>
      </p:grpSp>
      <p:sp>
        <p:nvSpPr>
          <p:cNvPr id="116" name="TextBox 41">
            <a:extLst>
              <a:ext uri="{FF2B5EF4-FFF2-40B4-BE49-F238E27FC236}">
                <a16:creationId xmlns:a16="http://schemas.microsoft.com/office/drawing/2014/main" id="{114CBECB-63F8-1842-9780-7226B8F9B27C}"/>
              </a:ext>
            </a:extLst>
          </p:cNvPr>
          <p:cNvSpPr txBox="1"/>
          <p:nvPr/>
        </p:nvSpPr>
        <p:spPr>
          <a:xfrm>
            <a:off x="9672734" y="2914491"/>
            <a:ext cx="2309115" cy="3472585"/>
          </a:xfrm>
          <a:prstGeom prst="rect">
            <a:avLst/>
          </a:prstGeom>
        </p:spPr>
        <p:txBody>
          <a:bodyPr lIns="0" tIns="16800" rIns="0" bIns="0" rtlCol="0" anchor="t"/>
          <a:lstStyle/>
          <a:p>
            <a:pPr marL="171450" lvl="0" indent="-171450">
              <a:buClr>
                <a:srgbClr val="C00000"/>
              </a:buClr>
              <a:buFont typeface="Arial" panose="020B0604020202020204" pitchFamily="34" charset="0"/>
              <a:buChar char="•"/>
              <a:defRPr/>
            </a:pPr>
            <a:r>
              <a:rPr lang="fr-FR" sz="1200" b="1"/>
              <a:t>Economique: l’inflation record </a:t>
            </a:r>
            <a:r>
              <a:rPr lang="fr-FR" sz="1200"/>
              <a:t>qui a un fort impact sur le pouvoir d’achat des Britanniques– marché orienté prix</a:t>
            </a:r>
          </a:p>
          <a:p>
            <a:pPr marL="285750" indent="-285750">
              <a:buClr>
                <a:srgbClr val="C00000"/>
              </a:buClr>
              <a:buFont typeface="Calibri" panose="020F0502020204030204" pitchFamily="34" charset="0"/>
              <a:buChar char="×"/>
              <a:defRPr/>
            </a:pPr>
            <a:endParaRPr lang="fr-FR" sz="1200"/>
          </a:p>
          <a:p>
            <a:pPr marL="171450" indent="-171450">
              <a:buClr>
                <a:srgbClr val="C00000"/>
              </a:buClr>
              <a:buFont typeface="Arial" panose="020B0604020202020204" pitchFamily="34" charset="0"/>
              <a:buChar char="•"/>
              <a:defRPr/>
            </a:pPr>
            <a:r>
              <a:rPr lang="fr-FR" sz="1200">
                <a:solidFill>
                  <a:schemeClr val="accent2"/>
                </a:solidFill>
              </a:rPr>
              <a:t>Brexit : </a:t>
            </a:r>
            <a:r>
              <a:rPr lang="fr-FR" sz="1200" b="1">
                <a:solidFill>
                  <a:schemeClr val="accent2"/>
                </a:solidFill>
              </a:rPr>
              <a:t>tensions politiques et gestion des flux pour les voyages transmanche </a:t>
            </a:r>
            <a:r>
              <a:rPr lang="fr-FR" sz="1200">
                <a:solidFill>
                  <a:schemeClr val="accent2"/>
                </a:solidFill>
              </a:rPr>
              <a:t>– mauvaise presse sur les délais d’attente aux terminaux à Douvres et à Calais (+ nouvelles mesures au frontières 2023: ESTIA, EES)</a:t>
            </a:r>
            <a:endParaRPr lang="fr-FR" sz="1200">
              <a:solidFill>
                <a:schemeClr val="accent2"/>
              </a:solidFill>
              <a:cs typeface="Calibri"/>
            </a:endParaRPr>
          </a:p>
          <a:p>
            <a:pPr marL="285750" indent="-285750">
              <a:buClr>
                <a:srgbClr val="C00000"/>
              </a:buClr>
              <a:buFont typeface="Calibri" panose="020F0502020204030204" pitchFamily="34" charset="0"/>
              <a:buChar char="×"/>
              <a:defRPr/>
            </a:pPr>
            <a:endParaRPr lang="fr-FR" sz="1200"/>
          </a:p>
          <a:p>
            <a:pPr marL="171450" indent="-171450">
              <a:buClr>
                <a:srgbClr val="C00000"/>
              </a:buClr>
              <a:buFont typeface="Arial" panose="020B0604020202020204" pitchFamily="34" charset="0"/>
              <a:buChar char="•"/>
              <a:defRPr/>
            </a:pPr>
            <a:r>
              <a:rPr lang="fr-FR" sz="1200"/>
              <a:t>Menace de report des courts séjours sur des </a:t>
            </a:r>
            <a:r>
              <a:rPr lang="fr-FR" sz="1200" err="1"/>
              <a:t>staycations</a:t>
            </a:r>
            <a:r>
              <a:rPr lang="fr-FR" sz="1200"/>
              <a:t> (moins coûteuses), </a:t>
            </a:r>
            <a:r>
              <a:rPr lang="fr-FR" sz="1200">
                <a:solidFill>
                  <a:schemeClr val="accent2"/>
                </a:solidFill>
              </a:rPr>
              <a:t>Attractivité des séjours all inclusive dans des </a:t>
            </a:r>
            <a:r>
              <a:rPr lang="fr-FR" sz="1200" b="1">
                <a:solidFill>
                  <a:schemeClr val="accent2"/>
                </a:solidFill>
              </a:rPr>
              <a:t>destinations low-cost au soleil</a:t>
            </a:r>
            <a:endParaRPr lang="fr-FR" sz="1200" b="1">
              <a:solidFill>
                <a:schemeClr val="accent2"/>
              </a:solidFill>
              <a:cs typeface="Calibri"/>
            </a:endParaRPr>
          </a:p>
          <a:p>
            <a:pPr marL="171450" indent="-171450">
              <a:buClr>
                <a:srgbClr val="C00000"/>
              </a:buClr>
              <a:buFont typeface="Arial" panose="020B0604020202020204" pitchFamily="34" charset="0"/>
              <a:buChar char="•"/>
              <a:defRPr/>
            </a:pPr>
            <a:endParaRPr lang="fr-FR" sz="1200" b="1"/>
          </a:p>
        </p:txBody>
      </p:sp>
      <p:grpSp>
        <p:nvGrpSpPr>
          <p:cNvPr id="117" name="Groupe 116">
            <a:extLst>
              <a:ext uri="{FF2B5EF4-FFF2-40B4-BE49-F238E27FC236}">
                <a16:creationId xmlns:a16="http://schemas.microsoft.com/office/drawing/2014/main" id="{562E5755-089F-6649-9438-81A52990533B}"/>
              </a:ext>
            </a:extLst>
          </p:cNvPr>
          <p:cNvGrpSpPr/>
          <p:nvPr/>
        </p:nvGrpSpPr>
        <p:grpSpPr>
          <a:xfrm>
            <a:off x="1333246" y="1136346"/>
            <a:ext cx="1195200" cy="1170000"/>
            <a:chOff x="3540320" y="785496"/>
            <a:chExt cx="2530064" cy="2530064"/>
          </a:xfrm>
        </p:grpSpPr>
        <p:pic>
          <p:nvPicPr>
            <p:cNvPr id="118" name="Picture 2">
              <a:extLst>
                <a:ext uri="{FF2B5EF4-FFF2-40B4-BE49-F238E27FC236}">
                  <a16:creationId xmlns:a16="http://schemas.microsoft.com/office/drawing/2014/main" id="{DADC0C79-2813-1E4A-AD34-AB3601A88958}"/>
                </a:ext>
              </a:extLst>
            </p:cNvPr>
            <p:cNvPicPr>
              <a:picLocks noChangeAspect="1"/>
            </p:cNvPicPr>
            <p:nvPr/>
          </p:nvPicPr>
          <p:blipFill>
            <a:blip r:embed="rId6">
              <a:alphaModFix/>
            </a:blip>
            <a:srcRect/>
            <a:stretch>
              <a:fillRect/>
            </a:stretch>
          </p:blipFill>
          <p:spPr>
            <a:xfrm rot="21600000">
              <a:off x="4147126" y="1416114"/>
              <a:ext cx="1316453" cy="1316453"/>
            </a:xfrm>
            <a:prstGeom prst="rect">
              <a:avLst/>
            </a:prstGeom>
          </p:spPr>
        </p:pic>
        <p:grpSp>
          <p:nvGrpSpPr>
            <p:cNvPr id="119" name="Group 4">
              <a:extLst>
                <a:ext uri="{FF2B5EF4-FFF2-40B4-BE49-F238E27FC236}">
                  <a16:creationId xmlns:a16="http://schemas.microsoft.com/office/drawing/2014/main" id="{8558691B-D293-A044-82B7-2162CD776BFC}"/>
                </a:ext>
              </a:extLst>
            </p:cNvPr>
            <p:cNvGrpSpPr/>
            <p:nvPr/>
          </p:nvGrpSpPr>
          <p:grpSpPr>
            <a:xfrm rot="21600000">
              <a:off x="3540320" y="785496"/>
              <a:ext cx="2530064" cy="2530064"/>
              <a:chOff x="3540320" y="785496"/>
              <a:chExt cx="2530064" cy="2530064"/>
            </a:xfrm>
          </p:grpSpPr>
          <p:sp>
            <p:nvSpPr>
              <p:cNvPr id="123" name="Freeform 3">
                <a:extLst>
                  <a:ext uri="{FF2B5EF4-FFF2-40B4-BE49-F238E27FC236}">
                    <a16:creationId xmlns:a16="http://schemas.microsoft.com/office/drawing/2014/main" id="{82C5337F-C302-8D47-BFE6-C42AEC437623}"/>
                  </a:ext>
                </a:extLst>
              </p:cNvPr>
              <p:cNvSpPr/>
              <p:nvPr/>
            </p:nvSpPr>
            <p:spPr>
              <a:xfrm>
                <a:off x="3540320" y="785496"/>
                <a:ext cx="2530064" cy="2530064"/>
              </a:xfrm>
              <a:custGeom>
                <a:avLst/>
                <a:gdLst/>
                <a:ahLst/>
                <a:cxnLst/>
                <a:rect l="0" t="0" r="0" b="0"/>
                <a:pathLst>
                  <a:path w="302895" h="302895">
                    <a:moveTo>
                      <a:pt x="151448" y="105"/>
                    </a:moveTo>
                    <a:cubicBezTo>
                      <a:pt x="67780" y="105"/>
                      <a:pt x="0" y="67885"/>
                      <a:pt x="0" y="151476"/>
                    </a:cubicBezTo>
                    <a:cubicBezTo>
                      <a:pt x="0" y="235087"/>
                      <a:pt x="67780" y="302790"/>
                      <a:pt x="151448" y="302790"/>
                    </a:cubicBezTo>
                    <a:cubicBezTo>
                      <a:pt x="235058" y="302790"/>
                      <a:pt x="302905" y="235096"/>
                      <a:pt x="302905" y="151486"/>
                    </a:cubicBezTo>
                    <a:cubicBezTo>
                      <a:pt x="302895" y="67885"/>
                      <a:pt x="235048" y="105"/>
                      <a:pt x="151448" y="105"/>
                    </a:cubicBezTo>
                    <a:close/>
                  </a:path>
                </a:pathLst>
              </a:custGeom>
              <a:blipFill>
                <a:blip r:embed="rId7">
                  <a:alphaModFix/>
                </a:blip>
                <a:stretch>
                  <a:fillRect l="-25180" r="-25180"/>
                </a:stretch>
              </a:blipFill>
            </p:spPr>
          </p:sp>
        </p:grpSp>
        <p:grpSp>
          <p:nvGrpSpPr>
            <p:cNvPr id="120" name="Group 6">
              <a:extLst>
                <a:ext uri="{FF2B5EF4-FFF2-40B4-BE49-F238E27FC236}">
                  <a16:creationId xmlns:a16="http://schemas.microsoft.com/office/drawing/2014/main" id="{84285C4A-3EAF-CC47-BF5F-E0266F6233E0}"/>
                </a:ext>
              </a:extLst>
            </p:cNvPr>
            <p:cNvGrpSpPr/>
            <p:nvPr/>
          </p:nvGrpSpPr>
          <p:grpSpPr>
            <a:xfrm rot="21600000">
              <a:off x="4147126" y="1416107"/>
              <a:ext cx="1316453" cy="1316453"/>
              <a:chOff x="4147126" y="1416107"/>
              <a:chExt cx="1316453" cy="1316453"/>
            </a:xfrm>
          </p:grpSpPr>
          <p:sp>
            <p:nvSpPr>
              <p:cNvPr id="122" name="Freeform 5">
                <a:extLst>
                  <a:ext uri="{FF2B5EF4-FFF2-40B4-BE49-F238E27FC236}">
                    <a16:creationId xmlns:a16="http://schemas.microsoft.com/office/drawing/2014/main" id="{4D6082FB-F2A1-7B48-814D-905CF93A6241}"/>
                  </a:ext>
                </a:extLst>
              </p:cNvPr>
              <p:cNvSpPr/>
              <p:nvPr/>
            </p:nvSpPr>
            <p:spPr>
              <a:xfrm>
                <a:off x="4147126" y="1416107"/>
                <a:ext cx="1316453" cy="1316453"/>
              </a:xfrm>
              <a:custGeom>
                <a:avLst/>
                <a:gdLst/>
                <a:ahLst/>
                <a:cxnLst/>
                <a:rect l="0" t="0" r="0" b="0"/>
                <a:pathLst>
                  <a:path w="302905" h="302685">
                    <a:moveTo>
                      <a:pt x="151447" y="0"/>
                    </a:moveTo>
                    <a:cubicBezTo>
                      <a:pt x="67780" y="0"/>
                      <a:pt x="0" y="67780"/>
                      <a:pt x="0" y="151371"/>
                    </a:cubicBezTo>
                    <a:cubicBezTo>
                      <a:pt x="0" y="234982"/>
                      <a:pt x="67780" y="302685"/>
                      <a:pt x="151447" y="302685"/>
                    </a:cubicBezTo>
                    <a:cubicBezTo>
                      <a:pt x="235058" y="302685"/>
                      <a:pt x="302905" y="234991"/>
                      <a:pt x="302905" y="151381"/>
                    </a:cubicBezTo>
                    <a:cubicBezTo>
                      <a:pt x="302895" y="67780"/>
                      <a:pt x="235048" y="0"/>
                      <a:pt x="151447" y="0"/>
                    </a:cubicBezTo>
                    <a:close/>
                  </a:path>
                </a:pathLst>
              </a:custGeom>
              <a:solidFill>
                <a:srgbClr val="FFFFFF">
                  <a:alpha val="100000"/>
                </a:srgbClr>
              </a:solidFill>
            </p:spPr>
          </p:sp>
        </p:grpSp>
        <p:sp>
          <p:nvSpPr>
            <p:cNvPr id="121" name="TextBox 22">
              <a:extLst>
                <a:ext uri="{FF2B5EF4-FFF2-40B4-BE49-F238E27FC236}">
                  <a16:creationId xmlns:a16="http://schemas.microsoft.com/office/drawing/2014/main" id="{BC3DBCB1-DD84-1044-A691-1CC1944B5D0E}"/>
                </a:ext>
              </a:extLst>
            </p:cNvPr>
            <p:cNvSpPr txBox="1"/>
            <p:nvPr/>
          </p:nvSpPr>
          <p:spPr>
            <a:xfrm>
              <a:off x="4143365" y="938498"/>
              <a:ext cx="1272236" cy="809625"/>
            </a:xfrm>
            <a:prstGeom prst="rect">
              <a:avLst/>
            </a:prstGeom>
          </p:spPr>
          <p:txBody>
            <a:bodyPr lIns="0" tIns="93600" rIns="0" bIns="0" rtlCol="0" anchor="t"/>
            <a:lstStyle/>
            <a:p>
              <a:pPr algn="ctr">
                <a:lnSpc>
                  <a:spcPts val="6522"/>
                </a:lnSpc>
              </a:pPr>
              <a:r>
                <a:rPr lang="en-US" sz="3600" b="0" i="0" spc="0">
                  <a:solidFill>
                    <a:srgbClr val="000000">
                      <a:alpha val="100000"/>
                    </a:srgbClr>
                  </a:solidFill>
                  <a:latin typeface="Abril Fatface"/>
                </a:rPr>
                <a:t>S</a:t>
              </a:r>
            </a:p>
          </p:txBody>
        </p:sp>
      </p:grpSp>
      <p:grpSp>
        <p:nvGrpSpPr>
          <p:cNvPr id="124" name="Groupe 123">
            <a:extLst>
              <a:ext uri="{FF2B5EF4-FFF2-40B4-BE49-F238E27FC236}">
                <a16:creationId xmlns:a16="http://schemas.microsoft.com/office/drawing/2014/main" id="{F4A82C4B-9078-C44B-9F55-F2580F34D048}"/>
              </a:ext>
            </a:extLst>
          </p:cNvPr>
          <p:cNvGrpSpPr/>
          <p:nvPr/>
        </p:nvGrpSpPr>
        <p:grpSpPr>
          <a:xfrm>
            <a:off x="4420860" y="1097310"/>
            <a:ext cx="1195200" cy="1170000"/>
            <a:chOff x="6353316" y="809254"/>
            <a:chExt cx="2530064" cy="2530064"/>
          </a:xfrm>
        </p:grpSpPr>
        <p:pic>
          <p:nvPicPr>
            <p:cNvPr id="125" name="Picture 7">
              <a:extLst>
                <a:ext uri="{FF2B5EF4-FFF2-40B4-BE49-F238E27FC236}">
                  <a16:creationId xmlns:a16="http://schemas.microsoft.com/office/drawing/2014/main" id="{3C637126-C994-FC42-8059-A9A04207B105}"/>
                </a:ext>
              </a:extLst>
            </p:cNvPr>
            <p:cNvPicPr>
              <a:picLocks noChangeAspect="1"/>
            </p:cNvPicPr>
            <p:nvPr/>
          </p:nvPicPr>
          <p:blipFill>
            <a:blip r:embed="rId6">
              <a:alphaModFix/>
            </a:blip>
            <a:srcRect/>
            <a:stretch>
              <a:fillRect/>
            </a:stretch>
          </p:blipFill>
          <p:spPr>
            <a:xfrm rot="21600000">
              <a:off x="6960122" y="1416060"/>
              <a:ext cx="1316453" cy="1316453"/>
            </a:xfrm>
            <a:prstGeom prst="rect">
              <a:avLst/>
            </a:prstGeom>
          </p:spPr>
        </p:pic>
        <p:grpSp>
          <p:nvGrpSpPr>
            <p:cNvPr id="126" name="Group 9">
              <a:extLst>
                <a:ext uri="{FF2B5EF4-FFF2-40B4-BE49-F238E27FC236}">
                  <a16:creationId xmlns:a16="http://schemas.microsoft.com/office/drawing/2014/main" id="{0207484D-F80F-B64B-8A24-486F8E58B19E}"/>
                </a:ext>
              </a:extLst>
            </p:cNvPr>
            <p:cNvGrpSpPr/>
            <p:nvPr/>
          </p:nvGrpSpPr>
          <p:grpSpPr>
            <a:xfrm rot="21600000">
              <a:off x="6353316" y="809254"/>
              <a:ext cx="2530064" cy="2530064"/>
              <a:chOff x="6353316" y="809254"/>
              <a:chExt cx="2530064" cy="2530064"/>
            </a:xfrm>
          </p:grpSpPr>
          <p:sp>
            <p:nvSpPr>
              <p:cNvPr id="130" name="Freeform 8">
                <a:extLst>
                  <a:ext uri="{FF2B5EF4-FFF2-40B4-BE49-F238E27FC236}">
                    <a16:creationId xmlns:a16="http://schemas.microsoft.com/office/drawing/2014/main" id="{4BDEBC49-6A6F-B941-8F05-49C17F5625E4}"/>
                  </a:ext>
                </a:extLst>
              </p:cNvPr>
              <p:cNvSpPr/>
              <p:nvPr/>
            </p:nvSpPr>
            <p:spPr>
              <a:xfrm>
                <a:off x="6353316" y="809254"/>
                <a:ext cx="2530064" cy="2530064"/>
              </a:xfrm>
              <a:custGeom>
                <a:avLst/>
                <a:gdLst/>
                <a:ahLst/>
                <a:cxnLst/>
                <a:rect l="0" t="0" r="0" b="0"/>
                <a:pathLst>
                  <a:path w="302895" h="302895">
                    <a:moveTo>
                      <a:pt x="151448" y="105"/>
                    </a:moveTo>
                    <a:cubicBezTo>
                      <a:pt x="67780" y="105"/>
                      <a:pt x="0" y="67885"/>
                      <a:pt x="0" y="151476"/>
                    </a:cubicBezTo>
                    <a:cubicBezTo>
                      <a:pt x="0" y="235087"/>
                      <a:pt x="67780" y="302790"/>
                      <a:pt x="151448" y="302790"/>
                    </a:cubicBezTo>
                    <a:cubicBezTo>
                      <a:pt x="235058" y="302790"/>
                      <a:pt x="302905" y="235096"/>
                      <a:pt x="302905" y="151486"/>
                    </a:cubicBezTo>
                    <a:cubicBezTo>
                      <a:pt x="302895" y="67885"/>
                      <a:pt x="235048" y="105"/>
                      <a:pt x="151448" y="105"/>
                    </a:cubicBezTo>
                    <a:close/>
                  </a:path>
                </a:pathLst>
              </a:custGeom>
              <a:blipFill>
                <a:blip r:embed="rId8">
                  <a:alphaModFix/>
                </a:blip>
                <a:stretch>
                  <a:fillRect l="-24975" r="-24975"/>
                </a:stretch>
              </a:blipFill>
            </p:spPr>
          </p:sp>
        </p:grpSp>
        <p:grpSp>
          <p:nvGrpSpPr>
            <p:cNvPr id="127" name="Group 11">
              <a:extLst>
                <a:ext uri="{FF2B5EF4-FFF2-40B4-BE49-F238E27FC236}">
                  <a16:creationId xmlns:a16="http://schemas.microsoft.com/office/drawing/2014/main" id="{1216FD3B-99DF-D24E-8B5A-21B3C1135943}"/>
                </a:ext>
              </a:extLst>
            </p:cNvPr>
            <p:cNvGrpSpPr/>
            <p:nvPr/>
          </p:nvGrpSpPr>
          <p:grpSpPr>
            <a:xfrm rot="21600000">
              <a:off x="6955668" y="1416054"/>
              <a:ext cx="1316453" cy="1316453"/>
              <a:chOff x="6955668" y="1416054"/>
              <a:chExt cx="1316453" cy="1316453"/>
            </a:xfrm>
          </p:grpSpPr>
          <p:sp>
            <p:nvSpPr>
              <p:cNvPr id="129" name="Freeform 10">
                <a:extLst>
                  <a:ext uri="{FF2B5EF4-FFF2-40B4-BE49-F238E27FC236}">
                    <a16:creationId xmlns:a16="http://schemas.microsoft.com/office/drawing/2014/main" id="{198E3843-3565-1348-85C4-BD7D63758A34}"/>
                  </a:ext>
                </a:extLst>
              </p:cNvPr>
              <p:cNvSpPr/>
              <p:nvPr/>
            </p:nvSpPr>
            <p:spPr>
              <a:xfrm>
                <a:off x="6955668" y="1416054"/>
                <a:ext cx="1316453" cy="1316453"/>
              </a:xfrm>
              <a:custGeom>
                <a:avLst/>
                <a:gdLst/>
                <a:ahLst/>
                <a:cxnLst/>
                <a:rect l="0" t="0" r="0" b="0"/>
                <a:pathLst>
                  <a:path w="302905" h="302685">
                    <a:moveTo>
                      <a:pt x="151447" y="0"/>
                    </a:moveTo>
                    <a:cubicBezTo>
                      <a:pt x="67780" y="0"/>
                      <a:pt x="0" y="67780"/>
                      <a:pt x="0" y="151371"/>
                    </a:cubicBezTo>
                    <a:cubicBezTo>
                      <a:pt x="0" y="234982"/>
                      <a:pt x="67780" y="302685"/>
                      <a:pt x="151447" y="302685"/>
                    </a:cubicBezTo>
                    <a:cubicBezTo>
                      <a:pt x="235058" y="302685"/>
                      <a:pt x="302905" y="234991"/>
                      <a:pt x="302905" y="151381"/>
                    </a:cubicBezTo>
                    <a:cubicBezTo>
                      <a:pt x="302895" y="67780"/>
                      <a:pt x="235048" y="0"/>
                      <a:pt x="151447" y="0"/>
                    </a:cubicBezTo>
                    <a:close/>
                  </a:path>
                </a:pathLst>
              </a:custGeom>
              <a:solidFill>
                <a:srgbClr val="FFFFFF">
                  <a:alpha val="100000"/>
                </a:srgbClr>
              </a:solidFill>
            </p:spPr>
          </p:sp>
        </p:grpSp>
        <p:sp>
          <p:nvSpPr>
            <p:cNvPr id="128" name="TextBox 23">
              <a:extLst>
                <a:ext uri="{FF2B5EF4-FFF2-40B4-BE49-F238E27FC236}">
                  <a16:creationId xmlns:a16="http://schemas.microsoft.com/office/drawing/2014/main" id="{B990F89A-89AE-7644-A09C-15345E6A783F}"/>
                </a:ext>
              </a:extLst>
            </p:cNvPr>
            <p:cNvSpPr txBox="1"/>
            <p:nvPr/>
          </p:nvSpPr>
          <p:spPr>
            <a:xfrm>
              <a:off x="6951215" y="846026"/>
              <a:ext cx="1272236" cy="809625"/>
            </a:xfrm>
            <a:prstGeom prst="rect">
              <a:avLst/>
            </a:prstGeom>
          </p:spPr>
          <p:txBody>
            <a:bodyPr lIns="0" tIns="93600" rIns="0" bIns="0" rtlCol="0" anchor="t"/>
            <a:lstStyle/>
            <a:p>
              <a:pPr algn="ctr">
                <a:lnSpc>
                  <a:spcPts val="6522"/>
                </a:lnSpc>
              </a:pPr>
              <a:r>
                <a:rPr lang="en-US" sz="3200" b="0" i="0" spc="0">
                  <a:solidFill>
                    <a:srgbClr val="000000">
                      <a:alpha val="100000"/>
                    </a:srgbClr>
                  </a:solidFill>
                  <a:latin typeface="Abril Fatface"/>
                </a:rPr>
                <a:t>W</a:t>
              </a:r>
            </a:p>
          </p:txBody>
        </p:sp>
      </p:grpSp>
      <p:grpSp>
        <p:nvGrpSpPr>
          <p:cNvPr id="131" name="Groupe 130">
            <a:extLst>
              <a:ext uri="{FF2B5EF4-FFF2-40B4-BE49-F238E27FC236}">
                <a16:creationId xmlns:a16="http://schemas.microsoft.com/office/drawing/2014/main" id="{023C055C-3C1E-4B49-94D2-69D4AED27FC9}"/>
              </a:ext>
            </a:extLst>
          </p:cNvPr>
          <p:cNvGrpSpPr/>
          <p:nvPr/>
        </p:nvGrpSpPr>
        <p:grpSpPr>
          <a:xfrm>
            <a:off x="7350256" y="1086703"/>
            <a:ext cx="1195200" cy="1215615"/>
            <a:chOff x="9174865" y="965996"/>
            <a:chExt cx="2530064" cy="2628704"/>
          </a:xfrm>
        </p:grpSpPr>
        <p:pic>
          <p:nvPicPr>
            <p:cNvPr id="132" name="Picture 12">
              <a:extLst>
                <a:ext uri="{FF2B5EF4-FFF2-40B4-BE49-F238E27FC236}">
                  <a16:creationId xmlns:a16="http://schemas.microsoft.com/office/drawing/2014/main" id="{E1E4B267-DEE9-2C47-8FD6-E5BAE86B1C5D}"/>
                </a:ext>
              </a:extLst>
            </p:cNvPr>
            <p:cNvPicPr>
              <a:picLocks noChangeAspect="1"/>
            </p:cNvPicPr>
            <p:nvPr/>
          </p:nvPicPr>
          <p:blipFill>
            <a:blip r:embed="rId6">
              <a:alphaModFix/>
            </a:blip>
            <a:srcRect/>
            <a:stretch>
              <a:fillRect/>
            </a:stretch>
          </p:blipFill>
          <p:spPr>
            <a:xfrm rot="21600000">
              <a:off x="9773118" y="1416113"/>
              <a:ext cx="1316453" cy="1316453"/>
            </a:xfrm>
            <a:prstGeom prst="rect">
              <a:avLst/>
            </a:prstGeom>
          </p:spPr>
        </p:pic>
        <p:grpSp>
          <p:nvGrpSpPr>
            <p:cNvPr id="133" name="Group 14">
              <a:extLst>
                <a:ext uri="{FF2B5EF4-FFF2-40B4-BE49-F238E27FC236}">
                  <a16:creationId xmlns:a16="http://schemas.microsoft.com/office/drawing/2014/main" id="{9B481743-BB21-C940-98FD-B8FAD9687DF8}"/>
                </a:ext>
              </a:extLst>
            </p:cNvPr>
            <p:cNvGrpSpPr/>
            <p:nvPr/>
          </p:nvGrpSpPr>
          <p:grpSpPr>
            <a:xfrm rot="21600000">
              <a:off x="9174865" y="1064636"/>
              <a:ext cx="2530064" cy="2530064"/>
              <a:chOff x="9174865" y="1064636"/>
              <a:chExt cx="2530064" cy="2530064"/>
            </a:xfrm>
          </p:grpSpPr>
          <p:sp>
            <p:nvSpPr>
              <p:cNvPr id="137" name="Freeform 13">
                <a:extLst>
                  <a:ext uri="{FF2B5EF4-FFF2-40B4-BE49-F238E27FC236}">
                    <a16:creationId xmlns:a16="http://schemas.microsoft.com/office/drawing/2014/main" id="{5BDB2FE2-A5E7-2C40-9C97-C03B794CA841}"/>
                  </a:ext>
                </a:extLst>
              </p:cNvPr>
              <p:cNvSpPr/>
              <p:nvPr/>
            </p:nvSpPr>
            <p:spPr>
              <a:xfrm>
                <a:off x="9174865" y="1064636"/>
                <a:ext cx="2530064" cy="2530064"/>
              </a:xfrm>
              <a:custGeom>
                <a:avLst/>
                <a:gdLst/>
                <a:ahLst/>
                <a:cxnLst/>
                <a:rect l="0" t="0" r="0" b="0"/>
                <a:pathLst>
                  <a:path w="302895" h="302895">
                    <a:moveTo>
                      <a:pt x="151448" y="105"/>
                    </a:moveTo>
                    <a:cubicBezTo>
                      <a:pt x="67780" y="105"/>
                      <a:pt x="0" y="67885"/>
                      <a:pt x="0" y="151476"/>
                    </a:cubicBezTo>
                    <a:cubicBezTo>
                      <a:pt x="0" y="235087"/>
                      <a:pt x="67780" y="302790"/>
                      <a:pt x="151448" y="302790"/>
                    </a:cubicBezTo>
                    <a:cubicBezTo>
                      <a:pt x="235058" y="302790"/>
                      <a:pt x="302905" y="235096"/>
                      <a:pt x="302905" y="151486"/>
                    </a:cubicBezTo>
                    <a:cubicBezTo>
                      <a:pt x="302895" y="67885"/>
                      <a:pt x="235048" y="105"/>
                      <a:pt x="151448" y="105"/>
                    </a:cubicBezTo>
                    <a:close/>
                  </a:path>
                </a:pathLst>
              </a:custGeom>
              <a:blipFill>
                <a:blip r:embed="rId9">
                  <a:alphaModFix/>
                </a:blip>
                <a:stretch>
                  <a:fillRect t="-840" b="-840"/>
                </a:stretch>
              </a:blipFill>
            </p:spPr>
          </p:sp>
        </p:grpSp>
        <p:grpSp>
          <p:nvGrpSpPr>
            <p:cNvPr id="134" name="Group 16">
              <a:extLst>
                <a:ext uri="{FF2B5EF4-FFF2-40B4-BE49-F238E27FC236}">
                  <a16:creationId xmlns:a16="http://schemas.microsoft.com/office/drawing/2014/main" id="{C5D1A51D-2E2C-A245-8E39-59D59DC8EEA0}"/>
                </a:ext>
              </a:extLst>
            </p:cNvPr>
            <p:cNvGrpSpPr/>
            <p:nvPr/>
          </p:nvGrpSpPr>
          <p:grpSpPr>
            <a:xfrm rot="21600000">
              <a:off x="9790973" y="1548462"/>
              <a:ext cx="1316453" cy="1316453"/>
              <a:chOff x="9790973" y="1548462"/>
              <a:chExt cx="1316453" cy="1316453"/>
            </a:xfrm>
          </p:grpSpPr>
          <p:sp>
            <p:nvSpPr>
              <p:cNvPr id="136" name="Freeform 15">
                <a:extLst>
                  <a:ext uri="{FF2B5EF4-FFF2-40B4-BE49-F238E27FC236}">
                    <a16:creationId xmlns:a16="http://schemas.microsoft.com/office/drawing/2014/main" id="{0BF59B72-5C11-2647-BC9C-BDAD021A804A}"/>
                  </a:ext>
                </a:extLst>
              </p:cNvPr>
              <p:cNvSpPr/>
              <p:nvPr/>
            </p:nvSpPr>
            <p:spPr>
              <a:xfrm>
                <a:off x="9790973" y="1548462"/>
                <a:ext cx="1316453" cy="1316453"/>
              </a:xfrm>
              <a:custGeom>
                <a:avLst/>
                <a:gdLst/>
                <a:ahLst/>
                <a:cxnLst/>
                <a:rect l="0" t="0" r="0" b="0"/>
                <a:pathLst>
                  <a:path w="302905" h="302685">
                    <a:moveTo>
                      <a:pt x="151447" y="0"/>
                    </a:moveTo>
                    <a:cubicBezTo>
                      <a:pt x="67780" y="0"/>
                      <a:pt x="0" y="67780"/>
                      <a:pt x="0" y="151371"/>
                    </a:cubicBezTo>
                    <a:cubicBezTo>
                      <a:pt x="0" y="234982"/>
                      <a:pt x="67780" y="302685"/>
                      <a:pt x="151447" y="302685"/>
                    </a:cubicBezTo>
                    <a:cubicBezTo>
                      <a:pt x="235058" y="302685"/>
                      <a:pt x="302905" y="234991"/>
                      <a:pt x="302905" y="151381"/>
                    </a:cubicBezTo>
                    <a:cubicBezTo>
                      <a:pt x="302895" y="67780"/>
                      <a:pt x="235048" y="0"/>
                      <a:pt x="151447" y="0"/>
                    </a:cubicBezTo>
                    <a:close/>
                  </a:path>
                </a:pathLst>
              </a:custGeom>
              <a:solidFill>
                <a:srgbClr val="FFFFFF">
                  <a:alpha val="100000"/>
                </a:srgbClr>
              </a:solidFill>
            </p:spPr>
          </p:sp>
        </p:grpSp>
        <p:sp>
          <p:nvSpPr>
            <p:cNvPr id="135" name="TextBox 24">
              <a:extLst>
                <a:ext uri="{FF2B5EF4-FFF2-40B4-BE49-F238E27FC236}">
                  <a16:creationId xmlns:a16="http://schemas.microsoft.com/office/drawing/2014/main" id="{7F4EE453-C1B4-3A4C-A511-F0635D8C7A79}"/>
                </a:ext>
              </a:extLst>
            </p:cNvPr>
            <p:cNvSpPr txBox="1"/>
            <p:nvPr/>
          </p:nvSpPr>
          <p:spPr>
            <a:xfrm>
              <a:off x="9797963" y="965996"/>
              <a:ext cx="1272236" cy="809625"/>
            </a:xfrm>
            <a:prstGeom prst="rect">
              <a:avLst/>
            </a:prstGeom>
          </p:spPr>
          <p:txBody>
            <a:bodyPr lIns="0" tIns="93600" rIns="0" bIns="0" rtlCol="0" anchor="t"/>
            <a:lstStyle/>
            <a:p>
              <a:pPr algn="ctr">
                <a:lnSpc>
                  <a:spcPts val="6522"/>
                </a:lnSpc>
              </a:pPr>
              <a:r>
                <a:rPr lang="en-US" sz="3600" b="0" i="0" spc="0">
                  <a:solidFill>
                    <a:srgbClr val="000000">
                      <a:alpha val="100000"/>
                    </a:srgbClr>
                  </a:solidFill>
                  <a:latin typeface="Abril Fatface"/>
                </a:rPr>
                <a:t>O</a:t>
              </a:r>
            </a:p>
          </p:txBody>
        </p:sp>
      </p:grpSp>
      <p:grpSp>
        <p:nvGrpSpPr>
          <p:cNvPr id="138" name="Groupe 137">
            <a:extLst>
              <a:ext uri="{FF2B5EF4-FFF2-40B4-BE49-F238E27FC236}">
                <a16:creationId xmlns:a16="http://schemas.microsoft.com/office/drawing/2014/main" id="{FA8A5CF2-9BC4-2E4F-9787-AA026921A0D4}"/>
              </a:ext>
            </a:extLst>
          </p:cNvPr>
          <p:cNvGrpSpPr/>
          <p:nvPr/>
        </p:nvGrpSpPr>
        <p:grpSpPr>
          <a:xfrm>
            <a:off x="10283308" y="1115434"/>
            <a:ext cx="1195200" cy="1186884"/>
            <a:chOff x="11979309" y="845526"/>
            <a:chExt cx="2530064" cy="2566575"/>
          </a:xfrm>
        </p:grpSpPr>
        <p:pic>
          <p:nvPicPr>
            <p:cNvPr id="139" name="Picture 17">
              <a:extLst>
                <a:ext uri="{FF2B5EF4-FFF2-40B4-BE49-F238E27FC236}">
                  <a16:creationId xmlns:a16="http://schemas.microsoft.com/office/drawing/2014/main" id="{3F60BBCA-CEB4-BA4E-B321-77948FB5959C}"/>
                </a:ext>
              </a:extLst>
            </p:cNvPr>
            <p:cNvPicPr>
              <a:picLocks noChangeAspect="1"/>
            </p:cNvPicPr>
            <p:nvPr/>
          </p:nvPicPr>
          <p:blipFill>
            <a:blip r:embed="rId6">
              <a:alphaModFix/>
            </a:blip>
            <a:srcRect/>
            <a:stretch>
              <a:fillRect/>
            </a:stretch>
          </p:blipFill>
          <p:spPr>
            <a:xfrm rot="21600000">
              <a:off x="12586115" y="1416006"/>
              <a:ext cx="1316453" cy="1316453"/>
            </a:xfrm>
            <a:prstGeom prst="rect">
              <a:avLst/>
            </a:prstGeom>
          </p:spPr>
        </p:pic>
        <p:grpSp>
          <p:nvGrpSpPr>
            <p:cNvPr id="140" name="Group 19">
              <a:extLst>
                <a:ext uri="{FF2B5EF4-FFF2-40B4-BE49-F238E27FC236}">
                  <a16:creationId xmlns:a16="http://schemas.microsoft.com/office/drawing/2014/main" id="{8A884270-0BB7-2B46-B1E3-08FB4964F850}"/>
                </a:ext>
              </a:extLst>
            </p:cNvPr>
            <p:cNvGrpSpPr/>
            <p:nvPr/>
          </p:nvGrpSpPr>
          <p:grpSpPr>
            <a:xfrm rot="21600000">
              <a:off x="11979309" y="882037"/>
              <a:ext cx="2530064" cy="2530064"/>
              <a:chOff x="11979309" y="882037"/>
              <a:chExt cx="2530064" cy="2530064"/>
            </a:xfrm>
          </p:grpSpPr>
          <p:sp>
            <p:nvSpPr>
              <p:cNvPr id="144" name="Freeform 18">
                <a:extLst>
                  <a:ext uri="{FF2B5EF4-FFF2-40B4-BE49-F238E27FC236}">
                    <a16:creationId xmlns:a16="http://schemas.microsoft.com/office/drawing/2014/main" id="{3331765C-F076-174D-9DF3-F9A343856C83}"/>
                  </a:ext>
                </a:extLst>
              </p:cNvPr>
              <p:cNvSpPr/>
              <p:nvPr/>
            </p:nvSpPr>
            <p:spPr>
              <a:xfrm>
                <a:off x="11979309" y="882037"/>
                <a:ext cx="2530064" cy="2530064"/>
              </a:xfrm>
              <a:custGeom>
                <a:avLst/>
                <a:gdLst/>
                <a:ahLst/>
                <a:cxnLst/>
                <a:rect l="0" t="0" r="0" b="0"/>
                <a:pathLst>
                  <a:path w="302895" h="302895">
                    <a:moveTo>
                      <a:pt x="151448" y="105"/>
                    </a:moveTo>
                    <a:cubicBezTo>
                      <a:pt x="67780" y="105"/>
                      <a:pt x="0" y="67885"/>
                      <a:pt x="0" y="151476"/>
                    </a:cubicBezTo>
                    <a:cubicBezTo>
                      <a:pt x="0" y="235087"/>
                      <a:pt x="67780" y="302790"/>
                      <a:pt x="151448" y="302790"/>
                    </a:cubicBezTo>
                    <a:cubicBezTo>
                      <a:pt x="235058" y="302790"/>
                      <a:pt x="302905" y="235096"/>
                      <a:pt x="302905" y="151486"/>
                    </a:cubicBezTo>
                    <a:cubicBezTo>
                      <a:pt x="302895" y="67885"/>
                      <a:pt x="235048" y="105"/>
                      <a:pt x="151448" y="105"/>
                    </a:cubicBezTo>
                    <a:close/>
                  </a:path>
                </a:pathLst>
              </a:custGeom>
              <a:blipFill>
                <a:blip r:embed="rId10">
                  <a:alphaModFix/>
                </a:blip>
                <a:stretch>
                  <a:fillRect l="-418" r="-418"/>
                </a:stretch>
              </a:blipFill>
            </p:spPr>
          </p:sp>
        </p:grpSp>
        <p:grpSp>
          <p:nvGrpSpPr>
            <p:cNvPr id="141" name="Group 21">
              <a:extLst>
                <a:ext uri="{FF2B5EF4-FFF2-40B4-BE49-F238E27FC236}">
                  <a16:creationId xmlns:a16="http://schemas.microsoft.com/office/drawing/2014/main" id="{AEA45F05-A557-8743-93B5-098D30EA1855}"/>
                </a:ext>
              </a:extLst>
            </p:cNvPr>
            <p:cNvGrpSpPr/>
            <p:nvPr/>
          </p:nvGrpSpPr>
          <p:grpSpPr>
            <a:xfrm rot="21600000">
              <a:off x="12619782" y="1431163"/>
              <a:ext cx="1316453" cy="1316453"/>
              <a:chOff x="12619782" y="1431163"/>
              <a:chExt cx="1316453" cy="1316453"/>
            </a:xfrm>
          </p:grpSpPr>
          <p:sp>
            <p:nvSpPr>
              <p:cNvPr id="143" name="Freeform 20">
                <a:extLst>
                  <a:ext uri="{FF2B5EF4-FFF2-40B4-BE49-F238E27FC236}">
                    <a16:creationId xmlns:a16="http://schemas.microsoft.com/office/drawing/2014/main" id="{195D967E-26FB-134C-B152-06FD6DF9EF27}"/>
                  </a:ext>
                </a:extLst>
              </p:cNvPr>
              <p:cNvSpPr/>
              <p:nvPr/>
            </p:nvSpPr>
            <p:spPr>
              <a:xfrm>
                <a:off x="12619782" y="1431163"/>
                <a:ext cx="1316453" cy="1316453"/>
              </a:xfrm>
              <a:custGeom>
                <a:avLst/>
                <a:gdLst/>
                <a:ahLst/>
                <a:cxnLst/>
                <a:rect l="0" t="0" r="0" b="0"/>
                <a:pathLst>
                  <a:path w="302905" h="302685">
                    <a:moveTo>
                      <a:pt x="151447" y="0"/>
                    </a:moveTo>
                    <a:cubicBezTo>
                      <a:pt x="67780" y="0"/>
                      <a:pt x="0" y="67780"/>
                      <a:pt x="0" y="151371"/>
                    </a:cubicBezTo>
                    <a:cubicBezTo>
                      <a:pt x="0" y="234982"/>
                      <a:pt x="67780" y="302685"/>
                      <a:pt x="151447" y="302685"/>
                    </a:cubicBezTo>
                    <a:cubicBezTo>
                      <a:pt x="235058" y="302685"/>
                      <a:pt x="302905" y="234991"/>
                      <a:pt x="302905" y="151381"/>
                    </a:cubicBezTo>
                    <a:cubicBezTo>
                      <a:pt x="302895" y="67780"/>
                      <a:pt x="235048" y="0"/>
                      <a:pt x="151447" y="0"/>
                    </a:cubicBezTo>
                    <a:close/>
                  </a:path>
                </a:pathLst>
              </a:custGeom>
              <a:solidFill>
                <a:srgbClr val="FFFFFF">
                  <a:alpha val="100000"/>
                </a:srgbClr>
              </a:solidFill>
            </p:spPr>
          </p:sp>
        </p:grpSp>
        <p:sp>
          <p:nvSpPr>
            <p:cNvPr id="142" name="TextBox 25">
              <a:extLst>
                <a:ext uri="{FF2B5EF4-FFF2-40B4-BE49-F238E27FC236}">
                  <a16:creationId xmlns:a16="http://schemas.microsoft.com/office/drawing/2014/main" id="{2F45AA82-7FBF-1441-8257-645C98EFCB07}"/>
                </a:ext>
              </a:extLst>
            </p:cNvPr>
            <p:cNvSpPr txBox="1"/>
            <p:nvPr/>
          </p:nvSpPr>
          <p:spPr>
            <a:xfrm>
              <a:off x="12617854" y="845526"/>
              <a:ext cx="1272236" cy="809625"/>
            </a:xfrm>
            <a:prstGeom prst="rect">
              <a:avLst/>
            </a:prstGeom>
          </p:spPr>
          <p:txBody>
            <a:bodyPr lIns="0" tIns="93600" rIns="0" bIns="0" rtlCol="0" anchor="t"/>
            <a:lstStyle/>
            <a:p>
              <a:pPr algn="ctr">
                <a:lnSpc>
                  <a:spcPts val="6522"/>
                </a:lnSpc>
              </a:pPr>
              <a:r>
                <a:rPr lang="en-US" sz="3600" b="0" i="0" spc="0">
                  <a:solidFill>
                    <a:srgbClr val="000000">
                      <a:alpha val="100000"/>
                    </a:srgbClr>
                  </a:solidFill>
                  <a:latin typeface="Abril Fatface"/>
                </a:rPr>
                <a:t>T</a:t>
              </a:r>
            </a:p>
          </p:txBody>
        </p:sp>
      </p:grpSp>
      <p:grpSp>
        <p:nvGrpSpPr>
          <p:cNvPr id="145" name="Group 37">
            <a:extLst>
              <a:ext uri="{FF2B5EF4-FFF2-40B4-BE49-F238E27FC236}">
                <a16:creationId xmlns:a16="http://schemas.microsoft.com/office/drawing/2014/main" id="{0E434ED9-7E9D-4F48-B465-73698082A763}"/>
              </a:ext>
            </a:extLst>
          </p:cNvPr>
          <p:cNvGrpSpPr/>
          <p:nvPr/>
        </p:nvGrpSpPr>
        <p:grpSpPr>
          <a:xfrm>
            <a:off x="6840644" y="2823281"/>
            <a:ext cx="2535890" cy="3577384"/>
            <a:chOff x="11934125" y="4837711"/>
            <a:chExt cx="2620433" cy="4755118"/>
          </a:xfrm>
        </p:grpSpPr>
        <p:sp>
          <p:nvSpPr>
            <p:cNvPr id="146" name="Freeform 36">
              <a:extLst>
                <a:ext uri="{FF2B5EF4-FFF2-40B4-BE49-F238E27FC236}">
                  <a16:creationId xmlns:a16="http://schemas.microsoft.com/office/drawing/2014/main" id="{60D84F43-4F10-8A4F-9FBA-E3ED185BB8A7}"/>
                </a:ext>
              </a:extLst>
            </p:cNvPr>
            <p:cNvSpPr/>
            <p:nvPr/>
          </p:nvSpPr>
          <p:spPr>
            <a:xfrm>
              <a:off x="11934125" y="4837711"/>
              <a:ext cx="2620433" cy="4755118"/>
            </a:xfrm>
            <a:custGeom>
              <a:avLst/>
              <a:gdLst/>
              <a:ahLst/>
              <a:cxnLst/>
              <a:rect l="0" t="0" r="0" b="0"/>
              <a:pathLst>
                <a:path w="304800" h="304800">
                  <a:moveTo>
                    <a:pt x="0" y="0"/>
                  </a:moveTo>
                  <a:lnTo>
                    <a:pt x="0" y="304800"/>
                  </a:lnTo>
                  <a:lnTo>
                    <a:pt x="304800" y="304800"/>
                  </a:lnTo>
                  <a:lnTo>
                    <a:pt x="304800" y="0"/>
                  </a:lnTo>
                  <a:lnTo>
                    <a:pt x="0" y="0"/>
                  </a:lnTo>
                  <a:close/>
                </a:path>
              </a:pathLst>
            </a:custGeom>
            <a:solidFill>
              <a:srgbClr val="E5E5E5">
                <a:alpha val="100000"/>
              </a:srgbClr>
            </a:solidFill>
          </p:spPr>
        </p:sp>
      </p:grpSp>
      <p:sp>
        <p:nvSpPr>
          <p:cNvPr id="147" name="ZoneTexte 146">
            <a:extLst>
              <a:ext uri="{FF2B5EF4-FFF2-40B4-BE49-F238E27FC236}">
                <a16:creationId xmlns:a16="http://schemas.microsoft.com/office/drawing/2014/main" id="{7F72F278-2FFB-6B47-B41B-6570C444239A}"/>
              </a:ext>
            </a:extLst>
          </p:cNvPr>
          <p:cNvSpPr txBox="1"/>
          <p:nvPr/>
        </p:nvSpPr>
        <p:spPr>
          <a:xfrm>
            <a:off x="6843486" y="2824843"/>
            <a:ext cx="2532743"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Clr>
                <a:schemeClr val="accent6"/>
              </a:buClr>
              <a:buFont typeface="Arial" panose="020B0604020202020204" pitchFamily="34" charset="0"/>
              <a:buChar char="•"/>
              <a:defRPr/>
            </a:pPr>
            <a:r>
              <a:rPr lang="fr-FR" sz="1200">
                <a:solidFill>
                  <a:schemeClr val="accent2"/>
                </a:solidFill>
              </a:rPr>
              <a:t>Les besoins identifiés sur la cible couple </a:t>
            </a:r>
            <a:r>
              <a:rPr lang="fr-FR" sz="1200" err="1">
                <a:solidFill>
                  <a:schemeClr val="accent2"/>
                </a:solidFill>
              </a:rPr>
              <a:t>empty</a:t>
            </a:r>
            <a:r>
              <a:rPr lang="fr-FR" sz="1200">
                <a:solidFill>
                  <a:schemeClr val="accent2"/>
                </a:solidFill>
              </a:rPr>
              <a:t> </a:t>
            </a:r>
            <a:r>
              <a:rPr lang="fr-FR" sz="1200" err="1">
                <a:solidFill>
                  <a:schemeClr val="accent2"/>
                </a:solidFill>
              </a:rPr>
              <a:t>nester</a:t>
            </a:r>
            <a:r>
              <a:rPr lang="fr-FR" sz="1200">
                <a:solidFill>
                  <a:schemeClr val="accent2"/>
                </a:solidFill>
              </a:rPr>
              <a:t> </a:t>
            </a:r>
            <a:r>
              <a:rPr lang="fr-FR" sz="1200" b="1">
                <a:solidFill>
                  <a:schemeClr val="accent2"/>
                </a:solidFill>
              </a:rPr>
              <a:t>( gastronomie et </a:t>
            </a:r>
            <a:r>
              <a:rPr lang="fr-FR" sz="1200" b="1" err="1">
                <a:solidFill>
                  <a:schemeClr val="accent2"/>
                </a:solidFill>
              </a:rPr>
              <a:t>citytrips</a:t>
            </a:r>
            <a:r>
              <a:rPr lang="fr-FR" sz="1200" b="1">
                <a:solidFill>
                  <a:schemeClr val="accent2"/>
                </a:solidFill>
              </a:rPr>
              <a:t>) et familles ( dépaysement culturel), </a:t>
            </a:r>
            <a:r>
              <a:rPr lang="fr-FR" sz="1200">
                <a:solidFill>
                  <a:schemeClr val="accent2"/>
                </a:solidFill>
              </a:rPr>
              <a:t>nature green </a:t>
            </a:r>
            <a:r>
              <a:rPr lang="fr-FR" sz="1200" err="1">
                <a:solidFill>
                  <a:schemeClr val="accent2"/>
                </a:solidFill>
              </a:rPr>
              <a:t>seekers</a:t>
            </a:r>
            <a:endParaRPr lang="fr-FR" sz="1200">
              <a:solidFill>
                <a:schemeClr val="accent2"/>
              </a:solidFill>
            </a:endParaRPr>
          </a:p>
          <a:p>
            <a:pPr>
              <a:buClr>
                <a:schemeClr val="accent6"/>
              </a:buClr>
              <a:defRPr/>
            </a:pPr>
            <a:endParaRPr lang="fr-FR" sz="1200" b="1"/>
          </a:p>
          <a:p>
            <a:pPr marL="171450" indent="-171450">
              <a:buClr>
                <a:schemeClr val="accent6"/>
              </a:buClr>
              <a:buFont typeface="Arial" panose="020B0604020202020204" pitchFamily="34" charset="0"/>
              <a:buChar char="•"/>
              <a:defRPr/>
            </a:pPr>
            <a:r>
              <a:rPr lang="fr-FR" sz="1200">
                <a:solidFill>
                  <a:schemeClr val="accent2"/>
                </a:solidFill>
              </a:rPr>
              <a:t>Destination </a:t>
            </a:r>
            <a:r>
              <a:rPr lang="fr-FR" sz="1200" b="1">
                <a:solidFill>
                  <a:schemeClr val="accent2"/>
                </a:solidFill>
              </a:rPr>
              <a:t>France</a:t>
            </a:r>
            <a:r>
              <a:rPr lang="fr-FR" sz="1200">
                <a:solidFill>
                  <a:schemeClr val="accent2"/>
                </a:solidFill>
              </a:rPr>
              <a:t> prisée (2</a:t>
            </a:r>
            <a:r>
              <a:rPr lang="fr-FR" sz="1200" baseline="30000">
                <a:solidFill>
                  <a:schemeClr val="accent2"/>
                </a:solidFill>
              </a:rPr>
              <a:t>ème</a:t>
            </a:r>
            <a:r>
              <a:rPr lang="fr-FR" sz="1200">
                <a:solidFill>
                  <a:schemeClr val="accent2"/>
                </a:solidFill>
              </a:rPr>
              <a:t> après l’Espagne), rassurante car proche et connue </a:t>
            </a:r>
            <a:r>
              <a:rPr lang="fr-FR" sz="1200"/>
              <a:t>et dont </a:t>
            </a:r>
            <a:r>
              <a:rPr lang="fr-FR" sz="1200" b="1"/>
              <a:t>l’art de vivre et la gastronomie </a:t>
            </a:r>
            <a:r>
              <a:rPr lang="fr-FR" sz="1200"/>
              <a:t>sont des atouts</a:t>
            </a:r>
          </a:p>
          <a:p>
            <a:pPr marL="171450" indent="-171450">
              <a:buClr>
                <a:schemeClr val="accent6"/>
              </a:buClr>
              <a:buFont typeface="Arial" panose="020B0604020202020204" pitchFamily="34" charset="0"/>
              <a:buChar char="•"/>
              <a:defRPr/>
            </a:pPr>
            <a:endParaRPr lang="fr-FR" sz="1200" b="1"/>
          </a:p>
          <a:p>
            <a:pPr marL="171450" indent="-171450">
              <a:buClr>
                <a:schemeClr val="accent6"/>
              </a:buClr>
              <a:buFont typeface="Arial" panose="020B0604020202020204" pitchFamily="34" charset="0"/>
              <a:buChar char="•"/>
              <a:defRPr/>
            </a:pPr>
            <a:r>
              <a:rPr lang="fr-FR" sz="1200" b="1"/>
              <a:t>Prise de conscience écologique et préoccupation sur l’empreinte carbone du voyage</a:t>
            </a:r>
            <a:endParaRPr lang="fr-FR" sz="1200">
              <a:cs typeface="Calibri" panose="020F0502020204030204"/>
            </a:endParaRPr>
          </a:p>
          <a:p>
            <a:pPr marL="171450" indent="-171450">
              <a:buClr>
                <a:schemeClr val="accent6"/>
              </a:buClr>
              <a:buFont typeface="Arial" panose="020B0604020202020204" pitchFamily="34" charset="0"/>
              <a:buChar char="•"/>
              <a:defRPr/>
            </a:pPr>
            <a:r>
              <a:rPr lang="fr-FR" sz="1200">
                <a:solidFill>
                  <a:schemeClr val="accent2"/>
                </a:solidFill>
                <a:cs typeface="Calibri" panose="020F0502020204030204"/>
              </a:rPr>
              <a:t>Un bassin de prospection à 3H30 de la région (Londres et sud Est de l’Angleterre)</a:t>
            </a:r>
            <a:endParaRPr lang="fr-FR" sz="1200">
              <a:solidFill>
                <a:schemeClr val="accent2"/>
              </a:solidFill>
            </a:endParaRPr>
          </a:p>
        </p:txBody>
      </p:sp>
    </p:spTree>
    <p:extLst>
      <p:ext uri="{BB962C8B-B14F-4D97-AF65-F5344CB8AC3E}">
        <p14:creationId xmlns:p14="http://schemas.microsoft.com/office/powerpoint/2010/main" val="6011952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E56D6F9-5565-6B21-C3FB-4FE2742C47A1}"/>
              </a:ext>
            </a:extLst>
          </p:cNvPr>
          <p:cNvSpPr/>
          <p:nvPr/>
        </p:nvSpPr>
        <p:spPr>
          <a:xfrm>
            <a:off x="0" y="6448612"/>
            <a:ext cx="12192000" cy="409387"/>
          </a:xfrm>
          <a:prstGeom prst="rect">
            <a:avLst/>
          </a:prstGeom>
          <a:solidFill>
            <a:srgbClr val="0050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94496"/>
              </a:solidFill>
            </a:endParaRPr>
          </a:p>
        </p:txBody>
      </p:sp>
      <p:sp>
        <p:nvSpPr>
          <p:cNvPr id="6" name="ZoneTexte 5">
            <a:extLst>
              <a:ext uri="{FF2B5EF4-FFF2-40B4-BE49-F238E27FC236}">
                <a16:creationId xmlns:a16="http://schemas.microsoft.com/office/drawing/2014/main" id="{E0BF42CA-06F6-3684-B22B-6CB5EC247B57}"/>
              </a:ext>
            </a:extLst>
          </p:cNvPr>
          <p:cNvSpPr txBox="1"/>
          <p:nvPr/>
        </p:nvSpPr>
        <p:spPr>
          <a:xfrm>
            <a:off x="4779530" y="6532567"/>
            <a:ext cx="2946400" cy="246221"/>
          </a:xfrm>
          <a:prstGeom prst="rect">
            <a:avLst/>
          </a:prstGeom>
          <a:noFill/>
        </p:spPr>
        <p:txBody>
          <a:bodyPr wrap="square" rtlCol="0" anchor="ctr">
            <a:spAutoFit/>
          </a:bodyPr>
          <a:lstStyle/>
          <a:p>
            <a:pPr algn="ctr"/>
            <a:r>
              <a:rPr lang="fr-FR" sz="1000">
                <a:solidFill>
                  <a:schemeClr val="bg1"/>
                </a:solidFill>
                <a:latin typeface="Avenir Next LT Pro Light" panose="020B0304020202020204" pitchFamily="34" charset="0"/>
              </a:rPr>
              <a:t>Titre du document</a:t>
            </a:r>
          </a:p>
        </p:txBody>
      </p:sp>
      <p:sp>
        <p:nvSpPr>
          <p:cNvPr id="7" name="Espace réservé du numéro de diapositive 27">
            <a:extLst>
              <a:ext uri="{FF2B5EF4-FFF2-40B4-BE49-F238E27FC236}">
                <a16:creationId xmlns:a16="http://schemas.microsoft.com/office/drawing/2014/main" id="{E0FB8DB1-1636-CB8D-EAC2-431ECA10F92C}"/>
              </a:ext>
            </a:extLst>
          </p:cNvPr>
          <p:cNvSpPr txBox="1">
            <a:spLocks/>
          </p:cNvSpPr>
          <p:nvPr/>
        </p:nvSpPr>
        <p:spPr>
          <a:xfrm>
            <a:off x="11527902" y="6491196"/>
            <a:ext cx="664098" cy="278717"/>
          </a:xfrm>
          <a:prstGeom prst="rect">
            <a:avLst/>
          </a:prstGeom>
        </p:spPr>
        <p:txBody>
          <a:bodyPr anchor="ct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8AC7C10-199F-484E-9772-D20B8002819D}" type="slidenum">
              <a:rPr lang="fr-FR" sz="1000" smtClean="0">
                <a:solidFill>
                  <a:schemeClr val="bg1"/>
                </a:solidFill>
                <a:latin typeface="Avenir Next LT Pro Light" panose="020B0304020202020204" pitchFamily="34" charset="0"/>
              </a:rPr>
              <a:pPr algn="r"/>
              <a:t>33</a:t>
            </a:fld>
            <a:endParaRPr lang="fr-FR" sz="1000">
              <a:solidFill>
                <a:schemeClr val="bg1"/>
              </a:solidFill>
              <a:latin typeface="Avenir Next LT Pro Light" panose="020B0304020202020204" pitchFamily="34" charset="0"/>
            </a:endParaRPr>
          </a:p>
        </p:txBody>
      </p:sp>
      <p:pic>
        <p:nvPicPr>
          <p:cNvPr id="9" name="Image 8" descr="Une image contenant texte&#10;&#10;Description générée automatiquement">
            <a:extLst>
              <a:ext uri="{FF2B5EF4-FFF2-40B4-BE49-F238E27FC236}">
                <a16:creationId xmlns:a16="http://schemas.microsoft.com/office/drawing/2014/main" id="{94A0D061-A93D-F338-07EB-4145DBB2B0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219" y="6508623"/>
            <a:ext cx="1189318" cy="289365"/>
          </a:xfrm>
          <a:prstGeom prst="rect">
            <a:avLst/>
          </a:prstGeom>
        </p:spPr>
      </p:pic>
      <p:sp>
        <p:nvSpPr>
          <p:cNvPr id="3" name="object 2">
            <a:extLst>
              <a:ext uri="{FF2B5EF4-FFF2-40B4-BE49-F238E27FC236}">
                <a16:creationId xmlns:a16="http://schemas.microsoft.com/office/drawing/2014/main" id="{9B83DFF2-C52F-D107-A626-26CE08E3BD4B}"/>
              </a:ext>
            </a:extLst>
          </p:cNvPr>
          <p:cNvSpPr txBox="1">
            <a:spLocks/>
          </p:cNvSpPr>
          <p:nvPr/>
        </p:nvSpPr>
        <p:spPr>
          <a:xfrm>
            <a:off x="568210" y="326002"/>
            <a:ext cx="10077044" cy="782265"/>
          </a:xfrm>
          <a:prstGeom prst="rect">
            <a:avLst/>
          </a:prstGeom>
        </p:spPr>
        <p:txBody>
          <a:bodyPr vert="horz" wrap="square" lIns="0" tIns="12700" rIns="0" bIns="0" rtlCol="0">
            <a:spAutoFit/>
          </a:bodyPr>
          <a:lstStyle>
            <a:lvl1pPr>
              <a:defRPr sz="2500" b="1" i="0">
                <a:solidFill>
                  <a:srgbClr val="005BAA"/>
                </a:solidFill>
                <a:latin typeface="Etelka Text Pro"/>
                <a:ea typeface="+mj-ea"/>
                <a:cs typeface="Etelka Text Pro"/>
              </a:defRPr>
            </a:lvl1pPr>
          </a:lstStyle>
          <a:p>
            <a:pPr marL="12700" lvl="0">
              <a:spcBef>
                <a:spcPts val="100"/>
              </a:spcBef>
              <a:defRPr/>
            </a:pPr>
            <a:r>
              <a:rPr lang="fr-FR" kern="0" spc="-10">
                <a:solidFill>
                  <a:srgbClr val="0050A4"/>
                </a:solidFill>
                <a:latin typeface="Avenir Next LT Pro" panose="020B0504020202020204" pitchFamily="34" charset="0"/>
              </a:rPr>
              <a:t>CONCLUSION FORCES DE PORTER + SWOT MARCHÉ BRITANNIQUE</a:t>
            </a:r>
            <a:endParaRPr kumimoji="0" lang="fr-FR" sz="2500" b="1" i="0" u="none" strike="noStrike" kern="0" cap="none" spc="-10" normalizeH="0" baseline="0" noProof="0">
              <a:ln>
                <a:noFill/>
              </a:ln>
              <a:solidFill>
                <a:srgbClr val="0050A4"/>
              </a:solidFill>
              <a:effectLst/>
              <a:uLnTx/>
              <a:uFillTx/>
              <a:latin typeface="Avenir Next LT Pro" panose="020B0504020202020204" pitchFamily="34" charset="0"/>
            </a:endParaRPr>
          </a:p>
        </p:txBody>
      </p:sp>
      <p:pic>
        <p:nvPicPr>
          <p:cNvPr id="10" name="Image 9">
            <a:extLst>
              <a:ext uri="{FF2B5EF4-FFF2-40B4-BE49-F238E27FC236}">
                <a16:creationId xmlns:a16="http://schemas.microsoft.com/office/drawing/2014/main" id="{B40FB7C8-7583-9717-2EF9-16D95195F3AA}"/>
              </a:ext>
            </a:extLst>
          </p:cNvPr>
          <p:cNvPicPr>
            <a:picLocks noChangeAspect="1"/>
          </p:cNvPicPr>
          <p:nvPr/>
        </p:nvPicPr>
        <p:blipFill rotWithShape="1">
          <a:blip r:embed="rId4"/>
          <a:srcRect r="21138" b="30180"/>
          <a:stretch/>
        </p:blipFill>
        <p:spPr>
          <a:xfrm>
            <a:off x="0" y="0"/>
            <a:ext cx="252412" cy="1287624"/>
          </a:xfrm>
          <a:prstGeom prst="rect">
            <a:avLst/>
          </a:prstGeom>
        </p:spPr>
      </p:pic>
      <p:pic>
        <p:nvPicPr>
          <p:cNvPr id="11" name="Image 10">
            <a:extLst>
              <a:ext uri="{FF2B5EF4-FFF2-40B4-BE49-F238E27FC236}">
                <a16:creationId xmlns:a16="http://schemas.microsoft.com/office/drawing/2014/main" id="{7566E5FF-7532-3E47-BCCB-E4F29543F70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519956" y="181919"/>
            <a:ext cx="461893" cy="461893"/>
          </a:xfrm>
          <a:prstGeom prst="rect">
            <a:avLst/>
          </a:prstGeom>
        </p:spPr>
      </p:pic>
      <p:sp>
        <p:nvSpPr>
          <p:cNvPr id="12" name="ZoneTexte 11">
            <a:extLst>
              <a:ext uri="{FF2B5EF4-FFF2-40B4-BE49-F238E27FC236}">
                <a16:creationId xmlns:a16="http://schemas.microsoft.com/office/drawing/2014/main" id="{BF2448FC-5B18-EE41-9ADC-614AAB3D279C}"/>
              </a:ext>
            </a:extLst>
          </p:cNvPr>
          <p:cNvSpPr txBox="1"/>
          <p:nvPr/>
        </p:nvSpPr>
        <p:spPr>
          <a:xfrm>
            <a:off x="838200" y="1463040"/>
            <a:ext cx="9984971" cy="5078313"/>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fr-FR"/>
              <a:t>Nécessité pour une offre touristique de créer de la valeur ajoutée dans un contexte très concurrentiel et orienté prix</a:t>
            </a:r>
          </a:p>
          <a:p>
            <a:pPr marL="285750" indent="-285750">
              <a:buFont typeface="Arial" panose="020B0604020202020204" pitchFamily="34" charset="0"/>
              <a:buChar char="•"/>
            </a:pPr>
            <a:endParaRPr lang="fr-FR"/>
          </a:p>
          <a:p>
            <a:endParaRPr lang="fr-FR"/>
          </a:p>
          <a:p>
            <a:pPr marL="285750" indent="-285750">
              <a:buFont typeface="Arial" panose="020B0604020202020204" pitchFamily="34" charset="0"/>
              <a:buChar char="•"/>
            </a:pPr>
            <a:r>
              <a:rPr lang="fr-FR"/>
              <a:t>Une diversité de l’offre touristique en Hauts-de-France (gastronomie, paysage, patrimoine) à proximité du Royaume-Uni</a:t>
            </a:r>
          </a:p>
          <a:p>
            <a:pPr marL="285750" indent="-285750">
              <a:buFont typeface="Arial" panose="020B0604020202020204" pitchFamily="34" charset="0"/>
              <a:buChar char="•"/>
            </a:pPr>
            <a:endParaRPr lang="fr-FR"/>
          </a:p>
          <a:p>
            <a:pPr marL="285750" indent="-285750">
              <a:buFont typeface="Arial" panose="020B0604020202020204" pitchFamily="34" charset="0"/>
              <a:buChar char="•"/>
            </a:pPr>
            <a:r>
              <a:rPr lang="fr-FR"/>
              <a:t>…qui a tout pour répondre aux besoins de la clientèle britannique sur les courts séjours identifiées lors de l’étude de segmentation menée en 2021</a:t>
            </a:r>
          </a:p>
          <a:p>
            <a:endParaRPr lang="fr-FR"/>
          </a:p>
          <a:p>
            <a:pPr marL="285750" indent="-285750">
              <a:buFont typeface="Arial" panose="020B0604020202020204" pitchFamily="34" charset="0"/>
              <a:buChar char="•"/>
            </a:pPr>
            <a:r>
              <a:rPr lang="fr-FR"/>
              <a:t>Une équipe et des dispositifs dédiés marché Britanniques</a:t>
            </a:r>
          </a:p>
          <a:p>
            <a:pPr marL="285750" indent="-285750">
              <a:buFont typeface="Arial" panose="020B0604020202020204" pitchFamily="34" charset="0"/>
              <a:buChar char="•"/>
            </a:pPr>
            <a:endParaRPr lang="fr-FR"/>
          </a:p>
          <a:p>
            <a:pPr marL="285750" indent="-285750">
              <a:buFont typeface="Arial" panose="020B0604020202020204" pitchFamily="34" charset="0"/>
              <a:buChar char="•"/>
            </a:pPr>
            <a:endParaRPr lang="fr-FR"/>
          </a:p>
          <a:p>
            <a:endParaRPr lang="fr-FR"/>
          </a:p>
          <a:p>
            <a:r>
              <a:rPr lang="fr-FR">
                <a:sym typeface="Wingdings" pitchFamily="2" charset="2"/>
              </a:rPr>
              <a:t></a:t>
            </a:r>
            <a:r>
              <a:rPr lang="fr-FR"/>
              <a:t> Nécessité de créer des expériences/produits différenciants répondant aux besoins des visiteurs Britanniques que nous pouvons mettre en avant sur nos différents dispositifs (communication digitale, presse, </a:t>
            </a:r>
            <a:r>
              <a:rPr lang="fr-FR" err="1"/>
              <a:t>TOs</a:t>
            </a:r>
            <a:r>
              <a:rPr lang="fr-FR"/>
              <a:t>)</a:t>
            </a:r>
          </a:p>
          <a:p>
            <a:pPr marL="285750" indent="-285750">
              <a:buFont typeface="Arial" panose="020B0604020202020204" pitchFamily="34" charset="0"/>
              <a:buChar char="•"/>
            </a:pPr>
            <a:endParaRPr lang="fr-FR"/>
          </a:p>
        </p:txBody>
      </p:sp>
    </p:spTree>
    <p:extLst>
      <p:ext uri="{BB962C8B-B14F-4D97-AF65-F5344CB8AC3E}">
        <p14:creationId xmlns:p14="http://schemas.microsoft.com/office/powerpoint/2010/main" val="41669221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ject 2">
            <a:extLst>
              <a:ext uri="{FF2B5EF4-FFF2-40B4-BE49-F238E27FC236}">
                <a16:creationId xmlns:a16="http://schemas.microsoft.com/office/drawing/2014/main" id="{465C5F8F-1462-6669-FD48-E41CFB31A41C}"/>
              </a:ext>
            </a:extLst>
          </p:cNvPr>
          <p:cNvSpPr txBox="1">
            <a:spLocks/>
          </p:cNvSpPr>
          <p:nvPr/>
        </p:nvSpPr>
        <p:spPr>
          <a:xfrm>
            <a:off x="568209" y="326002"/>
            <a:ext cx="8213183" cy="397545"/>
          </a:xfrm>
          <a:prstGeom prst="rect">
            <a:avLst/>
          </a:prstGeom>
        </p:spPr>
        <p:txBody>
          <a:bodyPr vert="horz" wrap="square" lIns="0" tIns="12700" rIns="0" bIns="0" rtlCol="0">
            <a:spAutoFit/>
          </a:bodyPr>
          <a:lstStyle>
            <a:lvl1pPr>
              <a:defRPr sz="2500" b="1" i="0">
                <a:solidFill>
                  <a:srgbClr val="005BAA"/>
                </a:solidFill>
                <a:latin typeface="Etelka Text Pro"/>
                <a:ea typeface="+mj-ea"/>
                <a:cs typeface="Etelka Text Pro"/>
              </a:defRPr>
            </a:lvl1pPr>
          </a:lstStyle>
          <a:p>
            <a:pPr marL="12700" lvl="0">
              <a:spcBef>
                <a:spcPts val="100"/>
              </a:spcBef>
              <a:defRPr/>
            </a:pPr>
            <a:r>
              <a:rPr kumimoji="0" lang="fr-FR" sz="2500" b="1" i="0" u="none" strike="noStrike" kern="0" cap="none" spc="-10" normalizeH="0" baseline="0" noProof="0">
                <a:ln>
                  <a:noFill/>
                </a:ln>
                <a:solidFill>
                  <a:srgbClr val="0050A4"/>
                </a:solidFill>
                <a:effectLst/>
                <a:uLnTx/>
                <a:uFillTx/>
                <a:latin typeface="Avenir Next LT Pro" panose="020B0504020202020204" pitchFamily="34" charset="0"/>
              </a:rPr>
              <a:t>LA SEGMENTATION DU MARCH</a:t>
            </a:r>
            <a:r>
              <a:rPr lang="fr-FR" kern="0" spc="-10" err="1">
                <a:solidFill>
                  <a:srgbClr val="0050A4"/>
                </a:solidFill>
                <a:latin typeface="Avenir Next LT Pro" panose="020B0504020202020204" pitchFamily="34" charset="0"/>
              </a:rPr>
              <a:t>É</a:t>
            </a:r>
            <a:r>
              <a:rPr kumimoji="0" lang="fr-FR" sz="2500" b="1" i="0" u="none" strike="noStrike" kern="0" cap="none" spc="-10" normalizeH="0" baseline="0" noProof="0">
                <a:ln>
                  <a:noFill/>
                </a:ln>
                <a:solidFill>
                  <a:srgbClr val="0050A4"/>
                </a:solidFill>
                <a:effectLst/>
                <a:uLnTx/>
                <a:uFillTx/>
                <a:latin typeface="Avenir Next LT Pro" panose="020B0504020202020204" pitchFamily="34" charset="0"/>
              </a:rPr>
              <a:t> </a:t>
            </a:r>
            <a:r>
              <a:rPr lang="fr-FR" kern="0" spc="-10">
                <a:solidFill>
                  <a:srgbClr val="0050A4"/>
                </a:solidFill>
                <a:latin typeface="Avenir Next LT Pro" panose="020B0504020202020204" pitchFamily="34" charset="0"/>
              </a:rPr>
              <a:t>BRITANNIQUE</a:t>
            </a:r>
            <a:endParaRPr kumimoji="0" lang="fr-FR" sz="2500" b="1" i="0" u="none" strike="noStrike" kern="0" cap="none" spc="-10" normalizeH="0" baseline="0" noProof="0">
              <a:ln>
                <a:noFill/>
              </a:ln>
              <a:solidFill>
                <a:srgbClr val="0050A4"/>
              </a:solidFill>
              <a:effectLst/>
              <a:uLnTx/>
              <a:uFillTx/>
              <a:latin typeface="Avenir Next LT Pro" panose="020B0504020202020204" pitchFamily="34" charset="0"/>
            </a:endParaRPr>
          </a:p>
        </p:txBody>
      </p:sp>
      <p:pic>
        <p:nvPicPr>
          <p:cNvPr id="13" name="Image 12">
            <a:extLst>
              <a:ext uri="{FF2B5EF4-FFF2-40B4-BE49-F238E27FC236}">
                <a16:creationId xmlns:a16="http://schemas.microsoft.com/office/drawing/2014/main" id="{09D5BACC-AD3E-EABF-0887-F5B38F6DDD4B}"/>
              </a:ext>
            </a:extLst>
          </p:cNvPr>
          <p:cNvPicPr>
            <a:picLocks noChangeAspect="1"/>
          </p:cNvPicPr>
          <p:nvPr/>
        </p:nvPicPr>
        <p:blipFill rotWithShape="1">
          <a:blip r:embed="rId3"/>
          <a:srcRect r="21138" b="30180"/>
          <a:stretch/>
        </p:blipFill>
        <p:spPr>
          <a:xfrm>
            <a:off x="0" y="0"/>
            <a:ext cx="252412" cy="1287624"/>
          </a:xfrm>
          <a:prstGeom prst="rect">
            <a:avLst/>
          </a:prstGeom>
        </p:spPr>
      </p:pic>
      <p:sp>
        <p:nvSpPr>
          <p:cNvPr id="16" name="Rectangle 15">
            <a:extLst>
              <a:ext uri="{FF2B5EF4-FFF2-40B4-BE49-F238E27FC236}">
                <a16:creationId xmlns:a16="http://schemas.microsoft.com/office/drawing/2014/main" id="{09CC5781-6732-F4D2-38FB-089001564A57}"/>
              </a:ext>
            </a:extLst>
          </p:cNvPr>
          <p:cNvSpPr/>
          <p:nvPr/>
        </p:nvSpPr>
        <p:spPr>
          <a:xfrm>
            <a:off x="0" y="6448612"/>
            <a:ext cx="12192000" cy="409387"/>
          </a:xfrm>
          <a:prstGeom prst="rect">
            <a:avLst/>
          </a:prstGeom>
          <a:solidFill>
            <a:srgbClr val="0050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Espace réservé du numéro de diapositive 27">
            <a:extLst>
              <a:ext uri="{FF2B5EF4-FFF2-40B4-BE49-F238E27FC236}">
                <a16:creationId xmlns:a16="http://schemas.microsoft.com/office/drawing/2014/main" id="{B0D5E286-110A-DD2F-135F-EAFF4FDB6638}"/>
              </a:ext>
            </a:extLst>
          </p:cNvPr>
          <p:cNvSpPr txBox="1">
            <a:spLocks/>
          </p:cNvSpPr>
          <p:nvPr/>
        </p:nvSpPr>
        <p:spPr>
          <a:xfrm>
            <a:off x="11527902" y="6491196"/>
            <a:ext cx="664098" cy="278717"/>
          </a:xfrm>
          <a:prstGeom prst="rect">
            <a:avLst/>
          </a:prstGeom>
        </p:spPr>
        <p:txBody>
          <a:bodyPr anchor="ct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8AC7C10-199F-484E-9772-D20B8002819D}" type="slidenum">
              <a:rPr lang="fr-FR" sz="1000" smtClean="0">
                <a:solidFill>
                  <a:schemeClr val="bg1"/>
                </a:solidFill>
                <a:latin typeface="Avenir Next LT Pro Light" panose="020B0304020202020204" pitchFamily="34" charset="0"/>
              </a:rPr>
              <a:pPr algn="r"/>
              <a:t>34</a:t>
            </a:fld>
            <a:endParaRPr lang="fr-FR" sz="1000">
              <a:solidFill>
                <a:schemeClr val="bg1"/>
              </a:solidFill>
              <a:latin typeface="Avenir Next LT Pro Light" panose="020B0304020202020204" pitchFamily="34" charset="0"/>
            </a:endParaRPr>
          </a:p>
        </p:txBody>
      </p:sp>
      <p:pic>
        <p:nvPicPr>
          <p:cNvPr id="18" name="Image 17" descr="Une image contenant texte&#10;&#10;Description générée automatiquement">
            <a:extLst>
              <a:ext uri="{FF2B5EF4-FFF2-40B4-BE49-F238E27FC236}">
                <a16:creationId xmlns:a16="http://schemas.microsoft.com/office/drawing/2014/main" id="{5F3F8DFC-8BA7-38FE-9BFC-69C9E3A695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1219" y="6508623"/>
            <a:ext cx="1189318" cy="289365"/>
          </a:xfrm>
          <a:prstGeom prst="rect">
            <a:avLst/>
          </a:prstGeom>
        </p:spPr>
      </p:pic>
      <p:sp>
        <p:nvSpPr>
          <p:cNvPr id="19" name="ZoneTexte 18">
            <a:extLst>
              <a:ext uri="{FF2B5EF4-FFF2-40B4-BE49-F238E27FC236}">
                <a16:creationId xmlns:a16="http://schemas.microsoft.com/office/drawing/2014/main" id="{EC7F8D83-CE2C-F391-8DA7-A44D3C00C046}"/>
              </a:ext>
            </a:extLst>
          </p:cNvPr>
          <p:cNvSpPr txBox="1"/>
          <p:nvPr/>
        </p:nvSpPr>
        <p:spPr>
          <a:xfrm>
            <a:off x="4779530" y="6532567"/>
            <a:ext cx="2946400" cy="246221"/>
          </a:xfrm>
          <a:prstGeom prst="rect">
            <a:avLst/>
          </a:prstGeom>
          <a:noFill/>
        </p:spPr>
        <p:txBody>
          <a:bodyPr wrap="square" rtlCol="0" anchor="ctr">
            <a:spAutoFit/>
          </a:bodyPr>
          <a:lstStyle/>
          <a:p>
            <a:pPr algn="ctr"/>
            <a:r>
              <a:rPr lang="fr-FR" sz="1000">
                <a:solidFill>
                  <a:schemeClr val="bg1"/>
                </a:solidFill>
                <a:latin typeface="Avenir Next LT Pro Light" panose="020B0304020202020204" pitchFamily="34" charset="0"/>
              </a:rPr>
              <a:t>Titre du document</a:t>
            </a:r>
          </a:p>
        </p:txBody>
      </p:sp>
      <p:sp>
        <p:nvSpPr>
          <p:cNvPr id="3" name="Rectangle : coins arrondis 2">
            <a:extLst>
              <a:ext uri="{FF2B5EF4-FFF2-40B4-BE49-F238E27FC236}">
                <a16:creationId xmlns:a16="http://schemas.microsoft.com/office/drawing/2014/main" id="{CC061BFE-18AA-2CDD-3A3F-14C1EA147D1A}"/>
              </a:ext>
            </a:extLst>
          </p:cNvPr>
          <p:cNvSpPr/>
          <p:nvPr/>
        </p:nvSpPr>
        <p:spPr>
          <a:xfrm>
            <a:off x="8142801" y="2209988"/>
            <a:ext cx="3249098" cy="4136210"/>
          </a:xfrm>
          <a:prstGeom prst="roundRect">
            <a:avLst/>
          </a:prstGeom>
          <a:noFill/>
          <a:ln w="1905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800"/>
              </a:spcAft>
              <a:defRPr/>
            </a:pPr>
            <a:r>
              <a:rPr lang="fr-FR" sz="1100" b="1">
                <a:solidFill>
                  <a:schemeClr val="tx1"/>
                </a:solidFill>
                <a:latin typeface="Century Gothic" panose="020B0502020202020204" pitchFamily="34" charset="0"/>
                <a:cs typeface="Calibri" pitchFamily="34" charset="0"/>
              </a:rPr>
              <a:t>C</a:t>
            </a:r>
            <a:r>
              <a:rPr kumimoji="0" lang="fr-FR" sz="1100" b="1" i="0" u="none" strike="noStrike" kern="1200" cap="none" spc="0" normalizeH="0" baseline="0" noProof="0" err="1">
                <a:ln>
                  <a:noFill/>
                </a:ln>
                <a:solidFill>
                  <a:schemeClr val="tx1"/>
                </a:solidFill>
                <a:effectLst/>
                <a:uLnTx/>
                <a:uFillTx/>
                <a:latin typeface="Century Gothic" panose="020B0502020202020204" pitchFamily="34" charset="0"/>
                <a:ea typeface="+mn-ea"/>
                <a:cs typeface="Calibri" pitchFamily="34" charset="0"/>
              </a:rPr>
              <a:t>ouples</a:t>
            </a:r>
            <a:r>
              <a:rPr lang="fr-FR" sz="1100" b="1">
                <a:solidFill>
                  <a:schemeClr val="tx1"/>
                </a:solidFill>
                <a:latin typeface="Century Gothic" panose="020B0502020202020204" pitchFamily="34" charset="0"/>
                <a:cs typeface="Calibri" pitchFamily="34" charset="0"/>
              </a:rPr>
              <a:t> 45 ans et plus</a:t>
            </a:r>
            <a:r>
              <a:rPr kumimoji="0" lang="fr-FR" sz="1100" b="0" i="0" u="none" strike="noStrike" kern="1200" cap="none" spc="0" normalizeH="0" baseline="0" noProof="0">
                <a:ln>
                  <a:noFill/>
                </a:ln>
                <a:solidFill>
                  <a:schemeClr val="tx1"/>
                </a:solidFill>
                <a:effectLst/>
                <a:uLnTx/>
                <a:uFillTx/>
                <a:latin typeface="Century Gothic" panose="020B0502020202020204" pitchFamily="34" charset="0"/>
                <a:ea typeface="+mn-ea"/>
                <a:cs typeface="Calibri" pitchFamily="34" charset="0"/>
              </a:rPr>
              <a:t>, </a:t>
            </a:r>
            <a:r>
              <a:rPr kumimoji="0" lang="fr-FR" sz="1100" b="1" i="0" u="none" strike="noStrike" kern="1200" cap="none" spc="0" normalizeH="0" baseline="0" noProof="0">
                <a:ln>
                  <a:noFill/>
                </a:ln>
                <a:solidFill>
                  <a:schemeClr val="tx1"/>
                </a:solidFill>
                <a:effectLst/>
                <a:uLnTx/>
                <a:uFillTx/>
                <a:latin typeface="Century Gothic" panose="020B0502020202020204" pitchFamily="34" charset="0"/>
                <a:ea typeface="+mn-ea"/>
                <a:cs typeface="Calibri" pitchFamily="34" charset="0"/>
              </a:rPr>
              <a:t>sans enfant à charge (CSP+)</a:t>
            </a:r>
          </a:p>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fr-FR" sz="1100" b="1" i="0" u="none" strike="noStrike" kern="1200" cap="none" spc="0" normalizeH="0" baseline="0" noProof="0">
                <a:ln>
                  <a:noFill/>
                </a:ln>
                <a:solidFill>
                  <a:schemeClr val="tx1"/>
                </a:solidFill>
                <a:effectLst/>
                <a:uLnTx/>
                <a:uFillTx/>
                <a:latin typeface="Century Gothic" panose="020B0502020202020204" pitchFamily="34" charset="0"/>
                <a:ea typeface="+mn-ea"/>
                <a:cs typeface="Calibri" pitchFamily="34" charset="0"/>
              </a:rPr>
              <a:t>S’immerger dans des grands espaces naturels</a:t>
            </a:r>
          </a:p>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fr-FR" sz="1100" b="1" i="0" u="none" strike="noStrike" kern="1200" cap="none" spc="0" normalizeH="0" baseline="0" noProof="0">
                <a:ln>
                  <a:noFill/>
                </a:ln>
                <a:solidFill>
                  <a:schemeClr val="tx1"/>
                </a:solidFill>
                <a:effectLst/>
                <a:uLnTx/>
                <a:uFillTx/>
                <a:latin typeface="Century Gothic" panose="020B0502020202020204" pitchFamily="34" charset="0"/>
                <a:ea typeface="+mn-ea"/>
                <a:cs typeface="Calibri" pitchFamily="34" charset="0"/>
              </a:rPr>
              <a:t>Se promener dans la nature, profiter des grands espaces</a:t>
            </a:r>
            <a:r>
              <a:rPr lang="fr-FR" sz="1100" b="1">
                <a:solidFill>
                  <a:schemeClr val="tx1"/>
                </a:solidFill>
                <a:latin typeface="Century Gothic" panose="020B0502020202020204" pitchFamily="34" charset="0"/>
                <a:cs typeface="Calibri" pitchFamily="34" charset="0"/>
              </a:rPr>
              <a:t> </a:t>
            </a:r>
            <a:r>
              <a:rPr lang="fr-FR" sz="1100">
                <a:solidFill>
                  <a:schemeClr val="tx1"/>
                </a:solidFill>
                <a:latin typeface="Century Gothic" panose="020B0502020202020204" pitchFamily="34" charset="0"/>
                <a:cs typeface="Calibri" pitchFamily="34" charset="0"/>
              </a:rPr>
              <a:t>pour pratiquer une </a:t>
            </a:r>
            <a:r>
              <a:rPr kumimoji="0" lang="fr-FR" sz="1100" b="1" i="0" u="none" strike="noStrike" kern="1200" cap="none" spc="0" normalizeH="0" baseline="0" noProof="0">
                <a:ln>
                  <a:noFill/>
                </a:ln>
                <a:solidFill>
                  <a:schemeClr val="tx1"/>
                </a:solidFill>
                <a:effectLst/>
                <a:uLnTx/>
                <a:uFillTx/>
                <a:latin typeface="Century Gothic" panose="020B0502020202020204" pitchFamily="34" charset="0"/>
                <a:ea typeface="+mn-ea"/>
                <a:cs typeface="Calibri" pitchFamily="34" charset="0"/>
              </a:rPr>
              <a:t>activité douce </a:t>
            </a:r>
            <a:r>
              <a:rPr kumimoji="0" lang="fr-FR" sz="1100" b="0" i="0" u="none" strike="noStrike" kern="1200" cap="none" spc="0" normalizeH="0" baseline="0" noProof="0">
                <a:ln>
                  <a:noFill/>
                </a:ln>
                <a:solidFill>
                  <a:schemeClr val="tx1"/>
                </a:solidFill>
                <a:effectLst/>
                <a:uLnTx/>
                <a:uFillTx/>
                <a:latin typeface="Century Gothic" panose="020B0502020202020204" pitchFamily="34" charset="0"/>
                <a:ea typeface="+mn-ea"/>
                <a:cs typeface="Calibri" pitchFamily="34" charset="0"/>
              </a:rPr>
              <a:t>(marche, vélo…)</a:t>
            </a:r>
          </a:p>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fr-FR" sz="1100" b="0" i="0" u="none" strike="noStrike" kern="1200" cap="none" spc="0" normalizeH="0" baseline="0" noProof="0">
                <a:ln>
                  <a:noFill/>
                </a:ln>
                <a:solidFill>
                  <a:schemeClr val="tx1"/>
                </a:solidFill>
                <a:effectLst/>
                <a:uLnTx/>
                <a:uFillTx/>
                <a:latin typeface="Century Gothic" panose="020B0502020202020204" pitchFamily="34" charset="0"/>
                <a:ea typeface="+mn-ea"/>
                <a:cs typeface="Calibri" pitchFamily="34" charset="0"/>
              </a:rPr>
              <a:t>Connaissent peu la région</a:t>
            </a:r>
          </a:p>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fr-FR" sz="1100" b="0" i="0" u="none" strike="noStrike" kern="1200" cap="none" spc="0" normalizeH="0" baseline="0" noProof="0">
                <a:ln>
                  <a:noFill/>
                </a:ln>
                <a:solidFill>
                  <a:schemeClr val="tx1"/>
                </a:solidFill>
                <a:effectLst/>
                <a:uLnTx/>
                <a:uFillTx/>
                <a:latin typeface="Century Gothic" panose="020B0502020202020204" pitchFamily="34" charset="0"/>
                <a:ea typeface="+mn-ea"/>
                <a:cs typeface="Calibri" pitchFamily="34" charset="0"/>
              </a:rPr>
              <a:t>Intérêt pour </a:t>
            </a:r>
            <a:r>
              <a:rPr kumimoji="0" lang="fr-FR" sz="1100" b="1" i="0" u="none" strike="noStrike" kern="1200" cap="none" spc="0" normalizeH="0" baseline="0" noProof="0">
                <a:ln>
                  <a:noFill/>
                </a:ln>
                <a:solidFill>
                  <a:schemeClr val="tx1"/>
                </a:solidFill>
                <a:effectLst/>
                <a:uLnTx/>
                <a:uFillTx/>
                <a:latin typeface="Century Gothic" panose="020B0502020202020204" pitchFamily="34" charset="0"/>
                <a:ea typeface="+mn-ea"/>
                <a:cs typeface="Calibri" pitchFamily="34" charset="0"/>
              </a:rPr>
              <a:t>le littoral, les activités en pleine nature </a:t>
            </a:r>
            <a:r>
              <a:rPr kumimoji="0" lang="fr-FR" sz="1100" b="0" i="0" u="none" strike="noStrike" kern="1200" cap="none" spc="0" normalizeH="0" baseline="0" noProof="0">
                <a:ln>
                  <a:noFill/>
                </a:ln>
                <a:solidFill>
                  <a:schemeClr val="tx1"/>
                </a:solidFill>
                <a:effectLst/>
                <a:uLnTx/>
                <a:uFillTx/>
                <a:latin typeface="Century Gothic" panose="020B0502020202020204" pitchFamily="34" charset="0"/>
                <a:ea typeface="+mn-ea"/>
                <a:cs typeface="Calibri" pitchFamily="34" charset="0"/>
              </a:rPr>
              <a:t>(vélo, canoë, randonnée), </a:t>
            </a:r>
          </a:p>
        </p:txBody>
      </p:sp>
      <p:sp>
        <p:nvSpPr>
          <p:cNvPr id="4" name="Rectangle 3">
            <a:extLst>
              <a:ext uri="{FF2B5EF4-FFF2-40B4-BE49-F238E27FC236}">
                <a16:creationId xmlns:a16="http://schemas.microsoft.com/office/drawing/2014/main" id="{E9060CD9-774D-15E5-4CCC-FF7C7E3FCA9A}"/>
              </a:ext>
            </a:extLst>
          </p:cNvPr>
          <p:cNvSpPr>
            <a:spLocks noChangeArrowheads="1"/>
          </p:cNvSpPr>
          <p:nvPr/>
        </p:nvSpPr>
        <p:spPr bwMode="auto">
          <a:xfrm>
            <a:off x="8142800" y="1079732"/>
            <a:ext cx="3249099" cy="833178"/>
          </a:xfrm>
          <a:prstGeom prst="rect">
            <a:avLst/>
          </a:prstGeom>
          <a:solidFill>
            <a:schemeClr val="accent6">
              <a:lumMod val="60000"/>
              <a:lumOff val="40000"/>
            </a:schemeClr>
          </a:solidFill>
          <a:ln>
            <a:noFill/>
          </a:ln>
        </p:spPr>
        <p:txBody>
          <a:bodyPr wrap="square" lIns="90000" tIns="46800" rIns="90000" bIns="4680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a:ln>
                  <a:noFill/>
                </a:ln>
                <a:solidFill>
                  <a:prstClr val="white"/>
                </a:solidFill>
                <a:effectLst/>
                <a:uLnTx/>
                <a:uFillTx/>
                <a:latin typeface="Century Gothic" panose="020B0502020202020204" pitchFamily="34" charset="0"/>
                <a:ea typeface="+mn-ea"/>
                <a:cs typeface="Calibri" pitchFamily="34" charset="0"/>
              </a:rPr>
              <a:t>LES NATURE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a:ln>
                  <a:noFill/>
                </a:ln>
                <a:solidFill>
                  <a:prstClr val="white"/>
                </a:solidFill>
                <a:effectLst/>
                <a:uLnTx/>
                <a:uFillTx/>
                <a:latin typeface="Century Gothic" panose="020B0502020202020204" pitchFamily="34" charset="0"/>
                <a:ea typeface="+mn-ea"/>
                <a:cs typeface="Calibri" pitchFamily="34" charset="0"/>
              </a:rPr>
              <a:t>GREEN SEEKERS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600" b="1" i="0" u="none" strike="noStrike" kern="1200" cap="none" spc="0" normalizeH="0" baseline="0" noProof="0">
              <a:ln>
                <a:noFill/>
              </a:ln>
              <a:solidFill>
                <a:prstClr val="white"/>
              </a:solidFill>
              <a:effectLst/>
              <a:uLnTx/>
              <a:uFillTx/>
              <a:latin typeface="Century Gothic" panose="020B0502020202020204" pitchFamily="34" charset="0"/>
              <a:ea typeface="+mn-ea"/>
              <a:cs typeface="Calibri" pitchFamily="34" charset="0"/>
            </a:endParaRPr>
          </a:p>
        </p:txBody>
      </p:sp>
      <p:grpSp>
        <p:nvGrpSpPr>
          <p:cNvPr id="5" name="Groupe 4">
            <a:extLst>
              <a:ext uri="{FF2B5EF4-FFF2-40B4-BE49-F238E27FC236}">
                <a16:creationId xmlns:a16="http://schemas.microsoft.com/office/drawing/2014/main" id="{5DB5EF97-3E3D-E49D-5A57-C192C349D1A3}"/>
              </a:ext>
            </a:extLst>
          </p:cNvPr>
          <p:cNvGrpSpPr/>
          <p:nvPr/>
        </p:nvGrpSpPr>
        <p:grpSpPr>
          <a:xfrm>
            <a:off x="10540875" y="1581454"/>
            <a:ext cx="727182" cy="664629"/>
            <a:chOff x="10729948" y="259733"/>
            <a:chExt cx="1010023" cy="949654"/>
          </a:xfrm>
        </p:grpSpPr>
        <p:pic>
          <p:nvPicPr>
            <p:cNvPr id="6" name="Image 5">
              <a:extLst>
                <a:ext uri="{FF2B5EF4-FFF2-40B4-BE49-F238E27FC236}">
                  <a16:creationId xmlns:a16="http://schemas.microsoft.com/office/drawing/2014/main" id="{D032E502-B263-EECD-1847-FD871F0ED29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90317" y="259733"/>
              <a:ext cx="949654" cy="949654"/>
            </a:xfrm>
            <a:prstGeom prst="rect">
              <a:avLst/>
            </a:prstGeom>
          </p:spPr>
        </p:pic>
        <p:pic>
          <p:nvPicPr>
            <p:cNvPr id="7" name="Image 6" descr="Une image contenant jouet&#10;&#10;Description générée automatiquement">
              <a:extLst>
                <a:ext uri="{FF2B5EF4-FFF2-40B4-BE49-F238E27FC236}">
                  <a16:creationId xmlns:a16="http://schemas.microsoft.com/office/drawing/2014/main" id="{898F32B2-5D84-7FDB-0377-1D38CD2BA1E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29948" y="396275"/>
              <a:ext cx="813112" cy="813112"/>
            </a:xfrm>
            <a:prstGeom prst="rect">
              <a:avLst/>
            </a:prstGeom>
          </p:spPr>
        </p:pic>
      </p:grpSp>
      <p:sp>
        <p:nvSpPr>
          <p:cNvPr id="8" name="Rectangle 7">
            <a:extLst>
              <a:ext uri="{FF2B5EF4-FFF2-40B4-BE49-F238E27FC236}">
                <a16:creationId xmlns:a16="http://schemas.microsoft.com/office/drawing/2014/main" id="{205A6582-5772-BC11-4084-F8CA6DE0E859}"/>
              </a:ext>
            </a:extLst>
          </p:cNvPr>
          <p:cNvSpPr>
            <a:spLocks noChangeArrowheads="1"/>
          </p:cNvSpPr>
          <p:nvPr/>
        </p:nvSpPr>
        <p:spPr bwMode="auto">
          <a:xfrm>
            <a:off x="813365" y="1109022"/>
            <a:ext cx="3122369" cy="833178"/>
          </a:xfrm>
          <a:prstGeom prst="rect">
            <a:avLst/>
          </a:prstGeom>
          <a:solidFill>
            <a:srgbClr val="2B8080"/>
          </a:solidFill>
          <a:ln>
            <a:noFill/>
          </a:ln>
        </p:spPr>
        <p:txBody>
          <a:bodyPr wrap="square" lIns="90000" tIns="46800" rIns="90000" bIns="4680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a:ln>
                  <a:noFill/>
                </a:ln>
                <a:solidFill>
                  <a:prstClr val="white"/>
                </a:solidFill>
                <a:effectLst/>
                <a:uLnTx/>
                <a:uFillTx/>
                <a:latin typeface="Century Gothic" panose="020B0502020202020204" pitchFamily="34" charset="0"/>
                <a:ea typeface="+mn-ea"/>
                <a:cs typeface="Calibri" pitchFamily="34" charset="0"/>
              </a:rPr>
              <a:t>LES COUPLES GOURMETS / EMPTY NESTERS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600" b="1" i="0" u="none" strike="noStrike" kern="1200" cap="none" spc="0" normalizeH="0" baseline="0" noProof="0">
              <a:ln>
                <a:noFill/>
              </a:ln>
              <a:solidFill>
                <a:prstClr val="white"/>
              </a:solidFill>
              <a:effectLst/>
              <a:uLnTx/>
              <a:uFillTx/>
              <a:latin typeface="Century Gothic" panose="020B0502020202020204" pitchFamily="34" charset="0"/>
              <a:ea typeface="+mn-ea"/>
              <a:cs typeface="Calibri" pitchFamily="34" charset="0"/>
            </a:endParaRPr>
          </a:p>
        </p:txBody>
      </p:sp>
      <p:sp>
        <p:nvSpPr>
          <p:cNvPr id="9" name="Rectangle : coins arrondis 8">
            <a:extLst>
              <a:ext uri="{FF2B5EF4-FFF2-40B4-BE49-F238E27FC236}">
                <a16:creationId xmlns:a16="http://schemas.microsoft.com/office/drawing/2014/main" id="{DB733275-3D64-8E5C-0366-17738CD72A1C}"/>
              </a:ext>
            </a:extLst>
          </p:cNvPr>
          <p:cNvSpPr/>
          <p:nvPr/>
        </p:nvSpPr>
        <p:spPr>
          <a:xfrm>
            <a:off x="799678" y="2200969"/>
            <a:ext cx="3136057" cy="4136210"/>
          </a:xfrm>
          <a:prstGeom prst="roundRect">
            <a:avLst/>
          </a:prstGeom>
          <a:noFill/>
          <a:ln w="19050">
            <a:solidFill>
              <a:srgbClr val="2B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800"/>
              </a:spcAft>
              <a:defRPr/>
            </a:pPr>
            <a:r>
              <a:rPr lang="fr-FR" sz="1100" b="1">
                <a:solidFill>
                  <a:schemeClr val="tx1"/>
                </a:solidFill>
                <a:latin typeface="Century Gothic" panose="020B0502020202020204" pitchFamily="34" charset="0"/>
                <a:cs typeface="Calibri" pitchFamily="34" charset="0"/>
              </a:rPr>
              <a:t>C</a:t>
            </a:r>
            <a:r>
              <a:rPr kumimoji="0" lang="fr-FR" sz="1100" b="1" i="0" u="none" strike="noStrike" kern="1200" cap="none" spc="0" normalizeH="0" baseline="0" noProof="0" err="1">
                <a:ln>
                  <a:noFill/>
                </a:ln>
                <a:solidFill>
                  <a:schemeClr val="tx1"/>
                </a:solidFill>
                <a:effectLst/>
                <a:uLnTx/>
                <a:uFillTx/>
                <a:latin typeface="Century Gothic" panose="020B0502020202020204" pitchFamily="34" charset="0"/>
                <a:ea typeface="+mn-ea"/>
                <a:cs typeface="Calibri" pitchFamily="34" charset="0"/>
              </a:rPr>
              <a:t>ouples</a:t>
            </a:r>
            <a:r>
              <a:rPr kumimoji="0" lang="fr-FR" sz="1100" b="1" i="0" u="none" strike="noStrike" kern="1200" cap="none" spc="0" normalizeH="0" baseline="0" noProof="0">
                <a:ln>
                  <a:noFill/>
                </a:ln>
                <a:solidFill>
                  <a:schemeClr val="tx1"/>
                </a:solidFill>
                <a:effectLst/>
                <a:uLnTx/>
                <a:uFillTx/>
                <a:latin typeface="Century Gothic" panose="020B0502020202020204" pitchFamily="34" charset="0"/>
                <a:ea typeface="+mn-ea"/>
                <a:cs typeface="Calibri" pitchFamily="34" charset="0"/>
              </a:rPr>
              <a:t> </a:t>
            </a:r>
            <a:r>
              <a:rPr lang="fr-FR" sz="1100" b="1">
                <a:solidFill>
                  <a:schemeClr val="tx1"/>
                </a:solidFill>
                <a:latin typeface="Century Gothic" panose="020B0502020202020204" pitchFamily="34" charset="0"/>
                <a:cs typeface="Calibri" pitchFamily="34" charset="0"/>
              </a:rPr>
              <a:t>50 ans et plus</a:t>
            </a:r>
            <a:r>
              <a:rPr kumimoji="0" lang="fr-FR" sz="1100" b="1" i="0" u="none" strike="noStrike" kern="1200" cap="none" spc="0" normalizeH="0" baseline="0" noProof="0">
                <a:ln>
                  <a:noFill/>
                </a:ln>
                <a:solidFill>
                  <a:schemeClr val="tx1"/>
                </a:solidFill>
                <a:effectLst/>
                <a:uLnTx/>
                <a:uFillTx/>
                <a:latin typeface="Century Gothic" panose="020B0502020202020204" pitchFamily="34" charset="0"/>
                <a:ea typeface="+mn-ea"/>
                <a:cs typeface="Calibri" pitchFamily="34" charset="0"/>
              </a:rPr>
              <a:t> sans enfants à charge (CSP+)</a:t>
            </a: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fr-FR" sz="1100" b="0" i="0" u="none" strike="noStrike" kern="1200" cap="none" spc="0" normalizeH="0" baseline="0" noProof="0">
                <a:ln>
                  <a:noFill/>
                </a:ln>
                <a:solidFill>
                  <a:schemeClr val="tx1"/>
                </a:solidFill>
                <a:effectLst/>
                <a:uLnTx/>
                <a:uFillTx/>
                <a:latin typeface="Century Gothic" panose="020B0502020202020204" pitchFamily="34" charset="0"/>
                <a:ea typeface="+mn-ea"/>
                <a:cs typeface="Calibri" pitchFamily="34" charset="0"/>
              </a:rPr>
              <a:t>Aiment </a:t>
            </a:r>
            <a:r>
              <a:rPr kumimoji="0" lang="fr-FR" sz="1100" b="1" i="0" u="none" strike="noStrike" kern="1200" cap="none" spc="0" normalizeH="0" baseline="0" noProof="0">
                <a:ln>
                  <a:noFill/>
                </a:ln>
                <a:solidFill>
                  <a:schemeClr val="tx1"/>
                </a:solidFill>
                <a:effectLst/>
                <a:uLnTx/>
                <a:uFillTx/>
                <a:latin typeface="Century Gothic" panose="020B0502020202020204" pitchFamily="34" charset="0"/>
                <a:ea typeface="+mn-ea"/>
                <a:cs typeface="Calibri" pitchFamily="34" charset="0"/>
              </a:rPr>
              <a:t>découvrir et </a:t>
            </a:r>
            <a:r>
              <a:rPr lang="fr-FR" sz="1100" b="1">
                <a:solidFill>
                  <a:schemeClr val="tx1"/>
                </a:solidFill>
                <a:latin typeface="Century Gothic" panose="020B0502020202020204" pitchFamily="34" charset="0"/>
                <a:cs typeface="Calibri" pitchFamily="34" charset="0"/>
              </a:rPr>
              <a:t>se faire plaisir par la gastronomie</a:t>
            </a:r>
            <a:r>
              <a:rPr kumimoji="0" lang="fr-FR" sz="1100" b="0" i="0" u="none" strike="noStrike" kern="1200" cap="none" spc="0" normalizeH="0" baseline="0" noProof="0">
                <a:ln>
                  <a:noFill/>
                </a:ln>
                <a:solidFill>
                  <a:schemeClr val="tx1"/>
                </a:solidFill>
                <a:effectLst/>
                <a:uLnTx/>
                <a:uFillTx/>
                <a:latin typeface="Century Gothic" panose="020B0502020202020204" pitchFamily="34" charset="0"/>
                <a:ea typeface="+mn-ea"/>
                <a:cs typeface="Calibri" pitchFamily="34" charset="0"/>
              </a:rPr>
              <a:t>,</a:t>
            </a:r>
          </a:p>
          <a:p>
            <a:pPr marL="0" marR="0" lvl="0" indent="0" algn="l" defTabSz="914400" rtl="0" eaLnBrk="1" fontAlgn="auto" latinLnBrk="0" hangingPunct="1">
              <a:lnSpc>
                <a:spcPct val="100000"/>
              </a:lnSpc>
              <a:spcBef>
                <a:spcPts val="0"/>
              </a:spcBef>
              <a:spcAft>
                <a:spcPts val="800"/>
              </a:spcAft>
              <a:buClrTx/>
              <a:buSzTx/>
              <a:buFontTx/>
              <a:buNone/>
              <a:tabLst/>
              <a:defRPr/>
            </a:pPr>
            <a:endParaRPr lang="fr-FR" sz="1100">
              <a:solidFill>
                <a:schemeClr val="tx1"/>
              </a:solidFill>
              <a:latin typeface="Century Gothic" panose="020B0502020202020204" pitchFamily="34" charset="0"/>
              <a:cs typeface="Calibri" pitchFamily="34" charset="0"/>
            </a:endParaRPr>
          </a:p>
          <a:p>
            <a:pPr marL="0" marR="0" lvl="0" indent="0" algn="l" defTabSz="914400" rtl="0" eaLnBrk="1" fontAlgn="auto" latinLnBrk="0" hangingPunct="1">
              <a:lnSpc>
                <a:spcPct val="100000"/>
              </a:lnSpc>
              <a:spcBef>
                <a:spcPts val="0"/>
              </a:spcBef>
              <a:spcAft>
                <a:spcPts val="800"/>
              </a:spcAft>
              <a:buClrTx/>
              <a:buSzTx/>
              <a:buFontTx/>
              <a:buNone/>
              <a:tabLst/>
              <a:defRPr/>
            </a:pPr>
            <a:r>
              <a:rPr lang="fr-FR" sz="1100" b="1">
                <a:solidFill>
                  <a:schemeClr val="tx1"/>
                </a:solidFill>
                <a:latin typeface="Century Gothic" panose="020B0502020202020204" pitchFamily="34" charset="0"/>
                <a:cs typeface="Calibri" pitchFamily="34" charset="0"/>
              </a:rPr>
              <a:t>Découvrir </a:t>
            </a:r>
            <a:r>
              <a:rPr lang="fr-FR" sz="1100">
                <a:solidFill>
                  <a:schemeClr val="tx1"/>
                </a:solidFill>
                <a:latin typeface="Century Gothic" panose="020B0502020202020204" pitchFamily="34" charset="0"/>
                <a:cs typeface="Calibri" pitchFamily="34" charset="0"/>
              </a:rPr>
              <a:t>de nouvelles destinations, </a:t>
            </a:r>
            <a:r>
              <a:rPr lang="fr-FR" sz="1100" err="1">
                <a:solidFill>
                  <a:schemeClr val="tx1"/>
                </a:solidFill>
                <a:latin typeface="Century Gothic" panose="020B0502020202020204" pitchFamily="34" charset="0"/>
                <a:cs typeface="Calibri" pitchFamily="34" charset="0"/>
              </a:rPr>
              <a:t>citytrips</a:t>
            </a:r>
            <a:r>
              <a:rPr lang="fr-FR" sz="1100">
                <a:solidFill>
                  <a:schemeClr val="tx1"/>
                </a:solidFill>
                <a:latin typeface="Century Gothic" panose="020B0502020202020204" pitchFamily="34" charset="0"/>
                <a:cs typeface="Calibri" pitchFamily="34" charset="0"/>
              </a:rPr>
              <a:t>, </a:t>
            </a:r>
          </a:p>
          <a:p>
            <a:pPr marL="0" marR="0" lvl="0" indent="0" algn="l" defTabSz="914400" rtl="0" eaLnBrk="1" fontAlgn="auto" latinLnBrk="0" hangingPunct="1">
              <a:lnSpc>
                <a:spcPct val="100000"/>
              </a:lnSpc>
              <a:spcBef>
                <a:spcPts val="0"/>
              </a:spcBef>
              <a:spcAft>
                <a:spcPts val="800"/>
              </a:spcAft>
              <a:buClrTx/>
              <a:buSzTx/>
              <a:buFontTx/>
              <a:buNone/>
              <a:tabLst/>
              <a:defRPr/>
            </a:pPr>
            <a:r>
              <a:rPr lang="fr-FR" sz="1100" b="1">
                <a:solidFill>
                  <a:schemeClr val="tx1"/>
                </a:solidFill>
                <a:latin typeface="Century Gothic" panose="020B0502020202020204" pitchFamily="34" charset="0"/>
                <a:cs typeface="Calibri" pitchFamily="34" charset="0"/>
              </a:rPr>
              <a:t>Contempler</a:t>
            </a:r>
            <a:r>
              <a:rPr lang="fr-FR" sz="1100">
                <a:solidFill>
                  <a:schemeClr val="tx1"/>
                </a:solidFill>
                <a:latin typeface="Century Gothic" panose="020B0502020202020204" pitchFamily="34" charset="0"/>
                <a:cs typeface="Calibri" pitchFamily="34" charset="0"/>
              </a:rPr>
              <a:t>; curieux de découvrir </a:t>
            </a:r>
            <a:r>
              <a:rPr kumimoji="0" lang="fr-FR" sz="1100" b="0" i="0" u="none" strike="noStrike" kern="1200" cap="none" spc="0" normalizeH="0" baseline="0" noProof="0">
                <a:ln>
                  <a:noFill/>
                </a:ln>
                <a:solidFill>
                  <a:schemeClr val="tx1"/>
                </a:solidFill>
                <a:effectLst/>
                <a:uLnTx/>
                <a:uFillTx/>
                <a:latin typeface="Century Gothic" panose="020B0502020202020204" pitchFamily="34" charset="0"/>
                <a:ea typeface="+mn-ea"/>
                <a:cs typeface="Calibri" pitchFamily="34" charset="0"/>
              </a:rPr>
              <a:t>Visiter le </a:t>
            </a:r>
            <a:r>
              <a:rPr kumimoji="0" lang="fr-FR" sz="1100" b="1" i="0" u="none" strike="noStrike" kern="1200" cap="none" spc="0" normalizeH="0" baseline="0" noProof="0">
                <a:ln>
                  <a:noFill/>
                </a:ln>
                <a:solidFill>
                  <a:schemeClr val="tx1"/>
                </a:solidFill>
                <a:effectLst/>
                <a:uLnTx/>
                <a:uFillTx/>
                <a:latin typeface="Century Gothic" panose="020B0502020202020204" pitchFamily="34" charset="0"/>
                <a:ea typeface="+mn-ea"/>
                <a:cs typeface="Calibri" pitchFamily="34" charset="0"/>
              </a:rPr>
              <a:t>patrimoine et la culture locale </a:t>
            </a:r>
            <a:r>
              <a:rPr kumimoji="0" lang="fr-FR" sz="1100" b="0" i="0" u="none" strike="noStrike" kern="1200" cap="none" spc="0" normalizeH="0" baseline="0" noProof="0">
                <a:ln>
                  <a:noFill/>
                </a:ln>
                <a:solidFill>
                  <a:schemeClr val="tx1"/>
                </a:solidFill>
                <a:effectLst/>
                <a:uLnTx/>
                <a:uFillTx/>
                <a:latin typeface="Century Gothic" panose="020B0502020202020204" pitchFamily="34" charset="0"/>
                <a:ea typeface="+mn-ea"/>
                <a:cs typeface="Calibri" pitchFamily="34" charset="0"/>
              </a:rPr>
              <a:t> à leur rythme</a:t>
            </a:r>
          </a:p>
          <a:p>
            <a:pPr>
              <a:spcAft>
                <a:spcPts val="800"/>
              </a:spcAft>
              <a:defRPr/>
            </a:pPr>
            <a:r>
              <a:rPr lang="fr-FR" sz="1100">
                <a:solidFill>
                  <a:schemeClr val="tx1"/>
                </a:solidFill>
                <a:latin typeface="Century Gothic" panose="020B0502020202020204" pitchFamily="34" charset="0"/>
                <a:cs typeface="Calibri" pitchFamily="34" charset="0"/>
              </a:rPr>
              <a:t>Recherchent </a:t>
            </a:r>
            <a:r>
              <a:rPr lang="fr-FR" sz="1100" b="1">
                <a:solidFill>
                  <a:schemeClr val="tx1"/>
                </a:solidFill>
                <a:latin typeface="Century Gothic" panose="020B0502020202020204" pitchFamily="34" charset="0"/>
                <a:cs typeface="Calibri" pitchFamily="34" charset="0"/>
              </a:rPr>
              <a:t>des escapades gourmandes</a:t>
            </a:r>
            <a:endParaRPr kumimoji="0" lang="fr-FR" sz="1100" b="1" i="0" u="none" strike="noStrike" kern="1200" cap="none" spc="0" normalizeH="0" baseline="0" noProof="0">
              <a:ln>
                <a:noFill/>
              </a:ln>
              <a:solidFill>
                <a:schemeClr val="tx1"/>
              </a:solidFill>
              <a:effectLst/>
              <a:uLnTx/>
              <a:uFillTx/>
              <a:latin typeface="Century Gothic" panose="020B0502020202020204" pitchFamily="34" charset="0"/>
              <a:cs typeface="Calibri" pitchFamily="34" charset="0"/>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fr-FR" sz="1100" b="0" i="0" u="none" strike="noStrike" kern="1200" cap="none" spc="0" normalizeH="0" baseline="0" noProof="0">
                <a:ln>
                  <a:noFill/>
                </a:ln>
                <a:solidFill>
                  <a:schemeClr val="tx1"/>
                </a:solidFill>
                <a:effectLst/>
                <a:uLnTx/>
                <a:uFillTx/>
                <a:latin typeface="Century Gothic" panose="020B0502020202020204" pitchFamily="34" charset="0"/>
                <a:ea typeface="+mn-ea"/>
                <a:cs typeface="Calibri" pitchFamily="34" charset="0"/>
              </a:rPr>
              <a:t>Connaissent peu la région</a:t>
            </a: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fr-FR" sz="1100" b="0" i="0" u="none" strike="noStrike" kern="1200" cap="none" spc="0" normalizeH="0" baseline="0" noProof="0">
                <a:ln>
                  <a:noFill/>
                </a:ln>
                <a:solidFill>
                  <a:schemeClr val="tx1"/>
                </a:solidFill>
                <a:effectLst/>
                <a:uLnTx/>
                <a:uFillTx/>
                <a:latin typeface="Century Gothic" panose="020B0502020202020204" pitchFamily="34" charset="0"/>
                <a:ea typeface="+mn-ea"/>
                <a:cs typeface="Calibri" pitchFamily="34" charset="0"/>
              </a:rPr>
              <a:t>Intérêt pour </a:t>
            </a:r>
            <a:r>
              <a:rPr kumimoji="0" lang="fr-FR" sz="1100" b="0" i="0" u="none" strike="noStrike" kern="1200" cap="none" spc="0" normalizeH="0" baseline="0" noProof="0" err="1">
                <a:ln>
                  <a:noFill/>
                </a:ln>
                <a:solidFill>
                  <a:schemeClr val="tx1"/>
                </a:solidFill>
                <a:effectLst/>
                <a:uLnTx/>
                <a:uFillTx/>
                <a:latin typeface="Century Gothic" panose="020B0502020202020204" pitchFamily="34" charset="0"/>
                <a:ea typeface="+mn-ea"/>
                <a:cs typeface="Calibri" pitchFamily="34" charset="0"/>
              </a:rPr>
              <a:t>HdF</a:t>
            </a:r>
            <a:r>
              <a:rPr kumimoji="0" lang="fr-FR" sz="1100" b="0" i="0" u="none" strike="noStrike" kern="1200" cap="none" spc="0" normalizeH="0" baseline="0" noProof="0">
                <a:ln>
                  <a:noFill/>
                </a:ln>
                <a:solidFill>
                  <a:schemeClr val="tx1"/>
                </a:solidFill>
                <a:effectLst/>
                <a:uLnTx/>
                <a:uFillTx/>
                <a:latin typeface="Century Gothic" panose="020B0502020202020204" pitchFamily="34" charset="0"/>
                <a:ea typeface="+mn-ea"/>
                <a:cs typeface="Calibri" pitchFamily="34" charset="0"/>
              </a:rPr>
              <a:t> en tant que </a:t>
            </a:r>
            <a:r>
              <a:rPr kumimoji="0" lang="fr-FR" sz="1100" b="1" i="0" u="none" strike="noStrike" kern="1200" cap="none" spc="0" normalizeH="0" baseline="0" noProof="0">
                <a:ln>
                  <a:noFill/>
                </a:ln>
                <a:solidFill>
                  <a:schemeClr val="tx1"/>
                </a:solidFill>
                <a:effectLst/>
                <a:uLnTx/>
                <a:uFillTx/>
                <a:latin typeface="Century Gothic" panose="020B0502020202020204" pitchFamily="34" charset="0"/>
                <a:ea typeface="+mn-ea"/>
                <a:cs typeface="Calibri" pitchFamily="34" charset="0"/>
              </a:rPr>
              <a:t>destination gastronomique</a:t>
            </a:r>
            <a:r>
              <a:rPr kumimoji="0" lang="fr-FR" sz="1100" b="0" i="0" u="none" strike="noStrike" kern="1200" cap="none" spc="0" normalizeH="0" baseline="0" noProof="0">
                <a:ln>
                  <a:noFill/>
                </a:ln>
                <a:solidFill>
                  <a:schemeClr val="tx1"/>
                </a:solidFill>
                <a:effectLst/>
                <a:uLnTx/>
                <a:uFillTx/>
                <a:latin typeface="Century Gothic" panose="020B0502020202020204" pitchFamily="34" charset="0"/>
                <a:ea typeface="+mn-ea"/>
                <a:cs typeface="Calibri" pitchFamily="34" charset="0"/>
              </a:rPr>
              <a:t>, </a:t>
            </a:r>
            <a:r>
              <a:rPr lang="fr-FR" sz="1100" b="1">
                <a:solidFill>
                  <a:schemeClr val="tx1"/>
                </a:solidFill>
                <a:latin typeface="Century Gothic" panose="020B0502020202020204" pitchFamily="34" charset="0"/>
                <a:cs typeface="Calibri" pitchFamily="34" charset="0"/>
              </a:rPr>
              <a:t>pour son patrimoine, ses lieux de mémoire</a:t>
            </a: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fr-FR" sz="1100" b="1" i="0" u="none" strike="noStrike" kern="1200" cap="none" spc="0" normalizeH="0" baseline="0" noProof="0">
              <a:ln>
                <a:noFill/>
              </a:ln>
              <a:solidFill>
                <a:schemeClr val="accent2"/>
              </a:solidFill>
              <a:effectLst/>
              <a:uLnTx/>
              <a:uFillTx/>
              <a:latin typeface="Century Gothic" panose="020B0502020202020204" pitchFamily="34" charset="0"/>
              <a:ea typeface="+mn-ea"/>
              <a:cs typeface="Calibri" pitchFamily="34" charset="0"/>
            </a:endParaRPr>
          </a:p>
        </p:txBody>
      </p:sp>
      <p:pic>
        <p:nvPicPr>
          <p:cNvPr id="12" name="Image 11">
            <a:extLst>
              <a:ext uri="{FF2B5EF4-FFF2-40B4-BE49-F238E27FC236}">
                <a16:creationId xmlns:a16="http://schemas.microsoft.com/office/drawing/2014/main" id="{F805CE24-33A5-AFD2-A0E0-3E0F83B67A3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99987" y="1478778"/>
            <a:ext cx="817580" cy="817580"/>
          </a:xfrm>
          <a:prstGeom prst="rect">
            <a:avLst/>
          </a:prstGeom>
        </p:spPr>
      </p:pic>
      <p:sp>
        <p:nvSpPr>
          <p:cNvPr id="14" name="Rectangle 13">
            <a:extLst>
              <a:ext uri="{FF2B5EF4-FFF2-40B4-BE49-F238E27FC236}">
                <a16:creationId xmlns:a16="http://schemas.microsoft.com/office/drawing/2014/main" id="{4A4DB8F0-8158-C4A8-9B0A-84C70E0B0214}"/>
              </a:ext>
            </a:extLst>
          </p:cNvPr>
          <p:cNvSpPr>
            <a:spLocks noChangeArrowheads="1"/>
          </p:cNvSpPr>
          <p:nvPr/>
        </p:nvSpPr>
        <p:spPr bwMode="auto">
          <a:xfrm>
            <a:off x="4534432" y="1071033"/>
            <a:ext cx="3072867" cy="863955"/>
          </a:xfrm>
          <a:prstGeom prst="rect">
            <a:avLst/>
          </a:prstGeom>
          <a:solidFill>
            <a:srgbClr val="ECC1A2"/>
          </a:solidFill>
          <a:ln>
            <a:noFill/>
          </a:ln>
        </p:spPr>
        <p:txBody>
          <a:bodyPr wrap="square" lIns="90000" tIns="46800" rIns="90000" bIns="4680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a:ln>
                  <a:noFill/>
                </a:ln>
                <a:solidFill>
                  <a:prstClr val="white"/>
                </a:solidFill>
                <a:effectLst/>
                <a:uLnTx/>
                <a:uFillTx/>
                <a:latin typeface="Century Gothic" panose="020B0502020202020204" pitchFamily="34" charset="0"/>
                <a:ea typeface="+mn-ea"/>
                <a:cs typeface="Calibri" pitchFamily="34" charset="0"/>
              </a:rPr>
              <a:t>LES </a:t>
            </a:r>
          </a:p>
          <a:p>
            <a:pPr algn="ctr">
              <a:defRPr/>
            </a:pPr>
            <a:r>
              <a:rPr kumimoji="0" lang="fr-FR" sz="1600" b="1" i="0" u="none" strike="noStrike" kern="1200" cap="none" spc="0" normalizeH="0" baseline="0" noProof="0">
                <a:ln>
                  <a:noFill/>
                </a:ln>
                <a:solidFill>
                  <a:prstClr val="white"/>
                </a:solidFill>
                <a:effectLst/>
                <a:uLnTx/>
                <a:uFillTx/>
                <a:latin typeface="Century Gothic" panose="020B0502020202020204" pitchFamily="34" charset="0"/>
                <a:ea typeface="+mn-ea"/>
                <a:cs typeface="Calibri" pitchFamily="34" charset="0"/>
              </a:rPr>
              <a:t>FAMILES </a:t>
            </a:r>
            <a:r>
              <a:rPr lang="fr-FR" sz="1600" b="1">
                <a:solidFill>
                  <a:prstClr val="white"/>
                </a:solidFill>
                <a:latin typeface="Century Gothic" panose="020B0502020202020204" pitchFamily="34" charset="0"/>
                <a:cs typeface="Calibri" pitchFamily="34" charset="0"/>
              </a:rPr>
              <a:t>EN QUÊTE </a:t>
            </a:r>
            <a:r>
              <a:rPr kumimoji="0" lang="fr-FR" sz="1600" b="1" i="0" u="none" strike="noStrike" kern="1200" cap="none" spc="0" normalizeH="0" baseline="0" noProof="0">
                <a:ln>
                  <a:noFill/>
                </a:ln>
                <a:solidFill>
                  <a:prstClr val="white"/>
                </a:solidFill>
                <a:effectLst/>
                <a:uLnTx/>
                <a:uFillTx/>
                <a:latin typeface="Century Gothic" panose="020B0502020202020204" pitchFamily="34" charset="0"/>
                <a:ea typeface="+mn-ea"/>
                <a:cs typeface="Calibri" pitchFamily="34" charset="0"/>
              </a:rPr>
              <a:t>DE RESSOURCEMENT</a:t>
            </a:r>
          </a:p>
        </p:txBody>
      </p:sp>
      <p:sp>
        <p:nvSpPr>
          <p:cNvPr id="15" name="Rectangle : coins arrondis 14">
            <a:extLst>
              <a:ext uri="{FF2B5EF4-FFF2-40B4-BE49-F238E27FC236}">
                <a16:creationId xmlns:a16="http://schemas.microsoft.com/office/drawing/2014/main" id="{FCDEEC59-07C6-A688-4A50-2C296F2FF11E}"/>
              </a:ext>
            </a:extLst>
          </p:cNvPr>
          <p:cNvSpPr/>
          <p:nvPr/>
        </p:nvSpPr>
        <p:spPr>
          <a:xfrm>
            <a:off x="4471239" y="2209586"/>
            <a:ext cx="3136059" cy="4127593"/>
          </a:xfrm>
          <a:prstGeom prst="roundRect">
            <a:avLst/>
          </a:prstGeom>
          <a:noFill/>
          <a:ln w="19050">
            <a:solidFill>
              <a:srgbClr val="F4B183"/>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spcAft>
                <a:spcPts val="800"/>
              </a:spcAft>
              <a:defRPr/>
            </a:pPr>
            <a:r>
              <a:rPr kumimoji="0" lang="fr-FR" sz="1100" b="0" i="0" u="none" strike="noStrike" kern="1200" cap="none" spc="0" normalizeH="0" baseline="0" noProof="0">
                <a:ln>
                  <a:noFill/>
                </a:ln>
                <a:solidFill>
                  <a:schemeClr val="tx1"/>
                </a:solidFill>
                <a:effectLst/>
                <a:uLnTx/>
                <a:uFillTx/>
                <a:latin typeface="Century Gothic"/>
                <a:cs typeface="Calibri"/>
              </a:rPr>
              <a:t>Plutôt des </a:t>
            </a:r>
            <a:r>
              <a:rPr kumimoji="0" lang="fr-FR" sz="1100" b="1" i="0" u="none" strike="noStrike" kern="1200" cap="none" spc="0" normalizeH="0" baseline="0" noProof="0">
                <a:ln>
                  <a:noFill/>
                </a:ln>
                <a:solidFill>
                  <a:schemeClr val="tx1"/>
                </a:solidFill>
                <a:effectLst/>
                <a:uLnTx/>
                <a:uFillTx/>
                <a:latin typeface="Century Gothic"/>
                <a:cs typeface="Calibri"/>
              </a:rPr>
              <a:t>familles (CSP </a:t>
            </a:r>
            <a:r>
              <a:rPr lang="fr-FR" sz="1100" b="1">
                <a:solidFill>
                  <a:schemeClr val="tx1"/>
                </a:solidFill>
                <a:latin typeface="Century Gothic"/>
                <a:cs typeface="Calibri"/>
              </a:rPr>
              <a:t>+), parents entre 18 et 44 ans </a:t>
            </a:r>
            <a:r>
              <a:rPr kumimoji="0" lang="fr-FR" sz="1100" b="0" i="0" u="none" strike="noStrike" kern="1200" cap="none" spc="0" normalizeH="0" baseline="0" noProof="0">
                <a:ln>
                  <a:noFill/>
                </a:ln>
                <a:solidFill>
                  <a:schemeClr val="tx1"/>
                </a:solidFill>
                <a:effectLst/>
                <a:uLnTx/>
                <a:uFillTx/>
                <a:latin typeface="Century Gothic"/>
                <a:cs typeface="Calibri"/>
              </a:rPr>
              <a:t>avec des </a:t>
            </a:r>
            <a:r>
              <a:rPr kumimoji="0" lang="fr-FR" sz="1100" b="1" i="0" u="none" strike="noStrike" kern="1200" cap="none" spc="0" normalizeH="0" baseline="0" noProof="0">
                <a:ln>
                  <a:noFill/>
                </a:ln>
                <a:solidFill>
                  <a:schemeClr val="tx1"/>
                </a:solidFill>
                <a:effectLst/>
                <a:uLnTx/>
                <a:uFillTx/>
                <a:latin typeface="Century Gothic"/>
                <a:cs typeface="Calibri"/>
              </a:rPr>
              <a:t>enfants </a:t>
            </a:r>
            <a:r>
              <a:rPr lang="fr-FR" sz="1100" b="1">
                <a:solidFill>
                  <a:schemeClr val="tx1"/>
                </a:solidFill>
                <a:latin typeface="Century Gothic"/>
                <a:cs typeface="Calibri"/>
              </a:rPr>
              <a:t>de moins de </a:t>
            </a:r>
            <a:r>
              <a:rPr kumimoji="0" lang="fr-FR" sz="1100" b="1" i="0" u="none" strike="noStrike" kern="1200" cap="none" spc="0" normalizeH="0" baseline="0" noProof="0">
                <a:ln>
                  <a:noFill/>
                </a:ln>
                <a:solidFill>
                  <a:schemeClr val="tx1"/>
                </a:solidFill>
                <a:effectLst/>
                <a:uLnTx/>
                <a:uFillTx/>
                <a:latin typeface="Century Gothic"/>
                <a:cs typeface="Calibri"/>
              </a:rPr>
              <a:t>12 ans</a:t>
            </a: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fr-FR" sz="1100" b="1" i="0" u="none" strike="noStrike" kern="1200" cap="none" spc="0" normalizeH="0" baseline="0" noProof="0">
                <a:ln>
                  <a:noFill/>
                </a:ln>
                <a:solidFill>
                  <a:schemeClr val="tx1"/>
                </a:solidFill>
                <a:effectLst/>
                <a:uLnTx/>
                <a:uFillTx/>
                <a:latin typeface="Century Gothic"/>
                <a:cs typeface="Calibri"/>
              </a:rPr>
              <a:t>Alterner de phases actives pour divertir les enfants et des phases de ralentissement pour ressourcer les parents</a:t>
            </a:r>
          </a:p>
          <a:p>
            <a:pPr>
              <a:spcAft>
                <a:spcPts val="800"/>
              </a:spcAft>
              <a:defRPr/>
            </a:pPr>
            <a:r>
              <a:rPr lang="fr-FR" sz="1100" b="1">
                <a:solidFill>
                  <a:schemeClr val="tx1"/>
                </a:solidFill>
                <a:latin typeface="Century Gothic"/>
                <a:cs typeface="Calibri"/>
              </a:rPr>
              <a:t>Se divertir et s’amuser: </a:t>
            </a:r>
            <a:r>
              <a:rPr lang="fr-FR" sz="1100">
                <a:solidFill>
                  <a:schemeClr val="tx1"/>
                </a:solidFill>
                <a:latin typeface="Century Gothic"/>
                <a:cs typeface="Calibri"/>
              </a:rPr>
              <a:t>Parcs d’attractions</a:t>
            </a:r>
            <a:endParaRPr kumimoji="0" lang="fr-FR" sz="1100" b="1" i="0" u="none" strike="noStrike" kern="1200" cap="none" spc="0" normalizeH="0" baseline="0" noProof="0">
              <a:ln>
                <a:noFill/>
              </a:ln>
              <a:solidFill>
                <a:schemeClr val="tx1"/>
              </a:solidFill>
              <a:effectLst/>
              <a:uLnTx/>
              <a:uFillTx/>
              <a:latin typeface="Century Gothic"/>
              <a:cs typeface="Calibri"/>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fr-FR" sz="1100" b="1" i="0" u="none" strike="noStrike" kern="1200" cap="none" spc="0" normalizeH="0" baseline="0" noProof="0">
                <a:ln>
                  <a:noFill/>
                </a:ln>
                <a:solidFill>
                  <a:schemeClr val="tx1"/>
                </a:solidFill>
                <a:effectLst/>
                <a:uLnTx/>
                <a:uFillTx/>
                <a:latin typeface="Century Gothic"/>
                <a:cs typeface="Calibri"/>
              </a:rPr>
              <a:t>Se ressourcer: profiter d’un cadre naturel pour se promener et  </a:t>
            </a:r>
            <a:r>
              <a:rPr lang="fr-FR" sz="1100" b="1">
                <a:solidFill>
                  <a:schemeClr val="tx1"/>
                </a:solidFill>
                <a:latin typeface="Century Gothic"/>
                <a:cs typeface="Calibri"/>
              </a:rPr>
              <a:t>p</a:t>
            </a:r>
            <a:r>
              <a:rPr kumimoji="0" lang="fr-FR" sz="1100" b="1" i="0" u="none" strike="noStrike" kern="1200" cap="none" spc="0" normalizeH="0" baseline="0" noProof="0" err="1">
                <a:ln>
                  <a:noFill/>
                </a:ln>
                <a:solidFill>
                  <a:schemeClr val="tx1"/>
                </a:solidFill>
                <a:effectLst/>
                <a:uLnTx/>
                <a:uFillTx/>
                <a:latin typeface="Century Gothic"/>
                <a:cs typeface="Calibri"/>
              </a:rPr>
              <a:t>ratiquer</a:t>
            </a:r>
            <a:r>
              <a:rPr kumimoji="0" lang="fr-FR" sz="1100" b="1" i="0" u="none" strike="noStrike" kern="1200" cap="none" spc="0" normalizeH="0" baseline="0" noProof="0">
                <a:ln>
                  <a:noFill/>
                </a:ln>
                <a:solidFill>
                  <a:schemeClr val="tx1"/>
                </a:solidFill>
                <a:effectLst/>
                <a:uLnTx/>
                <a:uFillTx/>
                <a:latin typeface="Century Gothic"/>
                <a:cs typeface="Calibri"/>
              </a:rPr>
              <a:t> des activités sportives peu intense </a:t>
            </a:r>
            <a:r>
              <a:rPr kumimoji="0" lang="fr-FR" sz="1100" b="0" i="0" u="none" strike="noStrike" kern="1200" cap="none" spc="0" normalizeH="0" baseline="0" noProof="0">
                <a:ln>
                  <a:noFill/>
                </a:ln>
                <a:solidFill>
                  <a:schemeClr val="tx1"/>
                </a:solidFill>
                <a:effectLst/>
                <a:uLnTx/>
                <a:uFillTx/>
                <a:latin typeface="Century Gothic"/>
                <a:cs typeface="Calibri"/>
              </a:rPr>
              <a:t>(</a:t>
            </a:r>
            <a:r>
              <a:rPr lang="fr-FR" sz="1100">
                <a:solidFill>
                  <a:schemeClr val="tx1"/>
                </a:solidFill>
                <a:latin typeface="Century Gothic"/>
                <a:cs typeface="Calibri"/>
              </a:rPr>
              <a:t>marche, vélo</a:t>
            </a:r>
            <a:r>
              <a:rPr kumimoji="0" lang="fr-FR" sz="1100" b="0" i="0" u="none" strike="noStrike" kern="1200" cap="none" spc="0" normalizeH="0" baseline="0" noProof="0">
                <a:ln>
                  <a:noFill/>
                </a:ln>
                <a:solidFill>
                  <a:schemeClr val="tx1"/>
                </a:solidFill>
                <a:effectLst/>
                <a:uLnTx/>
                <a:uFillTx/>
                <a:latin typeface="Century Gothic"/>
                <a:cs typeface="Calibri"/>
              </a:rPr>
              <a:t>),  découvrir la culture locale (gastronomie, marchés)</a:t>
            </a: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fr-FR" sz="1100" b="0" i="0" u="none" strike="noStrike" kern="1200" cap="none" spc="0" normalizeH="0" baseline="0" noProof="0">
                <a:ln>
                  <a:noFill/>
                </a:ln>
                <a:solidFill>
                  <a:schemeClr val="tx1"/>
                </a:solidFill>
                <a:effectLst/>
                <a:uLnTx/>
                <a:uFillTx/>
                <a:latin typeface="Century Gothic"/>
                <a:cs typeface="Calibri"/>
              </a:rPr>
              <a:t>Connaissent très peu les </a:t>
            </a:r>
            <a:r>
              <a:rPr kumimoji="0" lang="fr-FR" sz="1100" b="0" i="0" u="none" strike="noStrike" kern="1200" cap="none" spc="0" normalizeH="0" baseline="0" noProof="0" err="1">
                <a:ln>
                  <a:noFill/>
                </a:ln>
                <a:solidFill>
                  <a:schemeClr val="tx1"/>
                </a:solidFill>
                <a:effectLst/>
                <a:uLnTx/>
                <a:uFillTx/>
                <a:latin typeface="Century Gothic"/>
                <a:cs typeface="Calibri"/>
              </a:rPr>
              <a:t>HdF</a:t>
            </a:r>
            <a:r>
              <a:rPr kumimoji="0" lang="fr-FR" sz="1100" b="0" i="0" u="none" strike="noStrike" kern="1200" cap="none" spc="0" normalizeH="0" baseline="0" noProof="0">
                <a:ln>
                  <a:noFill/>
                </a:ln>
                <a:solidFill>
                  <a:schemeClr val="tx1"/>
                </a:solidFill>
                <a:effectLst/>
                <a:uLnTx/>
                <a:uFillTx/>
                <a:latin typeface="Century Gothic"/>
                <a:cs typeface="Calibri"/>
              </a:rPr>
              <a:t>, bionne projection dans la région</a:t>
            </a: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fr-FR" sz="1100" b="0" i="0" u="none" strike="noStrike" kern="1200" cap="none" spc="0" normalizeH="0" baseline="0" noProof="0">
                <a:ln>
                  <a:noFill/>
                </a:ln>
                <a:solidFill>
                  <a:schemeClr val="tx1"/>
                </a:solidFill>
                <a:effectLst/>
                <a:uLnTx/>
                <a:uFillTx/>
                <a:latin typeface="Century Gothic"/>
                <a:cs typeface="Calibri"/>
              </a:rPr>
              <a:t>Intérêt tourné vers </a:t>
            </a:r>
            <a:r>
              <a:rPr kumimoji="0" lang="fr-FR" sz="1100" b="1" i="0" u="none" strike="noStrike" kern="1200" cap="none" spc="0" normalizeH="0" baseline="0" noProof="0">
                <a:ln>
                  <a:noFill/>
                </a:ln>
                <a:solidFill>
                  <a:schemeClr val="tx1"/>
                </a:solidFill>
                <a:effectLst/>
                <a:uLnTx/>
                <a:uFillTx/>
                <a:latin typeface="Century Gothic"/>
                <a:cs typeface="Calibri"/>
              </a:rPr>
              <a:t>le littoral, les plages, Les parcs d’attractions</a:t>
            </a:r>
            <a:endParaRPr lang="fr-FR" sz="1100" b="1" i="0" u="none" strike="noStrike" kern="1200" cap="none" spc="0" normalizeH="0" baseline="0" noProof="0">
              <a:ln>
                <a:noFill/>
              </a:ln>
              <a:solidFill>
                <a:schemeClr val="tx1"/>
              </a:solidFill>
              <a:effectLst/>
              <a:uLnTx/>
              <a:uFillTx/>
              <a:latin typeface="Century Gothic"/>
              <a:cs typeface="Calibri"/>
            </a:endParaRPr>
          </a:p>
        </p:txBody>
      </p:sp>
      <p:pic>
        <p:nvPicPr>
          <p:cNvPr id="23" name="Image 22">
            <a:extLst>
              <a:ext uri="{FF2B5EF4-FFF2-40B4-BE49-F238E27FC236}">
                <a16:creationId xmlns:a16="http://schemas.microsoft.com/office/drawing/2014/main" id="{6E2FF014-5C7F-EC7E-BE2E-BE65F09DDA7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41614" y="1463613"/>
            <a:ext cx="817581" cy="817581"/>
          </a:xfrm>
          <a:prstGeom prst="rect">
            <a:avLst/>
          </a:prstGeom>
        </p:spPr>
      </p:pic>
      <p:pic>
        <p:nvPicPr>
          <p:cNvPr id="25" name="Image 24">
            <a:extLst>
              <a:ext uri="{FF2B5EF4-FFF2-40B4-BE49-F238E27FC236}">
                <a16:creationId xmlns:a16="http://schemas.microsoft.com/office/drawing/2014/main" id="{4C49F78C-D89D-E641-AD1A-E1764A257581}"/>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1519956" y="181919"/>
            <a:ext cx="461893" cy="461893"/>
          </a:xfrm>
          <a:prstGeom prst="rect">
            <a:avLst/>
          </a:prstGeom>
        </p:spPr>
      </p:pic>
    </p:spTree>
    <p:extLst>
      <p:ext uri="{BB962C8B-B14F-4D97-AF65-F5344CB8AC3E}">
        <p14:creationId xmlns:p14="http://schemas.microsoft.com/office/powerpoint/2010/main" val="42405157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4" name="Texte"/>
          <p:cNvSpPr txBox="1"/>
          <p:nvPr/>
        </p:nvSpPr>
        <p:spPr>
          <a:xfrm>
            <a:off x="11620797" y="393553"/>
            <a:ext cx="117020" cy="20518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25400" tIns="25400" rIns="25400" bIns="25400" anchor="b">
            <a:spAutoFit/>
          </a:bodyPr>
          <a:lstStyle>
            <a:lvl1pPr defTabSz="584200">
              <a:lnSpc>
                <a:spcPct val="100000"/>
              </a:lnSpc>
              <a:defRPr sz="2000">
                <a:solidFill>
                  <a:srgbClr val="5E5E5E"/>
                </a:solidFill>
              </a:defRPr>
            </a:lvl1pPr>
          </a:lstStyle>
          <a:p>
            <a:fld id="{86CB4B4D-7CA3-9044-876B-883B54F8677D}" type="slidenum">
              <a:rPr sz="1000"/>
              <a:t>35</a:t>
            </a:fld>
            <a:endParaRPr sz="1000"/>
          </a:p>
        </p:txBody>
      </p:sp>
      <p:sp>
        <p:nvSpPr>
          <p:cNvPr id="828" name="Révéler lES richesseS ET LES SINGULARITÉS de la régioN…"/>
          <p:cNvSpPr txBox="1"/>
          <p:nvPr/>
        </p:nvSpPr>
        <p:spPr>
          <a:xfrm>
            <a:off x="808356" y="1936334"/>
            <a:ext cx="3231230" cy="28212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25400" tIns="25400" rIns="25400" bIns="25400">
            <a:spAutoFit/>
          </a:bodyPr>
          <a:lstStyle/>
          <a:p>
            <a:pPr algn="l">
              <a:lnSpc>
                <a:spcPct val="100000"/>
              </a:lnSpc>
              <a:defRPr sz="3000" cap="all" spc="-29"/>
            </a:pPr>
            <a:endParaRPr sz="1500">
              <a:solidFill>
                <a:srgbClr val="83B1E2"/>
              </a:solidFill>
              <a:sym typeface="Kardinal Extra Bold"/>
            </a:endParaRPr>
          </a:p>
        </p:txBody>
      </p:sp>
      <p:sp>
        <p:nvSpPr>
          <p:cNvPr id="829" name="METTRE EN AVANT LA DIVERSITÉ DES ACTIVITÉS…"/>
          <p:cNvSpPr txBox="1"/>
          <p:nvPr/>
        </p:nvSpPr>
        <p:spPr>
          <a:xfrm>
            <a:off x="4384446" y="1936334"/>
            <a:ext cx="3393628" cy="28212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25400" tIns="25400" rIns="25400" bIns="25400">
            <a:spAutoFit/>
          </a:bodyPr>
          <a:lstStyle/>
          <a:p>
            <a:pPr algn="l">
              <a:lnSpc>
                <a:spcPct val="100000"/>
              </a:lnSpc>
              <a:defRPr sz="3000" spc="-29"/>
            </a:pPr>
            <a:endParaRPr sz="1500" cap="all">
              <a:solidFill>
                <a:srgbClr val="E0A0B9"/>
              </a:solidFill>
              <a:sym typeface="Kardinal Extra Bold"/>
            </a:endParaRPr>
          </a:p>
        </p:txBody>
      </p:sp>
      <p:sp>
        <p:nvSpPr>
          <p:cNvPr id="830" name="VALORISER LES HEBERGEMENTS BORD DE MER ET CAMPAGNE LEUR RAPPORT QUALITÉ PRIX…"/>
          <p:cNvSpPr txBox="1"/>
          <p:nvPr/>
        </p:nvSpPr>
        <p:spPr>
          <a:xfrm>
            <a:off x="8161510" y="1936334"/>
            <a:ext cx="3232151" cy="28212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25400" tIns="25400" rIns="25400" bIns="25400">
            <a:spAutoFit/>
          </a:bodyPr>
          <a:lstStyle/>
          <a:p>
            <a:pPr algn="l">
              <a:lnSpc>
                <a:spcPct val="100000"/>
              </a:lnSpc>
              <a:defRPr sz="3000" cap="all" spc="-29"/>
            </a:pPr>
            <a:endParaRPr sz="1500"/>
          </a:p>
        </p:txBody>
      </p:sp>
      <p:sp>
        <p:nvSpPr>
          <p:cNvPr id="832" name="VARIER LES ACTIVITÉS…"/>
          <p:cNvSpPr txBox="1"/>
          <p:nvPr/>
        </p:nvSpPr>
        <p:spPr>
          <a:xfrm>
            <a:off x="4364015" y="5522694"/>
            <a:ext cx="3616333" cy="125603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25400" tIns="25400" rIns="25400" bIns="25400"/>
          <a:lstStyle/>
          <a:p>
            <a:pPr algn="l">
              <a:lnSpc>
                <a:spcPct val="80000"/>
              </a:lnSpc>
              <a:defRPr sz="4600" spc="-45">
                <a:solidFill>
                  <a:srgbClr val="E0A0B9"/>
                </a:solidFill>
                <a:latin typeface="+mn-lt"/>
                <a:ea typeface="+mn-ea"/>
                <a:cs typeface="+mn-cs"/>
                <a:sym typeface="Kardinal Extra Bold"/>
              </a:defRPr>
            </a:pPr>
            <a:endParaRPr sz="2300"/>
          </a:p>
        </p:txBody>
      </p:sp>
      <p:sp>
        <p:nvSpPr>
          <p:cNvPr id="833" name="PROFITER D’UN…"/>
          <p:cNvSpPr txBox="1"/>
          <p:nvPr/>
        </p:nvSpPr>
        <p:spPr>
          <a:xfrm>
            <a:off x="8107575" y="5522694"/>
            <a:ext cx="3548314" cy="125603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25400" tIns="25400" rIns="25400" bIns="25400"/>
          <a:lstStyle/>
          <a:p>
            <a:pPr algn="l">
              <a:lnSpc>
                <a:spcPct val="80000"/>
              </a:lnSpc>
              <a:defRPr sz="4600" spc="-45">
                <a:solidFill>
                  <a:srgbClr val="DEA97A"/>
                </a:solidFill>
                <a:latin typeface="+mn-lt"/>
                <a:ea typeface="+mn-ea"/>
                <a:cs typeface="+mn-cs"/>
                <a:sym typeface="Kardinal Extra Bold"/>
              </a:defRPr>
            </a:pPr>
            <a:endParaRPr sz="2300"/>
          </a:p>
        </p:txBody>
      </p:sp>
      <p:sp>
        <p:nvSpPr>
          <p:cNvPr id="13" name="object 2">
            <a:extLst>
              <a:ext uri="{FF2B5EF4-FFF2-40B4-BE49-F238E27FC236}">
                <a16:creationId xmlns:a16="http://schemas.microsoft.com/office/drawing/2014/main" id="{6E22520D-755B-C84C-AF26-59D10881F284}"/>
              </a:ext>
            </a:extLst>
          </p:cNvPr>
          <p:cNvSpPr txBox="1">
            <a:spLocks/>
          </p:cNvSpPr>
          <p:nvPr/>
        </p:nvSpPr>
        <p:spPr>
          <a:xfrm>
            <a:off x="568209" y="326002"/>
            <a:ext cx="8213183" cy="397545"/>
          </a:xfrm>
          <a:prstGeom prst="rect">
            <a:avLst/>
          </a:prstGeom>
        </p:spPr>
        <p:txBody>
          <a:bodyPr vert="horz" wrap="square" lIns="0" tIns="12700" rIns="0" bIns="0" rtlCol="0">
            <a:spAutoFit/>
          </a:bodyPr>
          <a:lstStyle>
            <a:lvl1pPr>
              <a:defRPr sz="2500" b="1" i="0">
                <a:solidFill>
                  <a:srgbClr val="005BAA"/>
                </a:solidFill>
                <a:latin typeface="Etelka Text Pro"/>
                <a:ea typeface="+mj-ea"/>
                <a:cs typeface="Etelka Text Pro"/>
              </a:defRPr>
            </a:lvl1pPr>
          </a:lstStyle>
          <a:p>
            <a:pPr marL="12700" lvl="0">
              <a:spcBef>
                <a:spcPts val="100"/>
              </a:spcBef>
              <a:defRPr/>
            </a:pPr>
            <a:r>
              <a:rPr lang="fr-FR"/>
              <a:t>UN COURT-SEJOUR POUR LES BRITANNIQUES C’EST</a:t>
            </a:r>
            <a:endParaRPr kumimoji="0" lang="fr-FR" sz="2500" b="1" i="0" u="none" strike="noStrike" kern="0" cap="none" spc="-10" normalizeH="0" baseline="0" noProof="0">
              <a:ln>
                <a:noFill/>
              </a:ln>
              <a:solidFill>
                <a:srgbClr val="0050A4"/>
              </a:solidFill>
              <a:effectLst/>
              <a:uLnTx/>
              <a:uFillTx/>
              <a:latin typeface="Avenir Next LT Pro" panose="020B0504020202020204" pitchFamily="34" charset="0"/>
            </a:endParaRPr>
          </a:p>
        </p:txBody>
      </p:sp>
      <p:sp>
        <p:nvSpPr>
          <p:cNvPr id="14" name="Rectangle 13">
            <a:extLst>
              <a:ext uri="{FF2B5EF4-FFF2-40B4-BE49-F238E27FC236}">
                <a16:creationId xmlns:a16="http://schemas.microsoft.com/office/drawing/2014/main" id="{E88EBF0B-0F7E-5F43-BEBB-224378A460F9}"/>
              </a:ext>
            </a:extLst>
          </p:cNvPr>
          <p:cNvSpPr/>
          <p:nvPr/>
        </p:nvSpPr>
        <p:spPr>
          <a:xfrm>
            <a:off x="0" y="6448612"/>
            <a:ext cx="12192000" cy="409387"/>
          </a:xfrm>
          <a:prstGeom prst="rect">
            <a:avLst/>
          </a:prstGeom>
          <a:solidFill>
            <a:srgbClr val="0050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numéro de diapositive 27">
            <a:extLst>
              <a:ext uri="{FF2B5EF4-FFF2-40B4-BE49-F238E27FC236}">
                <a16:creationId xmlns:a16="http://schemas.microsoft.com/office/drawing/2014/main" id="{7852EA54-5050-CE4E-BF76-AD4C6B7CFCEC}"/>
              </a:ext>
            </a:extLst>
          </p:cNvPr>
          <p:cNvSpPr txBox="1">
            <a:spLocks/>
          </p:cNvSpPr>
          <p:nvPr/>
        </p:nvSpPr>
        <p:spPr>
          <a:xfrm>
            <a:off x="11527902" y="6491196"/>
            <a:ext cx="664098" cy="278717"/>
          </a:xfrm>
          <a:prstGeom prst="rect">
            <a:avLst/>
          </a:prstGeom>
        </p:spPr>
        <p:txBody>
          <a:bodyPr anchor="ct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8AC7C10-199F-484E-9772-D20B8002819D}" type="slidenum">
              <a:rPr lang="fr-FR" sz="1000" smtClean="0">
                <a:solidFill>
                  <a:schemeClr val="bg1"/>
                </a:solidFill>
                <a:latin typeface="Avenir Next LT Pro Light" panose="020B0304020202020204" pitchFamily="34" charset="0"/>
              </a:rPr>
              <a:pPr algn="r"/>
              <a:t>35</a:t>
            </a:fld>
            <a:endParaRPr lang="fr-FR" sz="1000">
              <a:solidFill>
                <a:schemeClr val="bg1"/>
              </a:solidFill>
              <a:latin typeface="Avenir Next LT Pro Light" panose="020B0304020202020204" pitchFamily="34" charset="0"/>
            </a:endParaRPr>
          </a:p>
        </p:txBody>
      </p:sp>
      <p:pic>
        <p:nvPicPr>
          <p:cNvPr id="16" name="Image 15" descr="Une image contenant texte&#10;&#10;Description générée automatiquement">
            <a:extLst>
              <a:ext uri="{FF2B5EF4-FFF2-40B4-BE49-F238E27FC236}">
                <a16:creationId xmlns:a16="http://schemas.microsoft.com/office/drawing/2014/main" id="{82A7F9C5-FA8E-4D44-8F30-885460728E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219" y="6508623"/>
            <a:ext cx="1189318" cy="289365"/>
          </a:xfrm>
          <a:prstGeom prst="rect">
            <a:avLst/>
          </a:prstGeom>
        </p:spPr>
      </p:pic>
      <p:sp>
        <p:nvSpPr>
          <p:cNvPr id="17" name="ZoneTexte 16">
            <a:extLst>
              <a:ext uri="{FF2B5EF4-FFF2-40B4-BE49-F238E27FC236}">
                <a16:creationId xmlns:a16="http://schemas.microsoft.com/office/drawing/2014/main" id="{B4826725-6DD9-2C44-BDD2-A9C53E1A4A2D}"/>
              </a:ext>
            </a:extLst>
          </p:cNvPr>
          <p:cNvSpPr txBox="1"/>
          <p:nvPr/>
        </p:nvSpPr>
        <p:spPr>
          <a:xfrm>
            <a:off x="4779530" y="6532567"/>
            <a:ext cx="2946400" cy="246221"/>
          </a:xfrm>
          <a:prstGeom prst="rect">
            <a:avLst/>
          </a:prstGeom>
          <a:noFill/>
        </p:spPr>
        <p:txBody>
          <a:bodyPr wrap="square" rtlCol="0" anchor="ctr">
            <a:spAutoFit/>
          </a:bodyPr>
          <a:lstStyle/>
          <a:p>
            <a:pPr algn="ctr"/>
            <a:r>
              <a:rPr lang="fr-FR" sz="1000">
                <a:solidFill>
                  <a:schemeClr val="bg1"/>
                </a:solidFill>
                <a:latin typeface="Avenir Next LT Pro Light" panose="020B0304020202020204" pitchFamily="34" charset="0"/>
              </a:rPr>
              <a:t>Titre du document</a:t>
            </a:r>
          </a:p>
        </p:txBody>
      </p:sp>
      <p:pic>
        <p:nvPicPr>
          <p:cNvPr id="18" name="Image 17">
            <a:extLst>
              <a:ext uri="{FF2B5EF4-FFF2-40B4-BE49-F238E27FC236}">
                <a16:creationId xmlns:a16="http://schemas.microsoft.com/office/drawing/2014/main" id="{1509493A-856E-EC48-9F23-C31CB50B205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519956" y="181919"/>
            <a:ext cx="461893" cy="461893"/>
          </a:xfrm>
          <a:prstGeom prst="rect">
            <a:avLst/>
          </a:prstGeom>
        </p:spPr>
      </p:pic>
      <p:sp>
        <p:nvSpPr>
          <p:cNvPr id="22" name="SE DÉPAYSER, SANS…">
            <a:extLst>
              <a:ext uri="{FF2B5EF4-FFF2-40B4-BE49-F238E27FC236}">
                <a16:creationId xmlns:a16="http://schemas.microsoft.com/office/drawing/2014/main" id="{5CF1F713-CBA2-F744-B59D-2E2B3DC5A3D7}"/>
              </a:ext>
            </a:extLst>
          </p:cNvPr>
          <p:cNvSpPr txBox="1"/>
          <p:nvPr/>
        </p:nvSpPr>
        <p:spPr>
          <a:xfrm>
            <a:off x="309760" y="5014694"/>
            <a:ext cx="3393629" cy="12560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lstStyle/>
          <a:p>
            <a:pPr algn="l">
              <a:lnSpc>
                <a:spcPct val="80000"/>
              </a:lnSpc>
              <a:defRPr sz="4600" spc="-45">
                <a:solidFill>
                  <a:srgbClr val="83B1E2"/>
                </a:solidFill>
                <a:latin typeface="+mn-lt"/>
                <a:ea typeface="+mn-ea"/>
                <a:cs typeface="+mn-cs"/>
                <a:sym typeface="Kardinal Extra Bold"/>
              </a:defRPr>
            </a:pPr>
            <a:r>
              <a:rPr sz="2300"/>
              <a:t>SE DÉPAYSER, SANS </a:t>
            </a:r>
          </a:p>
          <a:p>
            <a:pPr algn="l">
              <a:lnSpc>
                <a:spcPct val="80000"/>
              </a:lnSpc>
              <a:defRPr sz="4600" spc="-45">
                <a:solidFill>
                  <a:srgbClr val="83B1E2"/>
                </a:solidFill>
                <a:latin typeface="+mn-lt"/>
                <a:ea typeface="+mn-ea"/>
                <a:cs typeface="+mn-cs"/>
                <a:sym typeface="Kardinal Extra Bold"/>
              </a:defRPr>
            </a:pPr>
            <a:r>
              <a:rPr sz="2300"/>
              <a:t>ALLER TROP LOIN</a:t>
            </a:r>
          </a:p>
        </p:txBody>
      </p:sp>
      <p:sp>
        <p:nvSpPr>
          <p:cNvPr id="23" name="VARIER LES ACTIVITÉS…">
            <a:extLst>
              <a:ext uri="{FF2B5EF4-FFF2-40B4-BE49-F238E27FC236}">
                <a16:creationId xmlns:a16="http://schemas.microsoft.com/office/drawing/2014/main" id="{9AAE5B26-35CC-1C43-8151-D47072EF4389}"/>
              </a:ext>
            </a:extLst>
          </p:cNvPr>
          <p:cNvSpPr txBox="1"/>
          <p:nvPr/>
        </p:nvSpPr>
        <p:spPr>
          <a:xfrm>
            <a:off x="4237015" y="5027394"/>
            <a:ext cx="3616333" cy="12560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lstStyle/>
          <a:p>
            <a:pPr algn="l">
              <a:lnSpc>
                <a:spcPct val="80000"/>
              </a:lnSpc>
              <a:defRPr sz="4600" spc="-45">
                <a:solidFill>
                  <a:srgbClr val="E0A0B9"/>
                </a:solidFill>
                <a:latin typeface="+mn-lt"/>
                <a:ea typeface="+mn-ea"/>
                <a:cs typeface="+mn-cs"/>
                <a:sym typeface="Kardinal Extra Bold"/>
              </a:defRPr>
            </a:pPr>
            <a:r>
              <a:rPr sz="2300"/>
              <a:t>VARIER LES ACTIVITÉS </a:t>
            </a:r>
          </a:p>
          <a:p>
            <a:pPr algn="l">
              <a:lnSpc>
                <a:spcPct val="80000"/>
              </a:lnSpc>
              <a:defRPr sz="4600" spc="-45">
                <a:solidFill>
                  <a:srgbClr val="E0A0B9"/>
                </a:solidFill>
                <a:latin typeface="+mn-lt"/>
                <a:ea typeface="+mn-ea"/>
                <a:cs typeface="+mn-cs"/>
                <a:sym typeface="Kardinal Extra Bold"/>
              </a:defRPr>
            </a:pPr>
            <a:r>
              <a:rPr sz="2300"/>
              <a:t>SANS SE PRENDRE </a:t>
            </a:r>
          </a:p>
          <a:p>
            <a:pPr algn="l">
              <a:lnSpc>
                <a:spcPct val="80000"/>
              </a:lnSpc>
              <a:defRPr sz="4600" spc="-45">
                <a:solidFill>
                  <a:srgbClr val="E0A0B9"/>
                </a:solidFill>
                <a:latin typeface="+mn-lt"/>
                <a:ea typeface="+mn-ea"/>
                <a:cs typeface="+mn-cs"/>
                <a:sym typeface="Kardinal Extra Bold"/>
              </a:defRPr>
            </a:pPr>
            <a:r>
              <a:rPr sz="2300"/>
              <a:t>LA TETE </a:t>
            </a:r>
          </a:p>
        </p:txBody>
      </p:sp>
      <p:sp>
        <p:nvSpPr>
          <p:cNvPr id="24" name="PROFITER D’UN…">
            <a:extLst>
              <a:ext uri="{FF2B5EF4-FFF2-40B4-BE49-F238E27FC236}">
                <a16:creationId xmlns:a16="http://schemas.microsoft.com/office/drawing/2014/main" id="{C8C157E7-A398-1F4C-B27E-9717F32285B6}"/>
              </a:ext>
            </a:extLst>
          </p:cNvPr>
          <p:cNvSpPr txBox="1"/>
          <p:nvPr/>
        </p:nvSpPr>
        <p:spPr>
          <a:xfrm>
            <a:off x="8348875" y="5014694"/>
            <a:ext cx="3548314" cy="12560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lstStyle/>
          <a:p>
            <a:pPr algn="l">
              <a:lnSpc>
                <a:spcPct val="80000"/>
              </a:lnSpc>
              <a:defRPr sz="4600" spc="-45">
                <a:solidFill>
                  <a:srgbClr val="DEA97A"/>
                </a:solidFill>
                <a:latin typeface="+mn-lt"/>
                <a:ea typeface="+mn-ea"/>
                <a:cs typeface="+mn-cs"/>
                <a:sym typeface="Kardinal Extra Bold"/>
              </a:defRPr>
            </a:pPr>
            <a:r>
              <a:rPr sz="2300"/>
              <a:t>PROFITER D’UN </a:t>
            </a:r>
          </a:p>
          <a:p>
            <a:pPr algn="l">
              <a:lnSpc>
                <a:spcPct val="80000"/>
              </a:lnSpc>
              <a:defRPr sz="4600" spc="-45">
                <a:solidFill>
                  <a:srgbClr val="DEA97A"/>
                </a:solidFill>
                <a:latin typeface="+mn-lt"/>
                <a:ea typeface="+mn-ea"/>
                <a:cs typeface="+mn-cs"/>
                <a:sym typeface="Kardinal Extra Bold"/>
              </a:defRPr>
            </a:pPr>
            <a:r>
              <a:rPr sz="2300"/>
              <a:t>BON MOMENT DE CONVIVIALITÉ</a:t>
            </a:r>
          </a:p>
        </p:txBody>
      </p:sp>
      <p:sp>
        <p:nvSpPr>
          <p:cNvPr id="25" name="SE RESSOURCER EN DÉCOUVRANT DE NOUVEAUX ENDROITS, UNE NOUVELLE GASTRONOMIE…">
            <a:extLst>
              <a:ext uri="{FF2B5EF4-FFF2-40B4-BE49-F238E27FC236}">
                <a16:creationId xmlns:a16="http://schemas.microsoft.com/office/drawing/2014/main" id="{5FE48D2F-5BA8-2046-920C-C6585D93D228}"/>
              </a:ext>
            </a:extLst>
          </p:cNvPr>
          <p:cNvSpPr txBox="1"/>
          <p:nvPr/>
        </p:nvSpPr>
        <p:spPr>
          <a:xfrm>
            <a:off x="299599" y="1371377"/>
            <a:ext cx="3739987" cy="31803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spAutoFit/>
          </a:bodyPr>
          <a:lstStyle/>
          <a:p>
            <a:pPr algn="l">
              <a:lnSpc>
                <a:spcPct val="100000"/>
              </a:lnSpc>
              <a:defRPr sz="3000" spc="-29"/>
            </a:pPr>
            <a:r>
              <a:rPr sz="2000"/>
              <a:t>SE RESSOURCER EN </a:t>
            </a:r>
            <a:r>
              <a:rPr sz="2000">
                <a:solidFill>
                  <a:srgbClr val="83B1E2"/>
                </a:solidFill>
                <a:latin typeface="+mn-lt"/>
                <a:ea typeface="+mn-ea"/>
                <a:cs typeface="+mn-cs"/>
                <a:sym typeface="Kardinal Extra Bold"/>
              </a:rPr>
              <a:t>DÉCOUVRANT</a:t>
            </a:r>
            <a:r>
              <a:rPr sz="2000"/>
              <a:t> DE </a:t>
            </a:r>
            <a:r>
              <a:rPr sz="2000">
                <a:solidFill>
                  <a:srgbClr val="82B1E1"/>
                </a:solidFill>
                <a:latin typeface="+mn-lt"/>
                <a:ea typeface="+mn-ea"/>
                <a:cs typeface="+mn-cs"/>
                <a:sym typeface="Kardinal Extra Bold"/>
              </a:rPr>
              <a:t>NOUVEAUX ENDROITS</a:t>
            </a:r>
            <a:r>
              <a:rPr sz="2000"/>
              <a:t>, UNE NOUVELLE </a:t>
            </a:r>
            <a:r>
              <a:rPr sz="2000">
                <a:solidFill>
                  <a:srgbClr val="82B1E1"/>
                </a:solidFill>
                <a:latin typeface="+mn-lt"/>
                <a:ea typeface="+mn-ea"/>
                <a:cs typeface="+mn-cs"/>
                <a:sym typeface="Kardinal Extra Bold"/>
              </a:rPr>
              <a:t>GASTRONOMIE</a:t>
            </a:r>
          </a:p>
          <a:p>
            <a:pPr algn="l">
              <a:lnSpc>
                <a:spcPct val="100000"/>
              </a:lnSpc>
              <a:defRPr sz="3000" spc="-29">
                <a:solidFill>
                  <a:srgbClr val="83B1E2"/>
                </a:solidFill>
              </a:defRPr>
            </a:pPr>
            <a:endParaRPr sz="2000">
              <a:solidFill>
                <a:srgbClr val="82B1E1"/>
              </a:solidFill>
              <a:latin typeface="+mn-lt"/>
              <a:ea typeface="+mn-ea"/>
              <a:cs typeface="+mn-cs"/>
              <a:sym typeface="Kardinal Extra Bold"/>
            </a:endParaRPr>
          </a:p>
          <a:p>
            <a:pPr algn="l">
              <a:lnSpc>
                <a:spcPct val="100000"/>
              </a:lnSpc>
              <a:defRPr sz="3000" spc="-29">
                <a:solidFill>
                  <a:srgbClr val="83B1E2"/>
                </a:solidFill>
              </a:defRPr>
            </a:pPr>
            <a:r>
              <a:rPr sz="2000">
                <a:solidFill>
                  <a:srgbClr val="000000"/>
                </a:solidFill>
              </a:rPr>
              <a:t>EN </a:t>
            </a:r>
            <a:r>
              <a:rPr sz="2000">
                <a:solidFill>
                  <a:srgbClr val="82B1E1"/>
                </a:solidFill>
                <a:latin typeface="+mn-lt"/>
                <a:ea typeface="+mn-ea"/>
                <a:cs typeface="+mn-cs"/>
                <a:sym typeface="Kardinal Extra Bold"/>
              </a:rPr>
              <a:t>BORD DE MER</a:t>
            </a:r>
            <a:r>
              <a:rPr sz="2000">
                <a:solidFill>
                  <a:srgbClr val="000000"/>
                </a:solidFill>
              </a:rPr>
              <a:t>, AU </a:t>
            </a:r>
            <a:r>
              <a:rPr sz="2000">
                <a:solidFill>
                  <a:srgbClr val="82B1E1"/>
                </a:solidFill>
                <a:latin typeface="+mn-lt"/>
                <a:ea typeface="+mn-ea"/>
                <a:cs typeface="+mn-cs"/>
                <a:sym typeface="Kardinal Extra Bold"/>
              </a:rPr>
              <a:t>SOLEIL</a:t>
            </a:r>
            <a:r>
              <a:rPr sz="2000">
                <a:solidFill>
                  <a:srgbClr val="000000"/>
                </a:solidFill>
              </a:rPr>
              <a:t> OU </a:t>
            </a:r>
            <a:r>
              <a:rPr sz="2000" err="1">
                <a:solidFill>
                  <a:srgbClr val="000000"/>
                </a:solidFill>
              </a:rPr>
              <a:t>À</a:t>
            </a:r>
            <a:r>
              <a:rPr sz="2000">
                <a:solidFill>
                  <a:srgbClr val="000000"/>
                </a:solidFill>
              </a:rPr>
              <a:t> LA </a:t>
            </a:r>
            <a:r>
              <a:rPr sz="2000">
                <a:solidFill>
                  <a:srgbClr val="82B1E1"/>
                </a:solidFill>
                <a:latin typeface="+mn-lt"/>
                <a:ea typeface="+mn-ea"/>
                <a:cs typeface="+mn-cs"/>
                <a:sym typeface="Kardinal Extra Bold"/>
              </a:rPr>
              <a:t>CAMPAGNE</a:t>
            </a:r>
            <a:endParaRPr sz="2000">
              <a:solidFill>
                <a:srgbClr val="000000"/>
              </a:solidFill>
            </a:endParaRPr>
          </a:p>
          <a:p>
            <a:pPr algn="l">
              <a:lnSpc>
                <a:spcPct val="100000"/>
              </a:lnSpc>
              <a:defRPr sz="3000" spc="-29">
                <a:solidFill>
                  <a:srgbClr val="83B1E2"/>
                </a:solidFill>
              </a:defRPr>
            </a:pPr>
            <a:endParaRPr sz="2000">
              <a:solidFill>
                <a:srgbClr val="000000"/>
              </a:solidFill>
            </a:endParaRPr>
          </a:p>
          <a:p>
            <a:pPr algn="l">
              <a:lnSpc>
                <a:spcPct val="100000"/>
              </a:lnSpc>
              <a:defRPr sz="3000" spc="-29">
                <a:solidFill>
                  <a:srgbClr val="83B1E2"/>
                </a:solidFill>
              </a:defRPr>
            </a:pPr>
            <a:r>
              <a:rPr sz="2000">
                <a:latin typeface="+mn-lt"/>
                <a:ea typeface="+mn-ea"/>
                <a:cs typeface="+mn-cs"/>
                <a:sym typeface="Kardinal Extra Bold"/>
              </a:rPr>
              <a:t>SANS ALLER TROIS LOIN</a:t>
            </a:r>
            <a:r>
              <a:rPr sz="2000">
                <a:solidFill>
                  <a:srgbClr val="000000"/>
                </a:solidFill>
              </a:rPr>
              <a:t>, </a:t>
            </a:r>
            <a:r>
              <a:rPr sz="2000" err="1">
                <a:solidFill>
                  <a:srgbClr val="000000"/>
                </a:solidFill>
              </a:rPr>
              <a:t>À</a:t>
            </a:r>
            <a:r>
              <a:rPr sz="2000">
                <a:solidFill>
                  <a:srgbClr val="000000"/>
                </a:solidFill>
              </a:rPr>
              <a:t> 3 OU 4 HEURES EN </a:t>
            </a:r>
            <a:r>
              <a:rPr sz="2000">
                <a:latin typeface="+mn-lt"/>
                <a:ea typeface="+mn-ea"/>
                <a:cs typeface="+mn-cs"/>
                <a:sym typeface="Kardinal Extra Bold"/>
              </a:rPr>
              <a:t>VOITURE</a:t>
            </a:r>
            <a:r>
              <a:rPr sz="2000">
                <a:solidFill>
                  <a:srgbClr val="000000"/>
                </a:solidFill>
              </a:rPr>
              <a:t>, EN</a:t>
            </a:r>
            <a:r>
              <a:rPr sz="2000">
                <a:latin typeface="+mn-lt"/>
                <a:ea typeface="+mn-ea"/>
                <a:cs typeface="+mn-cs"/>
                <a:sym typeface="Kardinal Extra Bold"/>
              </a:rPr>
              <a:t> TRAIN</a:t>
            </a:r>
            <a:r>
              <a:rPr sz="2000">
                <a:solidFill>
                  <a:srgbClr val="000000"/>
                </a:solidFill>
              </a:rPr>
              <a:t> OU EN </a:t>
            </a:r>
            <a:r>
              <a:rPr sz="2000">
                <a:latin typeface="+mn-lt"/>
                <a:ea typeface="+mn-ea"/>
                <a:cs typeface="+mn-cs"/>
                <a:sym typeface="Kardinal Extra Bold"/>
              </a:rPr>
              <a:t>CAMPING CAR </a:t>
            </a:r>
          </a:p>
        </p:txBody>
      </p:sp>
      <p:sp>
        <p:nvSpPr>
          <p:cNvPr id="26" name="VARIER LES ACTIVITÉS : DU FUN, DU PAMPERING, DE LA CUTURE ET DU SPORT MAIS LEGER !…">
            <a:extLst>
              <a:ext uri="{FF2B5EF4-FFF2-40B4-BE49-F238E27FC236}">
                <a16:creationId xmlns:a16="http://schemas.microsoft.com/office/drawing/2014/main" id="{012BF689-88F6-1642-84F4-BE27B3B16308}"/>
              </a:ext>
            </a:extLst>
          </p:cNvPr>
          <p:cNvSpPr txBox="1"/>
          <p:nvPr/>
        </p:nvSpPr>
        <p:spPr>
          <a:xfrm>
            <a:off x="4217145" y="1345418"/>
            <a:ext cx="3597686" cy="31803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spAutoFit/>
          </a:bodyPr>
          <a:lstStyle/>
          <a:p>
            <a:pPr algn="l">
              <a:lnSpc>
                <a:spcPct val="100000"/>
              </a:lnSpc>
              <a:defRPr sz="3000" spc="-29"/>
            </a:pPr>
            <a:r>
              <a:rPr sz="2000"/>
              <a:t>VARIER </a:t>
            </a:r>
            <a:r>
              <a:rPr sz="2000">
                <a:solidFill>
                  <a:srgbClr val="E0A0B9"/>
                </a:solidFill>
                <a:latin typeface="+mn-lt"/>
                <a:ea typeface="+mn-ea"/>
                <a:cs typeface="+mn-cs"/>
                <a:sym typeface="Kardinal Extra Bold"/>
              </a:rPr>
              <a:t>LES ACTIVITÉS</a:t>
            </a:r>
            <a:r>
              <a:rPr sz="2000"/>
              <a:t> : DU FUN, DU PAMPERING, DE LA CUTURE ET DU SPORT </a:t>
            </a:r>
            <a:r>
              <a:rPr sz="2000">
                <a:solidFill>
                  <a:srgbClr val="E0A0B9"/>
                </a:solidFill>
                <a:latin typeface="+mn-lt"/>
                <a:ea typeface="+mn-ea"/>
                <a:cs typeface="+mn-cs"/>
                <a:sym typeface="Kardinal Extra Bold"/>
              </a:rPr>
              <a:t>MAIS LEGER !</a:t>
            </a:r>
          </a:p>
          <a:p>
            <a:pPr algn="l">
              <a:lnSpc>
                <a:spcPct val="100000"/>
              </a:lnSpc>
              <a:defRPr sz="3000" spc="-29">
                <a:solidFill>
                  <a:srgbClr val="E0A0B9"/>
                </a:solidFill>
              </a:defRPr>
            </a:pPr>
            <a:endParaRPr sz="2000">
              <a:solidFill>
                <a:srgbClr val="E0A0B9"/>
              </a:solidFill>
              <a:latin typeface="+mn-lt"/>
              <a:ea typeface="+mn-ea"/>
              <a:cs typeface="+mn-cs"/>
              <a:sym typeface="Kardinal Extra Bold"/>
            </a:endParaRPr>
          </a:p>
          <a:p>
            <a:pPr algn="l">
              <a:lnSpc>
                <a:spcPct val="100000"/>
              </a:lnSpc>
              <a:defRPr sz="3000" spc="-29">
                <a:solidFill>
                  <a:srgbClr val="E0A0B9"/>
                </a:solidFill>
              </a:defRPr>
            </a:pPr>
            <a:r>
              <a:rPr sz="2000">
                <a:solidFill>
                  <a:srgbClr val="000000"/>
                </a:solidFill>
              </a:rPr>
              <a:t>SANS </a:t>
            </a:r>
            <a:r>
              <a:rPr sz="2000">
                <a:latin typeface="+mn-lt"/>
                <a:ea typeface="+mn-ea"/>
                <a:cs typeface="+mn-cs"/>
                <a:sym typeface="Kardinal Extra Bold"/>
              </a:rPr>
              <a:t>SE PRENDRE LA TÊTE </a:t>
            </a:r>
          </a:p>
          <a:p>
            <a:pPr algn="l">
              <a:lnSpc>
                <a:spcPct val="100000"/>
              </a:lnSpc>
              <a:defRPr sz="3000" spc="-29">
                <a:solidFill>
                  <a:srgbClr val="E0A0B9"/>
                </a:solidFill>
              </a:defRPr>
            </a:pPr>
            <a:r>
              <a:rPr sz="2000">
                <a:solidFill>
                  <a:srgbClr val="000000"/>
                </a:solidFill>
              </a:rPr>
              <a:t>SUR LA LOGISTIQUE </a:t>
            </a:r>
          </a:p>
          <a:p>
            <a:pPr algn="l">
              <a:lnSpc>
                <a:spcPct val="100000"/>
              </a:lnSpc>
              <a:defRPr sz="3000" spc="-29">
                <a:solidFill>
                  <a:srgbClr val="E0A0B9"/>
                </a:solidFill>
              </a:defRPr>
            </a:pPr>
            <a:endParaRPr sz="2000">
              <a:solidFill>
                <a:srgbClr val="000000"/>
              </a:solidFill>
            </a:endParaRPr>
          </a:p>
          <a:p>
            <a:pPr algn="l">
              <a:lnSpc>
                <a:spcPct val="100000"/>
              </a:lnSpc>
              <a:defRPr sz="3000" spc="-29"/>
            </a:pPr>
            <a:r>
              <a:rPr sz="2000"/>
              <a:t>UN SÉJOUR ORGANISÉ </a:t>
            </a:r>
            <a:r>
              <a:rPr sz="2000" err="1"/>
              <a:t>À</a:t>
            </a:r>
            <a:r>
              <a:rPr sz="2000"/>
              <a:t> </a:t>
            </a:r>
            <a:r>
              <a:rPr sz="2000">
                <a:solidFill>
                  <a:srgbClr val="E0A0B9"/>
                </a:solidFill>
                <a:latin typeface="+mn-lt"/>
                <a:ea typeface="+mn-ea"/>
                <a:cs typeface="+mn-cs"/>
                <a:sym typeface="Kardinal Extra Bold"/>
              </a:rPr>
              <a:t>L’AVANCE</a:t>
            </a:r>
            <a:r>
              <a:rPr sz="2000"/>
              <a:t>, </a:t>
            </a:r>
          </a:p>
          <a:p>
            <a:pPr algn="l">
              <a:lnSpc>
                <a:spcPct val="100000"/>
              </a:lnSpc>
              <a:defRPr sz="3000" spc="-29"/>
            </a:pPr>
            <a:r>
              <a:rPr sz="2000"/>
              <a:t>SAUF S’ILS TOMBENT SUR UN </a:t>
            </a:r>
            <a:r>
              <a:rPr sz="2000">
                <a:solidFill>
                  <a:srgbClr val="E0A0B9"/>
                </a:solidFill>
                <a:latin typeface="+mn-lt"/>
                <a:ea typeface="+mn-ea"/>
                <a:cs typeface="+mn-cs"/>
                <a:sym typeface="Kardinal Extra Bold"/>
              </a:rPr>
              <a:t>BON PLAN</a:t>
            </a:r>
          </a:p>
        </p:txBody>
      </p:sp>
      <p:sp>
        <p:nvSpPr>
          <p:cNvPr id="27" name="SÉJOURNER DANS DES HÉBERGEMENTS PLUTÔT…">
            <a:extLst>
              <a:ext uri="{FF2B5EF4-FFF2-40B4-BE49-F238E27FC236}">
                <a16:creationId xmlns:a16="http://schemas.microsoft.com/office/drawing/2014/main" id="{650290F9-01F3-EF4F-BE9A-43129E68924F}"/>
              </a:ext>
            </a:extLst>
          </p:cNvPr>
          <p:cNvSpPr txBox="1"/>
          <p:nvPr/>
        </p:nvSpPr>
        <p:spPr>
          <a:xfrm>
            <a:off x="8250410" y="1338163"/>
            <a:ext cx="3646779" cy="31803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spAutoFit/>
          </a:bodyPr>
          <a:lstStyle/>
          <a:p>
            <a:pPr algn="l">
              <a:lnSpc>
                <a:spcPct val="100000"/>
              </a:lnSpc>
              <a:defRPr sz="3000" spc="-29"/>
            </a:pPr>
            <a:r>
              <a:rPr sz="2000">
                <a:solidFill>
                  <a:srgbClr val="DCA87A"/>
                </a:solidFill>
                <a:latin typeface="+mn-lt"/>
                <a:ea typeface="+mn-ea"/>
                <a:cs typeface="+mn-cs"/>
                <a:sym typeface="Kardinal Extra Bold"/>
              </a:rPr>
              <a:t>SÉJOURNER</a:t>
            </a:r>
            <a:r>
              <a:rPr sz="2000"/>
              <a:t> DANS DES HÉBERGEMENTS </a:t>
            </a:r>
            <a:r>
              <a:rPr sz="2000">
                <a:solidFill>
                  <a:srgbClr val="DCA87A"/>
                </a:solidFill>
                <a:latin typeface="+mn-lt"/>
                <a:ea typeface="+mn-ea"/>
                <a:cs typeface="+mn-cs"/>
                <a:sym typeface="Kardinal Extra Bold"/>
              </a:rPr>
              <a:t>PLUTÔT SIMPLES</a:t>
            </a:r>
            <a:r>
              <a:rPr lang="fr-FR" sz="2000">
                <a:solidFill>
                  <a:srgbClr val="DCA87A"/>
                </a:solidFill>
                <a:latin typeface="+mn-lt"/>
                <a:ea typeface="+mn-ea"/>
                <a:cs typeface="+mn-cs"/>
                <a:sym typeface="Kardinal Extra Bold"/>
              </a:rPr>
              <a:t> et CHARMANTS</a:t>
            </a:r>
            <a:endParaRPr sz="2000">
              <a:solidFill>
                <a:srgbClr val="DCA87A"/>
              </a:solidFill>
              <a:latin typeface="+mn-lt"/>
              <a:ea typeface="+mn-ea"/>
              <a:cs typeface="+mn-cs"/>
              <a:sym typeface="Kardinal Extra Bold"/>
            </a:endParaRPr>
          </a:p>
          <a:p>
            <a:pPr algn="l">
              <a:lnSpc>
                <a:spcPct val="100000"/>
              </a:lnSpc>
              <a:defRPr sz="3000" spc="-29">
                <a:solidFill>
                  <a:srgbClr val="DEA97A"/>
                </a:solidFill>
              </a:defRPr>
            </a:pPr>
            <a:endParaRPr sz="2000">
              <a:solidFill>
                <a:srgbClr val="DCA87A"/>
              </a:solidFill>
              <a:latin typeface="+mn-lt"/>
              <a:ea typeface="+mn-ea"/>
              <a:cs typeface="+mn-cs"/>
              <a:sym typeface="Kardinal Extra Bold"/>
            </a:endParaRPr>
          </a:p>
          <a:p>
            <a:pPr algn="l">
              <a:lnSpc>
                <a:spcPct val="100000"/>
              </a:lnSpc>
              <a:defRPr sz="3000" spc="-29"/>
            </a:pPr>
            <a:r>
              <a:rPr sz="2000"/>
              <a:t>SENSIBLES AUX </a:t>
            </a:r>
            <a:r>
              <a:rPr sz="2000">
                <a:solidFill>
                  <a:srgbClr val="DCA87A"/>
                </a:solidFill>
                <a:latin typeface="+mn-lt"/>
                <a:ea typeface="+mn-ea"/>
                <a:cs typeface="+mn-cs"/>
                <a:sym typeface="Kardinal Extra Bold"/>
              </a:rPr>
              <a:t>PETITES ATTENTIONS</a:t>
            </a:r>
            <a:r>
              <a:rPr sz="2000"/>
              <a:t> ET </a:t>
            </a:r>
            <a:r>
              <a:rPr sz="2000" err="1"/>
              <a:t>À</a:t>
            </a:r>
            <a:r>
              <a:rPr sz="2000"/>
              <a:t> CERTAINES</a:t>
            </a:r>
            <a:r>
              <a:rPr sz="2000">
                <a:solidFill>
                  <a:srgbClr val="DCA87A"/>
                </a:solidFill>
                <a:latin typeface="+mn-lt"/>
                <a:ea typeface="+mn-ea"/>
                <a:cs typeface="+mn-cs"/>
                <a:sym typeface="Kardinal Extra Bold"/>
              </a:rPr>
              <a:t> PRESTATIONS PRATIQUES</a:t>
            </a:r>
          </a:p>
          <a:p>
            <a:pPr algn="l">
              <a:lnSpc>
                <a:spcPct val="100000"/>
              </a:lnSpc>
              <a:defRPr sz="3000" spc="-29">
                <a:solidFill>
                  <a:srgbClr val="DEA97A"/>
                </a:solidFill>
              </a:defRPr>
            </a:pPr>
            <a:endParaRPr sz="2000">
              <a:solidFill>
                <a:srgbClr val="000000"/>
              </a:solidFill>
            </a:endParaRPr>
          </a:p>
          <a:p>
            <a:pPr algn="l">
              <a:lnSpc>
                <a:spcPct val="100000"/>
              </a:lnSpc>
              <a:defRPr sz="3000" spc="-29"/>
            </a:pPr>
            <a:r>
              <a:rPr sz="2000"/>
              <a:t>PRÊTS </a:t>
            </a:r>
            <a:r>
              <a:rPr sz="2000" err="1"/>
              <a:t>À</a:t>
            </a:r>
            <a:r>
              <a:rPr sz="2000"/>
              <a:t> </a:t>
            </a:r>
            <a:r>
              <a:rPr sz="2000">
                <a:solidFill>
                  <a:srgbClr val="DCA87A"/>
                </a:solidFill>
                <a:latin typeface="+mn-lt"/>
                <a:ea typeface="+mn-ea"/>
                <a:cs typeface="+mn-cs"/>
                <a:sym typeface="Kardinal Extra Bold"/>
              </a:rPr>
              <a:t>DEPENSER PLUS</a:t>
            </a:r>
            <a:r>
              <a:rPr sz="2000"/>
              <a:t> POUR </a:t>
            </a:r>
          </a:p>
          <a:p>
            <a:pPr algn="l">
              <a:lnSpc>
                <a:spcPct val="100000"/>
              </a:lnSpc>
              <a:defRPr sz="3000" spc="-29"/>
            </a:pPr>
            <a:r>
              <a:rPr sz="2000"/>
              <a:t>UNE </a:t>
            </a:r>
            <a:r>
              <a:rPr sz="2000">
                <a:solidFill>
                  <a:srgbClr val="DCA87A"/>
                </a:solidFill>
                <a:latin typeface="+mn-lt"/>
                <a:ea typeface="+mn-ea"/>
                <a:cs typeface="+mn-cs"/>
                <a:sym typeface="Kardinal Extra Bold"/>
              </a:rPr>
              <a:t>EXPÉRIENCE EXCEPTIONNELLE</a:t>
            </a:r>
          </a:p>
        </p:txBody>
      </p:sp>
    </p:spTree>
    <p:extLst>
      <p:ext uri="{BB962C8B-B14F-4D97-AF65-F5344CB8AC3E}">
        <p14:creationId xmlns:p14="http://schemas.microsoft.com/office/powerpoint/2010/main" val="742526878"/>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e 18">
            <a:extLst>
              <a:ext uri="{FF2B5EF4-FFF2-40B4-BE49-F238E27FC236}">
                <a16:creationId xmlns:a16="http://schemas.microsoft.com/office/drawing/2014/main" id="{40D80CD1-2E93-2A02-C789-DAE31478DEAD}"/>
              </a:ext>
            </a:extLst>
          </p:cNvPr>
          <p:cNvGrpSpPr/>
          <p:nvPr/>
        </p:nvGrpSpPr>
        <p:grpSpPr>
          <a:xfrm>
            <a:off x="1775740" y="1754365"/>
            <a:ext cx="8640521" cy="3420648"/>
            <a:chOff x="1662890" y="1754365"/>
            <a:chExt cx="8640521" cy="3420648"/>
          </a:xfrm>
        </p:grpSpPr>
        <p:pic>
          <p:nvPicPr>
            <p:cNvPr id="17" name="Image 16">
              <a:extLst>
                <a:ext uri="{FF2B5EF4-FFF2-40B4-BE49-F238E27FC236}">
                  <a16:creationId xmlns:a16="http://schemas.microsoft.com/office/drawing/2014/main" id="{EA3CAF1E-ABF2-B35C-1C31-E06588EA1A3C}"/>
                </a:ext>
              </a:extLst>
            </p:cNvPr>
            <p:cNvPicPr>
              <a:picLocks noChangeAspect="1"/>
            </p:cNvPicPr>
            <p:nvPr/>
          </p:nvPicPr>
          <p:blipFill rotWithShape="1">
            <a:blip r:embed="rId2"/>
            <a:srcRect r="5432"/>
            <a:stretch/>
          </p:blipFill>
          <p:spPr>
            <a:xfrm>
              <a:off x="1662890" y="1754365"/>
              <a:ext cx="2563882" cy="2546207"/>
            </a:xfrm>
            <a:prstGeom prst="rect">
              <a:avLst/>
            </a:prstGeom>
          </p:spPr>
        </p:pic>
        <p:pic>
          <p:nvPicPr>
            <p:cNvPr id="18" name="Image 17">
              <a:extLst>
                <a:ext uri="{FF2B5EF4-FFF2-40B4-BE49-F238E27FC236}">
                  <a16:creationId xmlns:a16="http://schemas.microsoft.com/office/drawing/2014/main" id="{64534F8A-41C3-E5B0-8485-FFFF42569995}"/>
                </a:ext>
              </a:extLst>
            </p:cNvPr>
            <p:cNvPicPr>
              <a:picLocks noChangeAspect="1"/>
            </p:cNvPicPr>
            <p:nvPr/>
          </p:nvPicPr>
          <p:blipFill rotWithShape="1">
            <a:blip r:embed="rId2"/>
            <a:srcRect r="5432"/>
            <a:stretch/>
          </p:blipFill>
          <p:spPr>
            <a:xfrm rot="10800000">
              <a:off x="7739529" y="2628806"/>
              <a:ext cx="2563882" cy="2546207"/>
            </a:xfrm>
            <a:prstGeom prst="rect">
              <a:avLst/>
            </a:prstGeom>
          </p:spPr>
        </p:pic>
      </p:grpSp>
      <p:sp>
        <p:nvSpPr>
          <p:cNvPr id="4" name="Rectangle 3">
            <a:extLst>
              <a:ext uri="{FF2B5EF4-FFF2-40B4-BE49-F238E27FC236}">
                <a16:creationId xmlns:a16="http://schemas.microsoft.com/office/drawing/2014/main" id="{8E56D6F9-5565-6B21-C3FB-4FE2742C47A1}"/>
              </a:ext>
            </a:extLst>
          </p:cNvPr>
          <p:cNvSpPr/>
          <p:nvPr/>
        </p:nvSpPr>
        <p:spPr>
          <a:xfrm>
            <a:off x="0" y="6454588"/>
            <a:ext cx="12192000" cy="409387"/>
          </a:xfrm>
          <a:prstGeom prst="rect">
            <a:avLst/>
          </a:prstGeom>
          <a:solidFill>
            <a:srgbClr val="0050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Espace réservé du numéro de diapositive 27">
            <a:extLst>
              <a:ext uri="{FF2B5EF4-FFF2-40B4-BE49-F238E27FC236}">
                <a16:creationId xmlns:a16="http://schemas.microsoft.com/office/drawing/2014/main" id="{E0FB8DB1-1636-CB8D-EAC2-431ECA10F92C}"/>
              </a:ext>
            </a:extLst>
          </p:cNvPr>
          <p:cNvSpPr txBox="1">
            <a:spLocks/>
          </p:cNvSpPr>
          <p:nvPr/>
        </p:nvSpPr>
        <p:spPr>
          <a:xfrm>
            <a:off x="11527902" y="6497172"/>
            <a:ext cx="664098" cy="278717"/>
          </a:xfrm>
          <a:prstGeom prst="rect">
            <a:avLst/>
          </a:prstGeom>
        </p:spPr>
        <p:txBody>
          <a:bodyPr anchor="ct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8AC7C10-199F-484E-9772-D20B8002819D}" type="slidenum">
              <a:rPr lang="fr-FR" sz="1000" smtClean="0">
                <a:solidFill>
                  <a:schemeClr val="bg1"/>
                </a:solidFill>
                <a:latin typeface="Avenir Next LT Pro Light" panose="020B0304020202020204" pitchFamily="34" charset="0"/>
              </a:rPr>
              <a:pPr algn="r"/>
              <a:t>36</a:t>
            </a:fld>
            <a:endParaRPr lang="fr-FR" sz="1000">
              <a:solidFill>
                <a:schemeClr val="bg1"/>
              </a:solidFill>
              <a:latin typeface="Avenir Next LT Pro Light" panose="020B0304020202020204" pitchFamily="34" charset="0"/>
            </a:endParaRPr>
          </a:p>
        </p:txBody>
      </p:sp>
      <p:pic>
        <p:nvPicPr>
          <p:cNvPr id="9" name="Image 8" descr="Une image contenant texte&#10;&#10;Description générée automatiquement">
            <a:extLst>
              <a:ext uri="{FF2B5EF4-FFF2-40B4-BE49-F238E27FC236}">
                <a16:creationId xmlns:a16="http://schemas.microsoft.com/office/drawing/2014/main" id="{94A0D061-A93D-F338-07EB-4145DBB2B0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219" y="6514599"/>
            <a:ext cx="1189318" cy="289365"/>
          </a:xfrm>
          <a:prstGeom prst="rect">
            <a:avLst/>
          </a:prstGeom>
        </p:spPr>
      </p:pic>
      <p:pic>
        <p:nvPicPr>
          <p:cNvPr id="3" name="Image 2">
            <a:extLst>
              <a:ext uri="{FF2B5EF4-FFF2-40B4-BE49-F238E27FC236}">
                <a16:creationId xmlns:a16="http://schemas.microsoft.com/office/drawing/2014/main" id="{F1AED804-DBBA-52E4-419B-515890926C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95705" y="1154072"/>
            <a:ext cx="1200585" cy="1200585"/>
          </a:xfrm>
          <a:prstGeom prst="rect">
            <a:avLst/>
          </a:prstGeom>
        </p:spPr>
      </p:pic>
      <p:sp>
        <p:nvSpPr>
          <p:cNvPr id="5" name="ZoneTexte 4">
            <a:extLst>
              <a:ext uri="{FF2B5EF4-FFF2-40B4-BE49-F238E27FC236}">
                <a16:creationId xmlns:a16="http://schemas.microsoft.com/office/drawing/2014/main" id="{99EBABE6-1CF2-0186-C817-F06BBC5DC538}"/>
              </a:ext>
            </a:extLst>
          </p:cNvPr>
          <p:cNvSpPr txBox="1"/>
          <p:nvPr/>
        </p:nvSpPr>
        <p:spPr>
          <a:xfrm>
            <a:off x="-1" y="2824692"/>
            <a:ext cx="12191999" cy="1569660"/>
          </a:xfrm>
          <a:prstGeom prst="rect">
            <a:avLst/>
          </a:prstGeom>
          <a:noFill/>
        </p:spPr>
        <p:txBody>
          <a:bodyPr wrap="square" lIns="91440" tIns="45720" rIns="91440" bIns="45720" rtlCol="0" anchor="t">
            <a:spAutoFit/>
          </a:bodyPr>
          <a:lstStyle/>
          <a:p>
            <a:pPr algn="ctr"/>
            <a:r>
              <a:rPr lang="fr-FR" sz="3200">
                <a:solidFill>
                  <a:schemeClr val="bg2">
                    <a:lumMod val="50000"/>
                  </a:schemeClr>
                </a:solidFill>
                <a:latin typeface="Avenir Next LT Pro Light"/>
              </a:rPr>
              <a:t>BILAN 2022 </a:t>
            </a:r>
          </a:p>
          <a:p>
            <a:pPr algn="ctr"/>
            <a:r>
              <a:rPr lang="fr-FR" sz="3200">
                <a:solidFill>
                  <a:schemeClr val="bg2">
                    <a:lumMod val="50000"/>
                  </a:schemeClr>
                </a:solidFill>
                <a:latin typeface="Avenir Next LT Pro Light"/>
              </a:rPr>
              <a:t>&amp;</a:t>
            </a:r>
          </a:p>
          <a:p>
            <a:pPr algn="ctr"/>
            <a:r>
              <a:rPr lang="fr-FR" sz="3200">
                <a:solidFill>
                  <a:schemeClr val="bg2">
                    <a:lumMod val="50000"/>
                  </a:schemeClr>
                </a:solidFill>
                <a:latin typeface="Avenir Next LT Pro Light"/>
              </a:rPr>
              <a:t>PLAN D'ACTIONS 2023</a:t>
            </a:r>
          </a:p>
        </p:txBody>
      </p:sp>
      <p:sp>
        <p:nvSpPr>
          <p:cNvPr id="2" name="ZoneTexte 1">
            <a:extLst>
              <a:ext uri="{FF2B5EF4-FFF2-40B4-BE49-F238E27FC236}">
                <a16:creationId xmlns:a16="http://schemas.microsoft.com/office/drawing/2014/main" id="{15674135-DF4E-E61B-C67B-EAA84DB8DCAB}"/>
              </a:ext>
            </a:extLst>
          </p:cNvPr>
          <p:cNvSpPr txBox="1"/>
          <p:nvPr/>
        </p:nvSpPr>
        <p:spPr>
          <a:xfrm>
            <a:off x="4779530" y="6532567"/>
            <a:ext cx="2946400" cy="246221"/>
          </a:xfrm>
          <a:prstGeom prst="rect">
            <a:avLst/>
          </a:prstGeom>
          <a:noFill/>
        </p:spPr>
        <p:txBody>
          <a:bodyPr wrap="square" rtlCol="0" anchor="ctr">
            <a:spAutoFit/>
          </a:bodyPr>
          <a:lstStyle/>
          <a:p>
            <a:pPr algn="ctr"/>
            <a:r>
              <a:rPr lang="fr-FR" sz="1000">
                <a:solidFill>
                  <a:schemeClr val="bg1"/>
                </a:solidFill>
                <a:latin typeface="Avenir Next LT Pro Light" panose="020B0304020202020204" pitchFamily="34" charset="0"/>
              </a:rPr>
              <a:t>Titre du document</a:t>
            </a:r>
          </a:p>
        </p:txBody>
      </p:sp>
    </p:spTree>
    <p:extLst>
      <p:ext uri="{BB962C8B-B14F-4D97-AF65-F5344CB8AC3E}">
        <p14:creationId xmlns:p14="http://schemas.microsoft.com/office/powerpoint/2010/main" val="9646918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object 2">
            <a:extLst>
              <a:ext uri="{FF2B5EF4-FFF2-40B4-BE49-F238E27FC236}">
                <a16:creationId xmlns:a16="http://schemas.microsoft.com/office/drawing/2014/main" id="{9F9DFE22-DCC0-4848-857E-8D9C9981AC4C}"/>
              </a:ext>
            </a:extLst>
          </p:cNvPr>
          <p:cNvSpPr txBox="1">
            <a:spLocks/>
          </p:cNvSpPr>
          <p:nvPr/>
        </p:nvSpPr>
        <p:spPr>
          <a:xfrm>
            <a:off x="568210" y="326002"/>
            <a:ext cx="5338445" cy="397545"/>
          </a:xfrm>
          <a:prstGeom prst="rect">
            <a:avLst/>
          </a:prstGeom>
        </p:spPr>
        <p:txBody>
          <a:bodyPr vert="horz" wrap="square" lIns="0" tIns="12700" rIns="0" bIns="0" rtlCol="0">
            <a:spAutoFit/>
          </a:bodyPr>
          <a:lstStyle>
            <a:lvl1pPr>
              <a:defRPr sz="2500" b="1" i="0">
                <a:solidFill>
                  <a:srgbClr val="005BAA"/>
                </a:solidFill>
                <a:latin typeface="Etelka Text Pro"/>
                <a:ea typeface="+mj-ea"/>
                <a:cs typeface="Etelka Text Pro"/>
              </a:defRPr>
            </a:lvl1pPr>
          </a:lstStyle>
          <a:p>
            <a:pPr marL="12700" marR="0" lvl="0" indent="0" defTabSz="914400" eaLnBrk="1" fontAlgn="auto" latinLnBrk="0" hangingPunct="1">
              <a:lnSpc>
                <a:spcPct val="100000"/>
              </a:lnSpc>
              <a:spcBef>
                <a:spcPts val="100"/>
              </a:spcBef>
              <a:spcAft>
                <a:spcPts val="0"/>
              </a:spcAft>
              <a:buClrTx/>
              <a:buSzTx/>
              <a:buFontTx/>
              <a:buNone/>
              <a:tabLst/>
              <a:defRPr/>
            </a:pPr>
            <a:r>
              <a:rPr kumimoji="0" lang="fr-FR" sz="2500" b="1" i="0" u="none" strike="noStrike" kern="0" cap="none" spc="-10" normalizeH="0" baseline="0" noProof="0">
                <a:ln>
                  <a:noFill/>
                </a:ln>
                <a:solidFill>
                  <a:srgbClr val="0050A4"/>
                </a:solidFill>
                <a:effectLst/>
                <a:uLnTx/>
                <a:uFillTx/>
                <a:latin typeface="Avenir Next LT Pro" panose="020B0504020202020204" pitchFamily="34" charset="0"/>
              </a:rPr>
              <a:t>BILAN 2022 </a:t>
            </a:r>
          </a:p>
        </p:txBody>
      </p:sp>
      <p:pic>
        <p:nvPicPr>
          <p:cNvPr id="26" name="Image 25">
            <a:extLst>
              <a:ext uri="{FF2B5EF4-FFF2-40B4-BE49-F238E27FC236}">
                <a16:creationId xmlns:a16="http://schemas.microsoft.com/office/drawing/2014/main" id="{44ABB6A8-2D98-D247-AB38-1AB489822323}"/>
              </a:ext>
            </a:extLst>
          </p:cNvPr>
          <p:cNvPicPr>
            <a:picLocks noChangeAspect="1"/>
          </p:cNvPicPr>
          <p:nvPr/>
        </p:nvPicPr>
        <p:blipFill rotWithShape="1">
          <a:blip r:embed="rId3"/>
          <a:srcRect r="21138" b="30180"/>
          <a:stretch/>
        </p:blipFill>
        <p:spPr>
          <a:xfrm>
            <a:off x="0" y="0"/>
            <a:ext cx="252412" cy="1287624"/>
          </a:xfrm>
          <a:prstGeom prst="rect">
            <a:avLst/>
          </a:prstGeom>
        </p:spPr>
      </p:pic>
      <p:sp>
        <p:nvSpPr>
          <p:cNvPr id="27" name="Rectangle 26">
            <a:extLst>
              <a:ext uri="{FF2B5EF4-FFF2-40B4-BE49-F238E27FC236}">
                <a16:creationId xmlns:a16="http://schemas.microsoft.com/office/drawing/2014/main" id="{F92A03E1-A696-804B-9EF0-98A8ADC65015}"/>
              </a:ext>
            </a:extLst>
          </p:cNvPr>
          <p:cNvSpPr/>
          <p:nvPr/>
        </p:nvSpPr>
        <p:spPr>
          <a:xfrm>
            <a:off x="0" y="6448612"/>
            <a:ext cx="12192000" cy="409387"/>
          </a:xfrm>
          <a:prstGeom prst="rect">
            <a:avLst/>
          </a:prstGeom>
          <a:solidFill>
            <a:srgbClr val="0050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8" name="Image 27" descr="Une image contenant texte&#10;&#10;Description générée automatiquement">
            <a:extLst>
              <a:ext uri="{FF2B5EF4-FFF2-40B4-BE49-F238E27FC236}">
                <a16:creationId xmlns:a16="http://schemas.microsoft.com/office/drawing/2014/main" id="{346494CC-8F0C-B544-BCE3-09E4698234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1219" y="6508623"/>
            <a:ext cx="1189318" cy="289365"/>
          </a:xfrm>
          <a:prstGeom prst="rect">
            <a:avLst/>
          </a:prstGeom>
        </p:spPr>
      </p:pic>
      <p:sp>
        <p:nvSpPr>
          <p:cNvPr id="29" name="ZoneTexte 28">
            <a:extLst>
              <a:ext uri="{FF2B5EF4-FFF2-40B4-BE49-F238E27FC236}">
                <a16:creationId xmlns:a16="http://schemas.microsoft.com/office/drawing/2014/main" id="{9E513B19-1D60-0843-A0F3-4A0679E295F9}"/>
              </a:ext>
            </a:extLst>
          </p:cNvPr>
          <p:cNvSpPr txBox="1"/>
          <p:nvPr/>
        </p:nvSpPr>
        <p:spPr>
          <a:xfrm>
            <a:off x="4779530" y="6532567"/>
            <a:ext cx="2946400" cy="246221"/>
          </a:xfrm>
          <a:prstGeom prst="rect">
            <a:avLst/>
          </a:prstGeom>
          <a:noFill/>
        </p:spPr>
        <p:txBody>
          <a:bodyPr wrap="square" rtlCol="0" anchor="ctr">
            <a:spAutoFit/>
          </a:bodyPr>
          <a:lstStyle/>
          <a:p>
            <a:pPr algn="ctr"/>
            <a:r>
              <a:rPr lang="fr-FR" sz="1000">
                <a:solidFill>
                  <a:schemeClr val="bg1"/>
                </a:solidFill>
                <a:latin typeface="Avenir Next LT Pro Light" panose="020B0304020202020204" pitchFamily="34" charset="0"/>
              </a:rPr>
              <a:t>Titre du document</a:t>
            </a:r>
          </a:p>
        </p:txBody>
      </p:sp>
      <p:pic>
        <p:nvPicPr>
          <p:cNvPr id="30" name="Image 29">
            <a:extLst>
              <a:ext uri="{FF2B5EF4-FFF2-40B4-BE49-F238E27FC236}">
                <a16:creationId xmlns:a16="http://schemas.microsoft.com/office/drawing/2014/main" id="{ED2DEBD8-A61B-8F4C-99B0-4B84A857EFC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550548" y="233592"/>
            <a:ext cx="461893" cy="461893"/>
          </a:xfrm>
          <a:prstGeom prst="rect">
            <a:avLst/>
          </a:prstGeom>
        </p:spPr>
      </p:pic>
      <p:sp>
        <p:nvSpPr>
          <p:cNvPr id="31" name="ZoneTexte 30">
            <a:extLst>
              <a:ext uri="{FF2B5EF4-FFF2-40B4-BE49-F238E27FC236}">
                <a16:creationId xmlns:a16="http://schemas.microsoft.com/office/drawing/2014/main" id="{7D72A5D2-495A-E347-B94D-DCE38F875FBC}"/>
              </a:ext>
            </a:extLst>
          </p:cNvPr>
          <p:cNvSpPr txBox="1"/>
          <p:nvPr/>
        </p:nvSpPr>
        <p:spPr>
          <a:xfrm>
            <a:off x="110321" y="3333000"/>
            <a:ext cx="2975077" cy="2826306"/>
          </a:xfrm>
          <a:prstGeom prst="roundRect">
            <a:avLst/>
          </a:prstGeom>
          <a:solidFill>
            <a:schemeClr val="accent4"/>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a:ln>
                  <a:noFill/>
                </a:ln>
                <a:solidFill>
                  <a:srgbClr val="4472C4">
                    <a:lumMod val="75000"/>
                  </a:srgbClr>
                </a:solidFill>
                <a:effectLst/>
                <a:uLnTx/>
                <a:uFillTx/>
                <a:latin typeface="Calibri" panose="020F0502020204030204"/>
                <a:ea typeface="+mn-ea"/>
                <a:cs typeface="Biome" panose="020B0503030204020804" pitchFamily="34" charset="0"/>
              </a:rPr>
              <a:t>B to C INDICATEURS CLÉS</a:t>
            </a:r>
          </a:p>
          <a:p>
            <a:pPr lvl="0" algn="ctr">
              <a:defRPr/>
            </a:pPr>
            <a:r>
              <a:rPr lang="fr-FR" sz="1400" b="1" err="1">
                <a:solidFill>
                  <a:schemeClr val="accent1">
                    <a:lumMod val="75000"/>
                  </a:schemeClr>
                </a:solidFill>
                <a:cs typeface="Biome" panose="020B0503030204020804" pitchFamily="34" charset="0"/>
              </a:rPr>
              <a:t>Récap</a:t>
            </a:r>
            <a:r>
              <a:rPr lang="fr-FR" sz="1400" b="1">
                <a:solidFill>
                  <a:schemeClr val="accent1">
                    <a:lumMod val="75000"/>
                  </a:schemeClr>
                </a:solidFill>
                <a:cs typeface="Biome" panose="020B0503030204020804" pitchFamily="34" charset="0"/>
              </a:rPr>
              <a:t> 2022</a:t>
            </a:r>
          </a:p>
          <a:p>
            <a:pPr lvl="0" algn="ctr">
              <a:defRPr/>
            </a:pPr>
            <a:r>
              <a:rPr lang="fr-FR" sz="1200">
                <a:solidFill>
                  <a:prstClr val="black"/>
                </a:solidFill>
              </a:rPr>
              <a:t>Production d’offres de séjours</a:t>
            </a:r>
          </a:p>
          <a:p>
            <a:pPr algn="ctr">
              <a:defRPr/>
            </a:pPr>
            <a:r>
              <a:rPr lang="fr-FR" sz="1200" b="1">
                <a:solidFill>
                  <a:schemeClr val="accent6">
                    <a:lumMod val="75000"/>
                  </a:schemeClr>
                </a:solidFill>
              </a:rPr>
              <a:t>72 offres de séjours (+ 13 offres en 2022/2023)</a:t>
            </a:r>
          </a:p>
          <a:p>
            <a:pPr lvl="0" algn="ctr">
              <a:defRPr/>
            </a:pPr>
            <a:r>
              <a:rPr lang="fr-FR" sz="1200">
                <a:solidFill>
                  <a:prstClr val="black"/>
                </a:solidFill>
              </a:rPr>
              <a:t>Nombre de demandes de pré-réservations </a:t>
            </a:r>
          </a:p>
          <a:p>
            <a:pPr lvl="0" algn="ctr">
              <a:defRPr/>
            </a:pPr>
            <a:r>
              <a:rPr lang="fr-FR" sz="1200" b="1">
                <a:solidFill>
                  <a:schemeClr val="accent6">
                    <a:lumMod val="75000"/>
                  </a:schemeClr>
                </a:solidFill>
              </a:rPr>
              <a:t>510 (vs 117 en 2021)</a:t>
            </a:r>
          </a:p>
          <a:p>
            <a:pPr lvl="0" algn="ctr">
              <a:defRPr/>
            </a:pPr>
            <a:r>
              <a:rPr lang="fr-FR" sz="1200">
                <a:solidFill>
                  <a:prstClr val="black"/>
                </a:solidFill>
              </a:rPr>
              <a:t>Nombre d’abonnés Facebook/Instagram </a:t>
            </a:r>
          </a:p>
          <a:p>
            <a:pPr algn="ctr">
              <a:defRPr/>
            </a:pPr>
            <a:r>
              <a:rPr lang="fr-FR" sz="1200" b="1">
                <a:solidFill>
                  <a:schemeClr val="accent6">
                    <a:lumMod val="75000"/>
                  </a:schemeClr>
                </a:solidFill>
              </a:rPr>
              <a:t>23 053 abonnés (soit + 3 315 en 2022)</a:t>
            </a:r>
          </a:p>
          <a:p>
            <a:pPr algn="ctr">
              <a:defRPr/>
            </a:pPr>
            <a:r>
              <a:rPr lang="fr-FR" sz="1200" b="1">
                <a:solidFill>
                  <a:schemeClr val="accent6">
                    <a:lumMod val="75000"/>
                  </a:schemeClr>
                </a:solidFill>
              </a:rPr>
              <a:t> 16 496 FB / 6 557 IG </a:t>
            </a:r>
          </a:p>
          <a:p>
            <a:pPr lvl="0" algn="ctr">
              <a:defRPr/>
            </a:pPr>
            <a:r>
              <a:rPr lang="fr-FR" sz="1200">
                <a:solidFill>
                  <a:prstClr val="black"/>
                </a:solidFill>
              </a:rPr>
              <a:t>Nombre d’abonnés à nos Newsletters </a:t>
            </a:r>
          </a:p>
          <a:p>
            <a:pPr lvl="0" algn="ctr">
              <a:defRPr/>
            </a:pPr>
            <a:r>
              <a:rPr lang="fr-FR" sz="1200" b="1">
                <a:solidFill>
                  <a:schemeClr val="accent6">
                    <a:lumMod val="75000"/>
                  </a:schemeClr>
                </a:solidFill>
              </a:rPr>
              <a:t>23 002 contacts</a:t>
            </a:r>
          </a:p>
        </p:txBody>
      </p:sp>
      <p:cxnSp>
        <p:nvCxnSpPr>
          <p:cNvPr id="32" name="Connecteur droit 31">
            <a:extLst>
              <a:ext uri="{FF2B5EF4-FFF2-40B4-BE49-F238E27FC236}">
                <a16:creationId xmlns:a16="http://schemas.microsoft.com/office/drawing/2014/main" id="{9508A6C4-129F-304C-B947-90AB4C4C7376}"/>
              </a:ext>
            </a:extLst>
          </p:cNvPr>
          <p:cNvCxnSpPr>
            <a:cxnSpLocks/>
          </p:cNvCxnSpPr>
          <p:nvPr/>
        </p:nvCxnSpPr>
        <p:spPr>
          <a:xfrm>
            <a:off x="3262079" y="834886"/>
            <a:ext cx="0" cy="542802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3" name="Connecteur droit 32">
            <a:extLst>
              <a:ext uri="{FF2B5EF4-FFF2-40B4-BE49-F238E27FC236}">
                <a16:creationId xmlns:a16="http://schemas.microsoft.com/office/drawing/2014/main" id="{4EEFE3A9-5E71-1541-B6E2-DBD9EA121404}"/>
              </a:ext>
            </a:extLst>
          </p:cNvPr>
          <p:cNvCxnSpPr>
            <a:cxnSpLocks/>
          </p:cNvCxnSpPr>
          <p:nvPr/>
        </p:nvCxnSpPr>
        <p:spPr>
          <a:xfrm>
            <a:off x="6525979" y="834886"/>
            <a:ext cx="0" cy="5428028"/>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34" name="Rectangle : coins arrondis 2">
            <a:extLst>
              <a:ext uri="{FF2B5EF4-FFF2-40B4-BE49-F238E27FC236}">
                <a16:creationId xmlns:a16="http://schemas.microsoft.com/office/drawing/2014/main" id="{2385CD65-C02D-C149-9DC4-39969A09CC3E}"/>
              </a:ext>
            </a:extLst>
          </p:cNvPr>
          <p:cNvSpPr/>
          <p:nvPr/>
        </p:nvSpPr>
        <p:spPr>
          <a:xfrm>
            <a:off x="3516120" y="4268348"/>
            <a:ext cx="2717760" cy="1832087"/>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ZoneTexte 34">
            <a:extLst>
              <a:ext uri="{FF2B5EF4-FFF2-40B4-BE49-F238E27FC236}">
                <a16:creationId xmlns:a16="http://schemas.microsoft.com/office/drawing/2014/main" id="{7C239A00-10DB-E040-A37F-72FFAC9F8AA7}"/>
              </a:ext>
            </a:extLst>
          </p:cNvPr>
          <p:cNvSpPr txBox="1"/>
          <p:nvPr/>
        </p:nvSpPr>
        <p:spPr>
          <a:xfrm>
            <a:off x="3552360" y="4476505"/>
            <a:ext cx="2655146" cy="1600438"/>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a:ln>
                  <a:noFill/>
                </a:ln>
                <a:solidFill>
                  <a:srgbClr val="4472C4">
                    <a:lumMod val="75000"/>
                  </a:srgbClr>
                </a:solidFill>
                <a:effectLst/>
                <a:uLnTx/>
                <a:uFillTx/>
                <a:latin typeface="Calibri" panose="020F0502020204030204"/>
                <a:ea typeface="+mn-ea"/>
                <a:cs typeface="Biome" panose="020B0503030204020804" pitchFamily="34" charset="0"/>
              </a:rPr>
              <a:t>B to B INDICATEURS CLÉS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black"/>
              </a:solidFill>
              <a:effectLst/>
              <a:uLnTx/>
              <a:uFillTx/>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err="1">
                <a:ln>
                  <a:noFill/>
                </a:ln>
                <a:solidFill>
                  <a:prstClr val="black"/>
                </a:solidFill>
                <a:effectLst/>
                <a:uLnTx/>
                <a:uFillTx/>
                <a:ea typeface="+mn-ea"/>
                <a:cs typeface="+mn-cs"/>
              </a:rPr>
              <a:t>Nbre</a:t>
            </a:r>
            <a:r>
              <a:rPr kumimoji="0" lang="fr-FR" sz="1200" b="0" i="0" u="none" strike="noStrike" kern="1200" cap="none" spc="0" normalizeH="0" baseline="0" noProof="0">
                <a:ln>
                  <a:noFill/>
                </a:ln>
                <a:solidFill>
                  <a:prstClr val="black"/>
                </a:solidFill>
                <a:effectLst/>
                <a:uLnTx/>
                <a:uFillTx/>
                <a:ea typeface="+mn-ea"/>
                <a:cs typeface="+mn-cs"/>
              </a:rPr>
              <a:t> de TO rencontrés: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a:ln>
                  <a:noFill/>
                </a:ln>
                <a:solidFill>
                  <a:schemeClr val="accent6">
                    <a:lumMod val="75000"/>
                  </a:schemeClr>
                </a:solidFill>
                <a:effectLst/>
                <a:uLnTx/>
                <a:uFillTx/>
                <a:ea typeface="+mn-ea"/>
                <a:cs typeface="+mn-cs"/>
              </a:rPr>
              <a:t> </a:t>
            </a:r>
            <a:r>
              <a:rPr lang="fr-FR" sz="1200" b="1">
                <a:solidFill>
                  <a:schemeClr val="accent6">
                    <a:lumMod val="75000"/>
                  </a:schemeClr>
                </a:solidFill>
              </a:rPr>
              <a:t>50 </a:t>
            </a:r>
            <a:r>
              <a:rPr kumimoji="0" lang="fr-FR" sz="1200" b="1" i="0" u="none" strike="noStrike" kern="1200" cap="none" spc="0" normalizeH="0" baseline="0" noProof="0">
                <a:ln>
                  <a:noFill/>
                </a:ln>
                <a:solidFill>
                  <a:schemeClr val="accent6">
                    <a:lumMod val="75000"/>
                  </a:schemeClr>
                </a:solidFill>
                <a:effectLst/>
                <a:uLnTx/>
                <a:uFillTx/>
                <a:ea typeface="+mn-ea"/>
                <a:cs typeface="+mn-cs"/>
              </a:rPr>
              <a:t> TO/ Autocaristes rencontrés</a:t>
            </a:r>
          </a:p>
          <a:p>
            <a:pPr lvl="0" algn="ctr">
              <a:defRPr/>
            </a:pPr>
            <a:r>
              <a:rPr lang="fr-FR" sz="1200">
                <a:solidFill>
                  <a:prstClr val="black"/>
                </a:solidFill>
              </a:rPr>
              <a:t>Programmation TO: </a:t>
            </a:r>
          </a:p>
          <a:p>
            <a:pPr lvl="0" algn="ctr">
              <a:defRPr/>
            </a:pPr>
            <a:r>
              <a:rPr lang="fr-FR" sz="1200" b="1">
                <a:solidFill>
                  <a:schemeClr val="accent6">
                    <a:lumMod val="75000"/>
                  </a:schemeClr>
                </a:solidFill>
              </a:rPr>
              <a:t>2 programmations TO  (</a:t>
            </a:r>
            <a:r>
              <a:rPr lang="fr-FR" sz="1200" b="1" err="1">
                <a:solidFill>
                  <a:schemeClr val="accent6">
                    <a:lumMod val="75000"/>
                  </a:schemeClr>
                </a:solidFill>
              </a:rPr>
              <a:t>Byway</a:t>
            </a:r>
            <a:r>
              <a:rPr lang="fr-FR" sz="1200" b="1">
                <a:solidFill>
                  <a:schemeClr val="accent6">
                    <a:lumMod val="75000"/>
                  </a:schemeClr>
                </a:solidFill>
              </a:rPr>
              <a:t> </a:t>
            </a:r>
            <a:r>
              <a:rPr lang="fr-FR" sz="1200" b="1" err="1">
                <a:solidFill>
                  <a:schemeClr val="accent6">
                    <a:lumMod val="75000"/>
                  </a:schemeClr>
                </a:solidFill>
              </a:rPr>
              <a:t>Travel</a:t>
            </a:r>
            <a:r>
              <a:rPr lang="fr-FR" sz="1200" b="1">
                <a:solidFill>
                  <a:schemeClr val="accent6">
                    <a:lumMod val="75000"/>
                  </a:schemeClr>
                </a:solidFill>
              </a:rPr>
              <a:t>, Harry Shaw)</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a:ln>
                  <a:noFill/>
                </a:ln>
                <a:solidFill>
                  <a:schemeClr val="accent6">
                    <a:lumMod val="75000"/>
                  </a:schemeClr>
                </a:solidFill>
                <a:effectLst/>
                <a:uLnTx/>
                <a:uFillTx/>
                <a:ea typeface="+mn-ea"/>
                <a:cs typeface="+mn-cs"/>
              </a:rPr>
              <a:t> </a:t>
            </a:r>
          </a:p>
        </p:txBody>
      </p:sp>
      <p:sp>
        <p:nvSpPr>
          <p:cNvPr id="36" name="ZoneTexte 35">
            <a:extLst>
              <a:ext uri="{FF2B5EF4-FFF2-40B4-BE49-F238E27FC236}">
                <a16:creationId xmlns:a16="http://schemas.microsoft.com/office/drawing/2014/main" id="{0764748D-5305-BC4E-9E46-0FD94A28B812}"/>
              </a:ext>
            </a:extLst>
          </p:cNvPr>
          <p:cNvSpPr txBox="1"/>
          <p:nvPr/>
        </p:nvSpPr>
        <p:spPr>
          <a:xfrm>
            <a:off x="6695725" y="4469505"/>
            <a:ext cx="2651243" cy="1566386"/>
          </a:xfrm>
          <a:prstGeom prst="roundRect">
            <a:avLst/>
          </a:prstGeom>
          <a:solidFill>
            <a:schemeClr val="accent4"/>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a:ln>
                  <a:noFill/>
                </a:ln>
                <a:solidFill>
                  <a:srgbClr val="4472C4">
                    <a:lumMod val="75000"/>
                  </a:srgbClr>
                </a:solidFill>
                <a:effectLst/>
                <a:uLnTx/>
                <a:uFillTx/>
                <a:latin typeface="Calibri" panose="020F0502020204030204"/>
                <a:ea typeface="+mn-ea"/>
                <a:cs typeface="Biome" panose="020B0503030204020804" pitchFamily="34" charset="0"/>
              </a:rPr>
              <a:t>Presse INDICATEURS CLÉS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black"/>
                </a:solidFill>
                <a:effectLst/>
                <a:uLnTx/>
                <a:uFillTx/>
                <a:ea typeface="+mn-ea"/>
                <a:cs typeface="+mn-cs"/>
              </a:rPr>
              <a:t>Nombre d’Accueil presse:</a:t>
            </a:r>
            <a:endParaRPr kumimoji="0" lang="fr-FR" sz="1200" b="1" i="0" u="none" strike="noStrike" kern="1200" cap="none" spc="0" normalizeH="0" baseline="0" noProof="0">
              <a:ln>
                <a:noFill/>
              </a:ln>
              <a:solidFill>
                <a:srgbClr val="70AD47">
                  <a:lumMod val="75000"/>
                </a:srgbClr>
              </a:solidFill>
              <a:effectLst/>
              <a:uLnTx/>
              <a:uFillTx/>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b="1">
                <a:solidFill>
                  <a:srgbClr val="70AD47">
                    <a:lumMod val="75000"/>
                  </a:srgbClr>
                </a:solidFill>
              </a:rPr>
              <a:t>11 accueils presse (BBC </a:t>
            </a:r>
            <a:r>
              <a:rPr lang="fr-FR" sz="1200" b="1" err="1">
                <a:solidFill>
                  <a:srgbClr val="70AD47">
                    <a:lumMod val="75000"/>
                  </a:srgbClr>
                </a:solidFill>
              </a:rPr>
              <a:t>travel</a:t>
            </a:r>
            <a:r>
              <a:rPr lang="fr-FR" sz="1200" b="1">
                <a:solidFill>
                  <a:srgbClr val="70AD47">
                    <a:lumMod val="75000"/>
                  </a:srgbClr>
                </a:solidFill>
              </a:rPr>
              <a:t>, the Guardian, The Daily Mail, The Sun, The Times, </a:t>
            </a:r>
            <a:r>
              <a:rPr lang="fr-FR" sz="1200" b="1" err="1">
                <a:solidFill>
                  <a:srgbClr val="70AD47">
                    <a:lumMod val="75000"/>
                  </a:srgbClr>
                </a:solidFill>
              </a:rPr>
              <a:t>Reach</a:t>
            </a:r>
            <a:r>
              <a:rPr lang="fr-FR" sz="1200" b="1">
                <a:solidFill>
                  <a:srgbClr val="70AD47">
                    <a:lumMod val="75000"/>
                  </a:srgbClr>
                </a:solidFill>
              </a:rPr>
              <a:t> </a:t>
            </a:r>
            <a:r>
              <a:rPr lang="fr-FR" sz="1200" b="1" err="1">
                <a:solidFill>
                  <a:srgbClr val="70AD47">
                    <a:lumMod val="75000"/>
                  </a:srgbClr>
                </a:solidFill>
              </a:rPr>
              <a:t>Newspaper</a:t>
            </a:r>
            <a:r>
              <a:rPr lang="fr-FR" sz="1200" b="1">
                <a:solidFill>
                  <a:srgbClr val="70AD47">
                    <a:lumMod val="75000"/>
                  </a:srgbClr>
                </a:solidFill>
              </a:rPr>
              <a:t> group, France </a:t>
            </a:r>
            <a:r>
              <a:rPr lang="fr-FR" sz="1200" b="1" err="1">
                <a:solidFill>
                  <a:srgbClr val="70AD47">
                    <a:lumMod val="75000"/>
                  </a:srgbClr>
                </a:solidFill>
              </a:rPr>
              <a:t>Today</a:t>
            </a:r>
            <a:r>
              <a:rPr lang="fr-FR" sz="1200" b="1">
                <a:solidFill>
                  <a:srgbClr val="70AD47">
                    <a:lumMod val="75000"/>
                  </a:srgbClr>
                </a:solidFill>
              </a:rPr>
              <a:t>, </a:t>
            </a:r>
            <a:r>
              <a:rPr lang="fr-FR" sz="1200" b="1" err="1">
                <a:solidFill>
                  <a:srgbClr val="70AD47">
                    <a:lumMod val="75000"/>
                  </a:srgbClr>
                </a:solidFill>
              </a:rPr>
              <a:t>Reclaim</a:t>
            </a:r>
            <a:r>
              <a:rPr lang="fr-FR" sz="1200" b="1">
                <a:solidFill>
                  <a:srgbClr val="70AD47">
                    <a:lumMod val="75000"/>
                  </a:srgbClr>
                </a:solidFill>
              </a:rPr>
              <a:t>, A modern </a:t>
            </a:r>
            <a:r>
              <a:rPr lang="fr-FR" sz="1200" b="1" err="1">
                <a:solidFill>
                  <a:srgbClr val="70AD47">
                    <a:lumMod val="75000"/>
                  </a:srgbClr>
                </a:solidFill>
              </a:rPr>
              <a:t>mother</a:t>
            </a:r>
            <a:r>
              <a:rPr lang="fr-FR" sz="1200" b="1">
                <a:solidFill>
                  <a:srgbClr val="70AD47">
                    <a:lumMod val="75000"/>
                  </a:srgbClr>
                </a:solidFill>
              </a:rPr>
              <a:t> (blog)</a:t>
            </a:r>
          </a:p>
        </p:txBody>
      </p:sp>
      <p:sp>
        <p:nvSpPr>
          <p:cNvPr id="37" name="ZoneTexte 36">
            <a:extLst>
              <a:ext uri="{FF2B5EF4-FFF2-40B4-BE49-F238E27FC236}">
                <a16:creationId xmlns:a16="http://schemas.microsoft.com/office/drawing/2014/main" id="{83294D5A-5499-894F-A547-45605D907E06}"/>
              </a:ext>
            </a:extLst>
          </p:cNvPr>
          <p:cNvSpPr txBox="1"/>
          <p:nvPr/>
        </p:nvSpPr>
        <p:spPr>
          <a:xfrm>
            <a:off x="9800759" y="4468761"/>
            <a:ext cx="2226141" cy="1566386"/>
          </a:xfrm>
          <a:prstGeom prst="roundRect">
            <a:avLst/>
          </a:prstGeom>
          <a:solidFill>
            <a:schemeClr val="accent4"/>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a:ln>
                  <a:noFill/>
                </a:ln>
                <a:solidFill>
                  <a:srgbClr val="4472C4">
                    <a:lumMod val="75000"/>
                  </a:srgbClr>
                </a:solidFill>
                <a:effectLst/>
                <a:uLnTx/>
                <a:uFillTx/>
                <a:latin typeface="Calibri" panose="020F0502020204030204"/>
                <a:ea typeface="+mn-ea"/>
                <a:cs typeface="Biome" panose="020B0503030204020804" pitchFamily="34" charset="0"/>
              </a:rPr>
              <a:t>INDICATEURS CLÉS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black"/>
                </a:solidFill>
                <a:effectLst/>
                <a:uLnTx/>
                <a:uFillTx/>
                <a:ea typeface="+mn-ea"/>
                <a:cs typeface="+mn-cs"/>
              </a:rPr>
              <a:t>Nombre d’Accueil presse:</a:t>
            </a:r>
            <a:endParaRPr kumimoji="0" lang="fr-FR" sz="1200" b="1" i="0" u="none" strike="noStrike" kern="1200" cap="none" spc="0" normalizeH="0" baseline="0" noProof="0">
              <a:ln>
                <a:noFill/>
              </a:ln>
              <a:solidFill>
                <a:srgbClr val="70AD47">
                  <a:lumMod val="75000"/>
                </a:srgbClr>
              </a:solidFill>
              <a:effectLst/>
              <a:uLnTx/>
              <a:uFillTx/>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b="1">
                <a:solidFill>
                  <a:srgbClr val="70AD47">
                    <a:lumMod val="75000"/>
                  </a:srgbClr>
                </a:solidFill>
              </a:rPr>
              <a:t>3 accueils</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b="1">
                <a:solidFill>
                  <a:srgbClr val="70AD47">
                    <a:lumMod val="75000"/>
                  </a:srgbClr>
                </a:solidFill>
              </a:rPr>
              <a:t>1 </a:t>
            </a:r>
            <a:r>
              <a:rPr lang="fr-FR" sz="1200" b="1" err="1">
                <a:solidFill>
                  <a:srgbClr val="70AD47">
                    <a:lumMod val="75000"/>
                  </a:srgbClr>
                </a:solidFill>
              </a:rPr>
              <a:t>éductour</a:t>
            </a:r>
            <a:r>
              <a:rPr lang="fr-FR" sz="1200" b="1">
                <a:solidFill>
                  <a:srgbClr val="70AD47">
                    <a:lumMod val="75000"/>
                  </a:srgbClr>
                </a:solidFill>
              </a:rPr>
              <a:t> avec les agences officielles (</a:t>
            </a:r>
            <a:r>
              <a:rPr lang="fr-FR" sz="1200" b="1" err="1">
                <a:solidFill>
                  <a:srgbClr val="70AD47">
                    <a:lumMod val="75000"/>
                  </a:srgbClr>
                </a:solidFill>
              </a:rPr>
              <a:t>England</a:t>
            </a:r>
            <a:r>
              <a:rPr lang="fr-FR" sz="1200" b="1">
                <a:solidFill>
                  <a:srgbClr val="70AD47">
                    <a:lumMod val="75000"/>
                  </a:srgbClr>
                </a:solidFill>
              </a:rPr>
              <a:t> Rugby </a:t>
            </a:r>
            <a:r>
              <a:rPr lang="fr-FR" sz="1200" b="1" err="1">
                <a:solidFill>
                  <a:srgbClr val="70AD47">
                    <a:lumMod val="75000"/>
                  </a:srgbClr>
                </a:solidFill>
              </a:rPr>
              <a:t>Travel</a:t>
            </a:r>
            <a:r>
              <a:rPr lang="fr-FR" sz="1200" b="1">
                <a:solidFill>
                  <a:srgbClr val="70AD47">
                    <a:lumMod val="75000"/>
                  </a:srgbClr>
                </a:solidFill>
              </a:rPr>
              <a:t> et Gulliver)</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fr-FR" sz="1200" b="1">
              <a:solidFill>
                <a:srgbClr val="70AD47">
                  <a:lumMod val="75000"/>
                </a:srgbClr>
              </a:solidFill>
            </a:endParaRPr>
          </a:p>
        </p:txBody>
      </p:sp>
      <p:pic>
        <p:nvPicPr>
          <p:cNvPr id="38" name="Image 37">
            <a:extLst>
              <a:ext uri="{FF2B5EF4-FFF2-40B4-BE49-F238E27FC236}">
                <a16:creationId xmlns:a16="http://schemas.microsoft.com/office/drawing/2014/main" id="{9D94863C-6227-C04D-A202-97C79E59504A}"/>
              </a:ext>
            </a:extLst>
          </p:cNvPr>
          <p:cNvPicPr>
            <a:picLocks noChangeAspect="1"/>
          </p:cNvPicPr>
          <p:nvPr/>
        </p:nvPicPr>
        <p:blipFill>
          <a:blip r:embed="rId6"/>
          <a:stretch>
            <a:fillRect/>
          </a:stretch>
        </p:blipFill>
        <p:spPr>
          <a:xfrm>
            <a:off x="110321" y="1473322"/>
            <a:ext cx="2975077" cy="1375887"/>
          </a:xfrm>
          <a:prstGeom prst="rect">
            <a:avLst/>
          </a:prstGeom>
        </p:spPr>
      </p:pic>
      <p:pic>
        <p:nvPicPr>
          <p:cNvPr id="39" name="Image 38">
            <a:extLst>
              <a:ext uri="{FF2B5EF4-FFF2-40B4-BE49-F238E27FC236}">
                <a16:creationId xmlns:a16="http://schemas.microsoft.com/office/drawing/2014/main" id="{3EE90686-2E07-2041-97F0-F8593C33E449}"/>
              </a:ext>
            </a:extLst>
          </p:cNvPr>
          <p:cNvPicPr>
            <a:picLocks noChangeAspect="1"/>
          </p:cNvPicPr>
          <p:nvPr/>
        </p:nvPicPr>
        <p:blipFill rotWithShape="1">
          <a:blip r:embed="rId7">
            <a:extLst>
              <a:ext uri="{28A0092B-C50C-407E-A947-70E740481C1C}">
                <a14:useLocalDpi xmlns:a14="http://schemas.microsoft.com/office/drawing/2010/main" val="0"/>
              </a:ext>
            </a:extLst>
          </a:blip>
          <a:srcRect l="4369" r="7192"/>
          <a:stretch/>
        </p:blipFill>
        <p:spPr>
          <a:xfrm>
            <a:off x="3438059" y="1136268"/>
            <a:ext cx="2873254" cy="2436631"/>
          </a:xfrm>
          <a:prstGeom prst="rect">
            <a:avLst/>
          </a:prstGeom>
        </p:spPr>
      </p:pic>
      <p:pic>
        <p:nvPicPr>
          <p:cNvPr id="40" name="Image 39">
            <a:extLst>
              <a:ext uri="{FF2B5EF4-FFF2-40B4-BE49-F238E27FC236}">
                <a16:creationId xmlns:a16="http://schemas.microsoft.com/office/drawing/2014/main" id="{FE01246E-01DA-F644-AD13-47C634DD4C4A}"/>
              </a:ext>
            </a:extLst>
          </p:cNvPr>
          <p:cNvPicPr>
            <a:picLocks noChangeAspect="1"/>
          </p:cNvPicPr>
          <p:nvPr/>
        </p:nvPicPr>
        <p:blipFill>
          <a:blip r:embed="rId8"/>
          <a:stretch>
            <a:fillRect/>
          </a:stretch>
        </p:blipFill>
        <p:spPr>
          <a:xfrm>
            <a:off x="6689259" y="1071724"/>
            <a:ext cx="2581509" cy="3021322"/>
          </a:xfrm>
          <a:prstGeom prst="rect">
            <a:avLst/>
          </a:prstGeom>
        </p:spPr>
      </p:pic>
      <p:cxnSp>
        <p:nvCxnSpPr>
          <p:cNvPr id="41" name="Connecteur droit 40">
            <a:extLst>
              <a:ext uri="{FF2B5EF4-FFF2-40B4-BE49-F238E27FC236}">
                <a16:creationId xmlns:a16="http://schemas.microsoft.com/office/drawing/2014/main" id="{AA09446A-8746-CE44-A007-2B6A463AD20D}"/>
              </a:ext>
            </a:extLst>
          </p:cNvPr>
          <p:cNvCxnSpPr>
            <a:cxnSpLocks/>
          </p:cNvCxnSpPr>
          <p:nvPr/>
        </p:nvCxnSpPr>
        <p:spPr>
          <a:xfrm>
            <a:off x="9497779" y="834886"/>
            <a:ext cx="0" cy="5428028"/>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42" name="Image 41">
            <a:extLst>
              <a:ext uri="{FF2B5EF4-FFF2-40B4-BE49-F238E27FC236}">
                <a16:creationId xmlns:a16="http://schemas.microsoft.com/office/drawing/2014/main" id="{493322F3-DA20-3E4E-8B38-522C9931A702}"/>
              </a:ext>
            </a:extLst>
          </p:cNvPr>
          <p:cNvPicPr>
            <a:picLocks noChangeAspect="1"/>
          </p:cNvPicPr>
          <p:nvPr/>
        </p:nvPicPr>
        <p:blipFill rotWithShape="1">
          <a:blip r:embed="rId9"/>
          <a:srcRect l="2378" t="12905"/>
          <a:stretch/>
        </p:blipFill>
        <p:spPr>
          <a:xfrm>
            <a:off x="9600649" y="1739900"/>
            <a:ext cx="2618435" cy="1761795"/>
          </a:xfrm>
          <a:prstGeom prst="rect">
            <a:avLst/>
          </a:prstGeom>
        </p:spPr>
      </p:pic>
    </p:spTree>
    <p:extLst>
      <p:ext uri="{BB962C8B-B14F-4D97-AF65-F5344CB8AC3E}">
        <p14:creationId xmlns:p14="http://schemas.microsoft.com/office/powerpoint/2010/main" val="23333287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ject 2">
            <a:extLst>
              <a:ext uri="{FF2B5EF4-FFF2-40B4-BE49-F238E27FC236}">
                <a16:creationId xmlns:a16="http://schemas.microsoft.com/office/drawing/2014/main" id="{465C5F8F-1462-6669-FD48-E41CFB31A41C}"/>
              </a:ext>
            </a:extLst>
          </p:cNvPr>
          <p:cNvSpPr txBox="1">
            <a:spLocks/>
          </p:cNvSpPr>
          <p:nvPr/>
        </p:nvSpPr>
        <p:spPr>
          <a:xfrm>
            <a:off x="568210" y="326002"/>
            <a:ext cx="5338445" cy="397545"/>
          </a:xfrm>
          <a:prstGeom prst="rect">
            <a:avLst/>
          </a:prstGeom>
        </p:spPr>
        <p:txBody>
          <a:bodyPr vert="horz" wrap="square" lIns="0" tIns="12700" rIns="0" bIns="0" rtlCol="0">
            <a:spAutoFit/>
          </a:bodyPr>
          <a:lstStyle>
            <a:lvl1pPr>
              <a:defRPr sz="2500" b="1" i="0">
                <a:solidFill>
                  <a:srgbClr val="005BAA"/>
                </a:solidFill>
                <a:latin typeface="Etelka Text Pro"/>
                <a:ea typeface="+mj-ea"/>
                <a:cs typeface="Etelka Text Pro"/>
              </a:defRPr>
            </a:lvl1pPr>
          </a:lstStyle>
          <a:p>
            <a:pPr marL="12700" marR="0" lvl="0" indent="0" defTabSz="914400" eaLnBrk="1" fontAlgn="auto" latinLnBrk="0" hangingPunct="1">
              <a:lnSpc>
                <a:spcPct val="100000"/>
              </a:lnSpc>
              <a:spcBef>
                <a:spcPts val="100"/>
              </a:spcBef>
              <a:spcAft>
                <a:spcPts val="0"/>
              </a:spcAft>
              <a:buClrTx/>
              <a:buSzTx/>
              <a:buFontTx/>
              <a:buNone/>
              <a:tabLst/>
              <a:defRPr/>
            </a:pPr>
            <a:r>
              <a:rPr kumimoji="0" lang="fr-FR" sz="2500" b="1" i="0" u="none" strike="noStrike" kern="0" cap="none" spc="-10" normalizeH="0" baseline="0" noProof="0">
                <a:ln>
                  <a:noFill/>
                </a:ln>
                <a:solidFill>
                  <a:srgbClr val="0050A4"/>
                </a:solidFill>
                <a:effectLst/>
                <a:uLnTx/>
                <a:uFillTx/>
                <a:latin typeface="Avenir Next LT Pro" panose="020B0504020202020204" pitchFamily="34" charset="0"/>
              </a:rPr>
              <a:t>PLAN D’ACTION 2023 – B to C</a:t>
            </a:r>
          </a:p>
        </p:txBody>
      </p:sp>
      <p:pic>
        <p:nvPicPr>
          <p:cNvPr id="13" name="Image 12">
            <a:extLst>
              <a:ext uri="{FF2B5EF4-FFF2-40B4-BE49-F238E27FC236}">
                <a16:creationId xmlns:a16="http://schemas.microsoft.com/office/drawing/2014/main" id="{09D5BACC-AD3E-EABF-0887-F5B38F6DDD4B}"/>
              </a:ext>
            </a:extLst>
          </p:cNvPr>
          <p:cNvPicPr>
            <a:picLocks noChangeAspect="1"/>
          </p:cNvPicPr>
          <p:nvPr/>
        </p:nvPicPr>
        <p:blipFill rotWithShape="1">
          <a:blip r:embed="rId3"/>
          <a:srcRect r="21138" b="30180"/>
          <a:stretch/>
        </p:blipFill>
        <p:spPr>
          <a:xfrm>
            <a:off x="0" y="0"/>
            <a:ext cx="252412" cy="1287624"/>
          </a:xfrm>
          <a:prstGeom prst="rect">
            <a:avLst/>
          </a:prstGeom>
        </p:spPr>
      </p:pic>
      <p:sp>
        <p:nvSpPr>
          <p:cNvPr id="16" name="Rectangle 15">
            <a:extLst>
              <a:ext uri="{FF2B5EF4-FFF2-40B4-BE49-F238E27FC236}">
                <a16:creationId xmlns:a16="http://schemas.microsoft.com/office/drawing/2014/main" id="{09CC5781-6732-F4D2-38FB-089001564A57}"/>
              </a:ext>
            </a:extLst>
          </p:cNvPr>
          <p:cNvSpPr/>
          <p:nvPr/>
        </p:nvSpPr>
        <p:spPr>
          <a:xfrm>
            <a:off x="0" y="6448612"/>
            <a:ext cx="12192000" cy="409387"/>
          </a:xfrm>
          <a:prstGeom prst="rect">
            <a:avLst/>
          </a:prstGeom>
          <a:solidFill>
            <a:srgbClr val="0050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Espace réservé du numéro de diapositive 27">
            <a:extLst>
              <a:ext uri="{FF2B5EF4-FFF2-40B4-BE49-F238E27FC236}">
                <a16:creationId xmlns:a16="http://schemas.microsoft.com/office/drawing/2014/main" id="{B0D5E286-110A-DD2F-135F-EAFF4FDB6638}"/>
              </a:ext>
            </a:extLst>
          </p:cNvPr>
          <p:cNvSpPr txBox="1">
            <a:spLocks/>
          </p:cNvSpPr>
          <p:nvPr/>
        </p:nvSpPr>
        <p:spPr>
          <a:xfrm>
            <a:off x="11527902" y="6491196"/>
            <a:ext cx="664098" cy="278717"/>
          </a:xfrm>
          <a:prstGeom prst="rect">
            <a:avLst/>
          </a:prstGeom>
        </p:spPr>
        <p:txBody>
          <a:bodyPr anchor="ct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8AC7C10-199F-484E-9772-D20B8002819D}" type="slidenum">
              <a:rPr lang="fr-FR" sz="1000" smtClean="0">
                <a:solidFill>
                  <a:schemeClr val="bg1"/>
                </a:solidFill>
                <a:latin typeface="Avenir Next LT Pro Light" panose="020B0304020202020204" pitchFamily="34" charset="0"/>
              </a:rPr>
              <a:pPr algn="r"/>
              <a:t>38</a:t>
            </a:fld>
            <a:endParaRPr lang="fr-FR" sz="1000">
              <a:solidFill>
                <a:schemeClr val="bg1"/>
              </a:solidFill>
              <a:latin typeface="Avenir Next LT Pro Light" panose="020B0304020202020204" pitchFamily="34" charset="0"/>
            </a:endParaRPr>
          </a:p>
        </p:txBody>
      </p:sp>
      <p:pic>
        <p:nvPicPr>
          <p:cNvPr id="18" name="Image 17" descr="Une image contenant texte&#10;&#10;Description générée automatiquement">
            <a:extLst>
              <a:ext uri="{FF2B5EF4-FFF2-40B4-BE49-F238E27FC236}">
                <a16:creationId xmlns:a16="http://schemas.microsoft.com/office/drawing/2014/main" id="{5F3F8DFC-8BA7-38FE-9BFC-69C9E3A695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1219" y="6508623"/>
            <a:ext cx="1189318" cy="289365"/>
          </a:xfrm>
          <a:prstGeom prst="rect">
            <a:avLst/>
          </a:prstGeom>
        </p:spPr>
      </p:pic>
      <p:sp>
        <p:nvSpPr>
          <p:cNvPr id="19" name="ZoneTexte 18">
            <a:extLst>
              <a:ext uri="{FF2B5EF4-FFF2-40B4-BE49-F238E27FC236}">
                <a16:creationId xmlns:a16="http://schemas.microsoft.com/office/drawing/2014/main" id="{EC7F8D83-CE2C-F391-8DA7-A44D3C00C046}"/>
              </a:ext>
            </a:extLst>
          </p:cNvPr>
          <p:cNvSpPr txBox="1"/>
          <p:nvPr/>
        </p:nvSpPr>
        <p:spPr>
          <a:xfrm>
            <a:off x="4779530" y="6532567"/>
            <a:ext cx="2946400" cy="246221"/>
          </a:xfrm>
          <a:prstGeom prst="rect">
            <a:avLst/>
          </a:prstGeom>
          <a:noFill/>
        </p:spPr>
        <p:txBody>
          <a:bodyPr wrap="square" rtlCol="0" anchor="ctr">
            <a:spAutoFit/>
          </a:bodyPr>
          <a:lstStyle/>
          <a:p>
            <a:pPr algn="ctr"/>
            <a:r>
              <a:rPr lang="fr-FR" sz="1000">
                <a:solidFill>
                  <a:schemeClr val="bg1"/>
                </a:solidFill>
                <a:latin typeface="Avenir Next LT Pro Light" panose="020B0304020202020204" pitchFamily="34" charset="0"/>
              </a:rPr>
              <a:t>Titre du document</a:t>
            </a:r>
          </a:p>
        </p:txBody>
      </p:sp>
      <p:cxnSp>
        <p:nvCxnSpPr>
          <p:cNvPr id="7" name="Connecteur droit 6">
            <a:extLst>
              <a:ext uri="{FF2B5EF4-FFF2-40B4-BE49-F238E27FC236}">
                <a16:creationId xmlns:a16="http://schemas.microsoft.com/office/drawing/2014/main" id="{A1C98EB7-0002-36AF-75A5-A1638E42C109}"/>
              </a:ext>
            </a:extLst>
          </p:cNvPr>
          <p:cNvCxnSpPr>
            <a:cxnSpLocks/>
          </p:cNvCxnSpPr>
          <p:nvPr/>
        </p:nvCxnSpPr>
        <p:spPr>
          <a:xfrm>
            <a:off x="3863892" y="1260686"/>
            <a:ext cx="0" cy="4890460"/>
          </a:xfrm>
          <a:prstGeom prst="line">
            <a:avLst/>
          </a:prstGeom>
        </p:spPr>
        <p:style>
          <a:lnRef idx="1">
            <a:schemeClr val="accent1"/>
          </a:lnRef>
          <a:fillRef idx="0">
            <a:schemeClr val="accent1"/>
          </a:fillRef>
          <a:effectRef idx="0">
            <a:schemeClr val="accent1"/>
          </a:effectRef>
          <a:fontRef idx="minor">
            <a:schemeClr val="tx1"/>
          </a:fontRef>
        </p:style>
      </p:cxnSp>
      <p:sp>
        <p:nvSpPr>
          <p:cNvPr id="9" name="ZoneTexte 8">
            <a:extLst>
              <a:ext uri="{FF2B5EF4-FFF2-40B4-BE49-F238E27FC236}">
                <a16:creationId xmlns:a16="http://schemas.microsoft.com/office/drawing/2014/main" id="{B1E4B3AF-D2D6-8003-B4F5-B1EABCE12FDA}"/>
              </a:ext>
            </a:extLst>
          </p:cNvPr>
          <p:cNvSpPr txBox="1"/>
          <p:nvPr/>
        </p:nvSpPr>
        <p:spPr>
          <a:xfrm>
            <a:off x="8080566" y="6089515"/>
            <a:ext cx="3709670" cy="553998"/>
          </a:xfrm>
          <a:prstGeom prst="rect">
            <a:avLst/>
          </a:prstGeom>
          <a:noFill/>
        </p:spPr>
        <p:txBody>
          <a:bodyPr wrap="none" rtlCol="0">
            <a:spAutoFit/>
          </a:bodyPr>
          <a:lstStyle/>
          <a:p>
            <a:r>
              <a:rPr lang="fr-FR"/>
              <a:t>Budget total B to C 2023: 	39 000€</a:t>
            </a:r>
          </a:p>
          <a:p>
            <a:pPr lvl="5"/>
            <a:endParaRPr lang="de-DE" sz="1200" i="1">
              <a:solidFill>
                <a:srgbClr val="FF0000"/>
              </a:solidFill>
            </a:endParaRPr>
          </a:p>
        </p:txBody>
      </p:sp>
      <p:pic>
        <p:nvPicPr>
          <p:cNvPr id="15" name="Image 14">
            <a:extLst>
              <a:ext uri="{FF2B5EF4-FFF2-40B4-BE49-F238E27FC236}">
                <a16:creationId xmlns:a16="http://schemas.microsoft.com/office/drawing/2014/main" id="{E3C47F9D-CCC7-424C-8EB9-34E15EE1D1E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550548" y="233592"/>
            <a:ext cx="461893" cy="461893"/>
          </a:xfrm>
          <a:prstGeom prst="rect">
            <a:avLst/>
          </a:prstGeom>
        </p:spPr>
      </p:pic>
      <p:sp>
        <p:nvSpPr>
          <p:cNvPr id="22" name="ZoneTexte 21">
            <a:extLst>
              <a:ext uri="{FF2B5EF4-FFF2-40B4-BE49-F238E27FC236}">
                <a16:creationId xmlns:a16="http://schemas.microsoft.com/office/drawing/2014/main" id="{EA274CD4-FFD3-2A4F-B9DB-837209FCD99F}"/>
              </a:ext>
            </a:extLst>
          </p:cNvPr>
          <p:cNvSpPr txBox="1"/>
          <p:nvPr/>
        </p:nvSpPr>
        <p:spPr>
          <a:xfrm>
            <a:off x="337241" y="1153924"/>
            <a:ext cx="3385014" cy="3724096"/>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a:ln>
                  <a:noFill/>
                </a:ln>
                <a:solidFill>
                  <a:schemeClr val="accent1">
                    <a:lumMod val="75000"/>
                  </a:schemeClr>
                </a:solidFill>
                <a:effectLst/>
                <a:uLnTx/>
                <a:uFillTx/>
                <a:ea typeface="+mn-ea"/>
                <a:cs typeface="Biome" panose="020B0503030204020804" pitchFamily="34" charset="0"/>
              </a:rPr>
              <a:t>ENJEUX </a:t>
            </a:r>
          </a:p>
          <a:p>
            <a:pPr>
              <a:defRPr/>
            </a:pPr>
            <a:r>
              <a:rPr lang="fr-FR" sz="1400">
                <a:solidFill>
                  <a:schemeClr val="accent1">
                    <a:lumMod val="75000"/>
                  </a:schemeClr>
                </a:solidFill>
              </a:rPr>
              <a:t>Animer des parcours clients en B to C qui vont de la considération à la concrétisation – fidélisation.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a:ln>
                <a:noFill/>
              </a:ln>
              <a:solidFill>
                <a:schemeClr val="accent1">
                  <a:lumMod val="75000"/>
                </a:schemeClr>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a:ln>
                  <a:noFill/>
                </a:ln>
                <a:solidFill>
                  <a:schemeClr val="accent1">
                    <a:lumMod val="75000"/>
                  </a:schemeClr>
                </a:solidFill>
                <a:effectLst/>
                <a:uLnTx/>
                <a:uFillTx/>
                <a:ea typeface="+mn-ea"/>
                <a:cs typeface="Biome" panose="020B0503030204020804" pitchFamily="34" charset="0"/>
              </a:rPr>
              <a:t>MÉTHODE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a:ln>
                  <a:noFill/>
                </a:ln>
                <a:solidFill>
                  <a:schemeClr val="accent1">
                    <a:lumMod val="75000"/>
                  </a:schemeClr>
                </a:solidFill>
                <a:effectLst/>
                <a:uLnTx/>
                <a:uFillTx/>
                <a:ea typeface="+mn-ea"/>
                <a:cs typeface="+mn-cs"/>
              </a:rPr>
              <a:t>Marketing de permission « </a:t>
            </a:r>
            <a:r>
              <a:rPr kumimoji="0" lang="fr-FR" sz="1400" b="0" i="0" u="none" strike="noStrike" kern="1200" cap="none" spc="0" normalizeH="0" baseline="0" noProof="0" err="1">
                <a:ln>
                  <a:noFill/>
                </a:ln>
                <a:solidFill>
                  <a:schemeClr val="accent1">
                    <a:lumMod val="75000"/>
                  </a:schemeClr>
                </a:solidFill>
                <a:effectLst/>
                <a:uLnTx/>
                <a:uFillTx/>
                <a:ea typeface="+mn-ea"/>
                <a:cs typeface="+mn-cs"/>
              </a:rPr>
              <a:t>Inbound</a:t>
            </a:r>
            <a:r>
              <a:rPr kumimoji="0" lang="fr-FR" sz="1400" b="0" i="0" u="none" strike="noStrike" kern="1200" cap="none" spc="0" normalizeH="0" baseline="0" noProof="0">
                <a:ln>
                  <a:noFill/>
                </a:ln>
                <a:solidFill>
                  <a:schemeClr val="accent1">
                    <a:lumMod val="75000"/>
                  </a:schemeClr>
                </a:solidFill>
                <a:effectLst/>
                <a:uLnTx/>
                <a:uFillTx/>
                <a:ea typeface="+mn-ea"/>
                <a:cs typeface="+mn-cs"/>
              </a:rPr>
              <a:t> Marketing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400" b="1" i="0" u="none" strike="noStrike" kern="1200" cap="none" spc="0" normalizeH="0" baseline="0" noProof="0">
              <a:ln>
                <a:noFill/>
              </a:ln>
              <a:solidFill>
                <a:schemeClr val="accent1">
                  <a:lumMod val="75000"/>
                </a:schemeClr>
              </a:solidFill>
              <a:effectLst/>
              <a:uLnTx/>
              <a:uFillTx/>
              <a:ea typeface="+mn-ea"/>
              <a:cs typeface="Biome" panose="020B05030302040208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a:ln>
                  <a:noFill/>
                </a:ln>
                <a:solidFill>
                  <a:schemeClr val="accent1">
                    <a:lumMod val="75000"/>
                  </a:schemeClr>
                </a:solidFill>
                <a:effectLst/>
                <a:uLnTx/>
                <a:uFillTx/>
                <a:ea typeface="+mn-ea"/>
                <a:cs typeface="Biome" panose="020B0503030204020804" pitchFamily="34" charset="0"/>
              </a:rPr>
              <a:t>CIBLES PRIORITAIRES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400" b="1" i="0" u="none" strike="noStrike" kern="1200" cap="none" spc="0" normalizeH="0" baseline="0" noProof="0">
              <a:ln>
                <a:noFill/>
              </a:ln>
              <a:solidFill>
                <a:schemeClr val="accent1">
                  <a:lumMod val="75000"/>
                </a:schemeClr>
              </a:solidFill>
              <a:effectLst/>
              <a:uLnTx/>
              <a:uFillTx/>
              <a:ea typeface="+mn-ea"/>
              <a:cs typeface="+mn-cs"/>
            </a:endParaRPr>
          </a:p>
          <a:p>
            <a:pPr>
              <a:defRPr/>
            </a:pPr>
            <a:r>
              <a:rPr kumimoji="0" lang="fr-FR" sz="1400" b="0" i="0" u="none" strike="noStrike" kern="1200" cap="none" spc="0" normalizeH="0" baseline="0" noProof="0">
                <a:ln>
                  <a:noFill/>
                </a:ln>
                <a:solidFill>
                  <a:schemeClr val="accent1">
                    <a:lumMod val="75000"/>
                  </a:schemeClr>
                </a:solidFill>
                <a:effectLst/>
                <a:uLnTx/>
                <a:uFillTx/>
                <a:ea typeface="+mn-ea"/>
                <a:cs typeface="+mn-cs"/>
              </a:rPr>
              <a:t>City </a:t>
            </a:r>
            <a:r>
              <a:rPr kumimoji="0" lang="fr-FR" sz="1400" b="0" i="0" u="none" strike="noStrike" kern="1200" cap="none" spc="0" normalizeH="0" baseline="0" noProof="0" err="1">
                <a:ln>
                  <a:noFill/>
                </a:ln>
                <a:solidFill>
                  <a:schemeClr val="accent1">
                    <a:lumMod val="75000"/>
                  </a:schemeClr>
                </a:solidFill>
                <a:effectLst/>
                <a:uLnTx/>
                <a:uFillTx/>
                <a:ea typeface="+mn-ea"/>
                <a:cs typeface="+mn-cs"/>
              </a:rPr>
              <a:t>trippers</a:t>
            </a:r>
            <a:r>
              <a:rPr kumimoji="0" lang="fr-FR" sz="1400" b="0" i="0" u="none" strike="noStrike" kern="1200" cap="none" spc="0" normalizeH="0" baseline="0" noProof="0">
                <a:ln>
                  <a:noFill/>
                </a:ln>
                <a:solidFill>
                  <a:schemeClr val="accent1">
                    <a:lumMod val="75000"/>
                  </a:schemeClr>
                </a:solidFill>
                <a:effectLst/>
                <a:uLnTx/>
                <a:uFillTx/>
                <a:ea typeface="+mn-ea"/>
                <a:cs typeface="+mn-cs"/>
              </a:rPr>
              <a:t> gourmets /</a:t>
            </a:r>
            <a:r>
              <a:rPr lang="fr-FR" sz="1400">
                <a:solidFill>
                  <a:schemeClr val="accent1">
                    <a:lumMod val="75000"/>
                  </a:schemeClr>
                </a:solidFill>
              </a:rPr>
              <a:t> </a:t>
            </a:r>
            <a:r>
              <a:rPr kumimoji="0" lang="fr-FR" sz="1400" b="0" i="0" u="none" strike="noStrike" kern="1200" cap="none" spc="0" normalizeH="0" baseline="0" noProof="0" err="1">
                <a:ln>
                  <a:noFill/>
                </a:ln>
                <a:solidFill>
                  <a:schemeClr val="accent1">
                    <a:lumMod val="75000"/>
                  </a:schemeClr>
                </a:solidFill>
                <a:effectLst/>
                <a:uLnTx/>
                <a:uFillTx/>
                <a:ea typeface="+mn-ea"/>
                <a:cs typeface="+mn-cs"/>
              </a:rPr>
              <a:t>Empty</a:t>
            </a:r>
            <a:r>
              <a:rPr kumimoji="0" lang="fr-FR" sz="1400" b="0" i="0" u="none" strike="noStrike" kern="1200" cap="none" spc="0" normalizeH="0" baseline="0" noProof="0">
                <a:ln>
                  <a:noFill/>
                </a:ln>
                <a:solidFill>
                  <a:schemeClr val="accent1">
                    <a:lumMod val="75000"/>
                  </a:schemeClr>
                </a:solidFill>
                <a:effectLst/>
                <a:uLnTx/>
                <a:uFillTx/>
                <a:ea typeface="+mn-ea"/>
                <a:cs typeface="+mn-cs"/>
              </a:rPr>
              <a:t> </a:t>
            </a:r>
            <a:r>
              <a:rPr kumimoji="0" lang="fr-FR" sz="1400" b="0" i="0" u="none" strike="noStrike" kern="1200" cap="none" spc="0" normalizeH="0" baseline="0" noProof="0" err="1">
                <a:ln>
                  <a:noFill/>
                </a:ln>
                <a:solidFill>
                  <a:schemeClr val="accent1">
                    <a:lumMod val="75000"/>
                  </a:schemeClr>
                </a:solidFill>
                <a:effectLst/>
                <a:uLnTx/>
                <a:uFillTx/>
                <a:ea typeface="+mn-ea"/>
                <a:cs typeface="+mn-cs"/>
              </a:rPr>
              <a:t>Nesters</a:t>
            </a:r>
            <a:endParaRPr kumimoji="0" lang="fr-FR" sz="1400" b="0" i="0" u="none" strike="noStrike" kern="1200" cap="none" spc="0" normalizeH="0" baseline="0" noProof="0">
              <a:ln>
                <a:noFill/>
              </a:ln>
              <a:solidFill>
                <a:schemeClr val="accent1">
                  <a:lumMod val="75000"/>
                </a:schemeClr>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a:ln>
                  <a:noFill/>
                </a:ln>
                <a:solidFill>
                  <a:schemeClr val="accent1">
                    <a:lumMod val="75000"/>
                  </a:schemeClr>
                </a:solidFill>
                <a:effectLst/>
                <a:uLnTx/>
                <a:uFillTx/>
                <a:ea typeface="+mn-ea"/>
                <a:cs typeface="+mn-cs"/>
              </a:rPr>
              <a:t>Nature </a:t>
            </a:r>
            <a:r>
              <a:rPr kumimoji="0" lang="fr-FR" sz="1400" b="0" i="0" u="none" strike="noStrike" kern="1200" cap="none" spc="0" normalizeH="0" baseline="0" noProof="0" err="1">
                <a:ln>
                  <a:noFill/>
                </a:ln>
                <a:solidFill>
                  <a:schemeClr val="accent1">
                    <a:lumMod val="75000"/>
                  </a:schemeClr>
                </a:solidFill>
                <a:effectLst/>
                <a:uLnTx/>
                <a:uFillTx/>
                <a:ea typeface="+mn-ea"/>
                <a:cs typeface="+mn-cs"/>
              </a:rPr>
              <a:t>Seekers</a:t>
            </a:r>
            <a:endParaRPr kumimoji="0" lang="fr-FR" sz="1400" b="0" i="0" u="none" strike="noStrike" kern="1200" cap="none" spc="0" normalizeH="0" baseline="0" noProof="0">
              <a:ln>
                <a:noFill/>
              </a:ln>
              <a:solidFill>
                <a:schemeClr val="accent1">
                  <a:lumMod val="75000"/>
                </a:schemeClr>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a:ln>
                  <a:noFill/>
                </a:ln>
                <a:solidFill>
                  <a:schemeClr val="accent1">
                    <a:lumMod val="75000"/>
                  </a:schemeClr>
                </a:solidFill>
                <a:effectLst/>
                <a:uLnTx/>
                <a:uFillTx/>
                <a:ea typeface="+mn-ea"/>
                <a:cs typeface="+mn-cs"/>
              </a:rPr>
              <a:t>Familles actives/</a:t>
            </a:r>
            <a:r>
              <a:rPr lang="fr-FR" sz="1400">
                <a:solidFill>
                  <a:schemeClr val="accent1">
                    <a:lumMod val="75000"/>
                  </a:schemeClr>
                </a:solidFill>
              </a:rPr>
              <a:t>contemplatives</a:t>
            </a:r>
            <a:endParaRPr lang="fr-FR" sz="1400" b="0" i="0" u="none" strike="noStrike" kern="1200" cap="none" spc="0" normalizeH="0" baseline="0" noProof="0">
              <a:ln>
                <a:noFill/>
              </a:ln>
              <a:solidFill>
                <a:schemeClr val="accent1">
                  <a:lumMod val="75000"/>
                </a:schemeClr>
              </a:solidFill>
              <a:effectLst/>
              <a:uLnTx/>
              <a:uFillTx/>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EDDFABC9-C845-5E43-903D-24A210905EAD}"/>
              </a:ext>
            </a:extLst>
          </p:cNvPr>
          <p:cNvSpPr/>
          <p:nvPr/>
        </p:nvSpPr>
        <p:spPr>
          <a:xfrm>
            <a:off x="4005530" y="767382"/>
            <a:ext cx="7891398" cy="4862870"/>
          </a:xfrm>
          <a:prstGeom prst="rect">
            <a:avLst/>
          </a:prstGeom>
        </p:spPr>
        <p:txBody>
          <a:bodyPr wrap="square">
            <a:spAutoFit/>
          </a:bodyPr>
          <a:lstStyle/>
          <a:p>
            <a:pPr marL="285750" indent="-285750">
              <a:buFont typeface="Arial" panose="020B0604020202020204" pitchFamily="34" charset="0"/>
              <a:buChar char="•"/>
              <a:defRPr/>
            </a:pPr>
            <a:r>
              <a:rPr lang="fr-FR" sz="1600" b="1" u="sng"/>
              <a:t>ATTIRER</a:t>
            </a:r>
            <a:r>
              <a:rPr lang="fr-FR" sz="1600" b="1"/>
              <a:t> EN PRODUISANT DU CONTENU METTANT EN VALEUR L’OFFRE REGIONALE</a:t>
            </a:r>
          </a:p>
          <a:p>
            <a:pPr marL="742950" lvl="1" indent="-285750">
              <a:buFont typeface="Courier New" panose="02070309020205020404" pitchFamily="49" charset="0"/>
              <a:buChar char="o"/>
              <a:defRPr/>
            </a:pPr>
            <a:r>
              <a:rPr lang="fr-FR" sz="1400"/>
              <a:t>Enrichissement du site avec de nouveaux contenus et animation de nos réseaux sociaux</a:t>
            </a:r>
          </a:p>
          <a:p>
            <a:pPr marL="742950" lvl="1" indent="-285750">
              <a:buFont typeface="Courier New" panose="02070309020205020404" pitchFamily="49" charset="0"/>
              <a:buChar char="o"/>
              <a:defRPr/>
            </a:pPr>
            <a:endParaRPr lang="fr-FR" sz="1600">
              <a:solidFill>
                <a:prstClr val="black"/>
              </a:solidFill>
            </a:endParaRPr>
          </a:p>
          <a:p>
            <a:pPr marL="285750" indent="-285750">
              <a:buFont typeface="Arial" panose="020B0604020202020204" pitchFamily="34" charset="0"/>
              <a:buChar char="•"/>
              <a:defRPr/>
            </a:pPr>
            <a:r>
              <a:rPr lang="fr-FR" sz="1600" b="1" u="sng"/>
              <a:t>RECRUTER</a:t>
            </a:r>
            <a:r>
              <a:rPr lang="fr-FR" sz="1600" b="1"/>
              <a:t> DES CONTACTS QUALIFI</a:t>
            </a:r>
            <a:r>
              <a:rPr lang="fr-FR" sz="1600" b="1">
                <a:solidFill>
                  <a:prstClr val="black"/>
                </a:solidFill>
              </a:rPr>
              <a:t>É</a:t>
            </a:r>
            <a:r>
              <a:rPr lang="fr-FR" sz="1600" b="1"/>
              <a:t>S, INTERESS</a:t>
            </a:r>
            <a:r>
              <a:rPr lang="fr-FR" sz="1600" b="1">
                <a:solidFill>
                  <a:prstClr val="black"/>
                </a:solidFill>
              </a:rPr>
              <a:t>É</a:t>
            </a:r>
            <a:r>
              <a:rPr lang="fr-FR" sz="1600" b="1"/>
              <a:t>S PAR LA REGION </a:t>
            </a:r>
          </a:p>
          <a:p>
            <a:pPr marL="742950" lvl="1" indent="-285750">
              <a:buFont typeface="Courier New" panose="02070309020205020404" pitchFamily="49" charset="0"/>
              <a:buChar char="o"/>
              <a:defRPr/>
            </a:pPr>
            <a:r>
              <a:rPr lang="fr-FR" sz="1400"/>
              <a:t>Acquisition de nouveaux contacts via campa</a:t>
            </a:r>
            <a:r>
              <a:rPr lang="fr-FR" sz="1400">
                <a:solidFill>
                  <a:prstClr val="black"/>
                </a:solidFill>
              </a:rPr>
              <a:t>gnes de sponsorisation sur les réseaux sociaux (3 prévues, une par cible)</a:t>
            </a:r>
          </a:p>
          <a:p>
            <a:pPr marL="742950" lvl="1" indent="-285750">
              <a:buFont typeface="Courier New" panose="02070309020205020404" pitchFamily="49" charset="0"/>
              <a:buChar char="o"/>
              <a:defRPr/>
            </a:pPr>
            <a:r>
              <a:rPr lang="fr-FR" sz="1400">
                <a:solidFill>
                  <a:prstClr val="black"/>
                </a:solidFill>
              </a:rPr>
              <a:t>Production d’un support guide sur « les grands espaces naturels » de la région à destination des nature green </a:t>
            </a:r>
            <a:r>
              <a:rPr lang="fr-FR" sz="1400" err="1">
                <a:solidFill>
                  <a:prstClr val="black"/>
                </a:solidFill>
              </a:rPr>
              <a:t>seekers</a:t>
            </a:r>
            <a:endParaRPr lang="fr-FR" sz="1400">
              <a:solidFill>
                <a:prstClr val="black"/>
              </a:solidFill>
            </a:endParaRPr>
          </a:p>
          <a:p>
            <a:pPr lvl="0">
              <a:defRPr/>
            </a:pPr>
            <a:endParaRPr lang="fr-FR" sz="1600">
              <a:solidFill>
                <a:prstClr val="black"/>
              </a:solidFill>
            </a:endParaRPr>
          </a:p>
          <a:p>
            <a:pPr marL="285750" lvl="0" indent="-285750">
              <a:buFont typeface="Arial" panose="020B0604020202020204" pitchFamily="34" charset="0"/>
              <a:buChar char="•"/>
              <a:defRPr/>
            </a:pPr>
            <a:r>
              <a:rPr lang="fr-FR" sz="1600" b="1" u="sng">
                <a:solidFill>
                  <a:prstClr val="black"/>
                </a:solidFill>
              </a:rPr>
              <a:t>CONCRETISER </a:t>
            </a:r>
            <a:r>
              <a:rPr lang="fr-FR" sz="1600" b="1">
                <a:solidFill>
                  <a:prstClr val="black"/>
                </a:solidFill>
              </a:rPr>
              <a:t>PLATEFORME DE COURTS SÉJOURS FRENCH WEEK-END BREAKS</a:t>
            </a:r>
          </a:p>
          <a:p>
            <a:pPr marL="742950" lvl="1" indent="-285750">
              <a:buFont typeface="Courier New" panose="02070309020205020404" pitchFamily="49" charset="0"/>
              <a:buChar char="o"/>
              <a:defRPr/>
            </a:pPr>
            <a:r>
              <a:rPr lang="fr-FR" sz="1400">
                <a:solidFill>
                  <a:prstClr val="black"/>
                </a:solidFill>
              </a:rPr>
              <a:t>Traduction et adaptation de </a:t>
            </a:r>
            <a:r>
              <a:rPr lang="fr-FR" sz="1400">
                <a:solidFill>
                  <a:schemeClr val="accent6">
                    <a:lumMod val="75000"/>
                  </a:schemeClr>
                </a:solidFill>
              </a:rPr>
              <a:t>nouvelles offres </a:t>
            </a:r>
            <a:r>
              <a:rPr lang="fr-FR" sz="1400">
                <a:solidFill>
                  <a:prstClr val="black"/>
                </a:solidFill>
              </a:rPr>
              <a:t>en lien avec les attentes de nos clientèles cibles –</a:t>
            </a:r>
          </a:p>
          <a:p>
            <a:pPr marL="742950" lvl="1" indent="-285750">
              <a:buFont typeface="Courier New" panose="02070309020205020404" pitchFamily="49" charset="0"/>
              <a:buChar char="o"/>
              <a:defRPr/>
            </a:pPr>
            <a:r>
              <a:rPr lang="fr-FR" sz="1400">
                <a:solidFill>
                  <a:prstClr val="black"/>
                </a:solidFill>
              </a:rPr>
              <a:t>Actions de SEA pour </a:t>
            </a:r>
            <a:r>
              <a:rPr lang="fr-FR" sz="1400" err="1">
                <a:solidFill>
                  <a:prstClr val="black"/>
                </a:solidFill>
              </a:rPr>
              <a:t>boost</a:t>
            </a:r>
            <a:r>
              <a:rPr lang="fr-FR" sz="1400">
                <a:solidFill>
                  <a:prstClr val="black"/>
                </a:solidFill>
              </a:rPr>
              <a:t> des offres de séjour</a:t>
            </a:r>
          </a:p>
          <a:p>
            <a:pPr marL="742950" lvl="1" indent="-285750">
              <a:buFont typeface="Courier New" panose="02070309020205020404" pitchFamily="49" charset="0"/>
              <a:buChar char="o"/>
              <a:defRPr/>
            </a:pPr>
            <a:r>
              <a:rPr lang="fr-FR" sz="1400"/>
              <a:t>Sensibilisation des partenaires à la segmentation marketing pour co-production d’offres et de contenus </a:t>
            </a:r>
            <a:r>
              <a:rPr lang="fr-FR" sz="1400" err="1"/>
              <a:t>ségmentés</a:t>
            </a:r>
            <a:r>
              <a:rPr lang="fr-FR" sz="1400"/>
              <a:t> à l’horizon 2024</a:t>
            </a:r>
          </a:p>
          <a:p>
            <a:pPr lvl="1">
              <a:defRPr/>
            </a:pPr>
            <a:endParaRPr lang="fr-FR" sz="1600">
              <a:solidFill>
                <a:prstClr val="black"/>
              </a:solidFill>
            </a:endParaRPr>
          </a:p>
          <a:p>
            <a:pPr marL="285750" lvl="0" indent="-285750">
              <a:buFont typeface="Arial" panose="020B0604020202020204" pitchFamily="34" charset="0"/>
              <a:buChar char="•"/>
              <a:defRPr/>
            </a:pPr>
            <a:r>
              <a:rPr lang="fr-FR" sz="1600" b="1" u="sng">
                <a:solidFill>
                  <a:prstClr val="black"/>
                </a:solidFill>
              </a:rPr>
              <a:t>FIDELISER</a:t>
            </a:r>
            <a:r>
              <a:rPr lang="fr-FR" sz="1600" b="1">
                <a:solidFill>
                  <a:prstClr val="black"/>
                </a:solidFill>
              </a:rPr>
              <a:t> ENVOIS D’E-LETTERS CIBL</a:t>
            </a:r>
            <a:r>
              <a:rPr lang="fr-FR" sz="1600" b="1"/>
              <a:t>É</a:t>
            </a:r>
            <a:r>
              <a:rPr lang="fr-FR" sz="1600" b="1">
                <a:solidFill>
                  <a:prstClr val="black"/>
                </a:solidFill>
              </a:rPr>
              <a:t>ES</a:t>
            </a:r>
          </a:p>
          <a:p>
            <a:pPr marL="742950" lvl="1" indent="-285750">
              <a:buFont typeface="Courier New" panose="02070309020205020404" pitchFamily="49" charset="0"/>
              <a:buChar char="o"/>
              <a:defRPr/>
            </a:pPr>
            <a:r>
              <a:rPr lang="fr-FR" sz="1400">
                <a:solidFill>
                  <a:prstClr val="black"/>
                </a:solidFill>
              </a:rPr>
              <a:t>Production de e-</a:t>
            </a:r>
            <a:r>
              <a:rPr lang="fr-FR" sz="1400" err="1">
                <a:solidFill>
                  <a:prstClr val="black"/>
                </a:solidFill>
              </a:rPr>
              <a:t>letters</a:t>
            </a:r>
            <a:r>
              <a:rPr lang="fr-FR" sz="1400">
                <a:solidFill>
                  <a:prstClr val="black"/>
                </a:solidFill>
              </a:rPr>
              <a:t> ciblées</a:t>
            </a:r>
          </a:p>
          <a:p>
            <a:pPr marL="742950" lvl="1" indent="-285750">
              <a:buFont typeface="Courier New" panose="02070309020205020404" pitchFamily="49" charset="0"/>
              <a:buChar char="o"/>
              <a:defRPr/>
            </a:pPr>
            <a:r>
              <a:rPr lang="fr-FR" sz="1400">
                <a:solidFill>
                  <a:prstClr val="black"/>
                </a:solidFill>
              </a:rPr>
              <a:t>Thèmes envisagés: </a:t>
            </a:r>
          </a:p>
          <a:p>
            <a:pPr marL="1200150" lvl="2" indent="-285750">
              <a:buFont typeface="Courier New" panose="02070309020205020404" pitchFamily="49" charset="0"/>
              <a:buChar char="o"/>
              <a:defRPr/>
            </a:pPr>
            <a:r>
              <a:rPr lang="fr-FR" sz="1400">
                <a:solidFill>
                  <a:prstClr val="black"/>
                </a:solidFill>
              </a:rPr>
              <a:t>« Escapades gastronomiques » pour les </a:t>
            </a:r>
            <a:r>
              <a:rPr lang="fr-FR" sz="1400" err="1">
                <a:solidFill>
                  <a:prstClr val="black"/>
                </a:solidFill>
              </a:rPr>
              <a:t>Empty</a:t>
            </a:r>
            <a:r>
              <a:rPr lang="fr-FR" sz="1400">
                <a:solidFill>
                  <a:prstClr val="black"/>
                </a:solidFill>
              </a:rPr>
              <a:t> </a:t>
            </a:r>
            <a:r>
              <a:rPr lang="fr-FR" sz="1400" err="1">
                <a:solidFill>
                  <a:prstClr val="black"/>
                </a:solidFill>
              </a:rPr>
              <a:t>Nesters</a:t>
            </a:r>
            <a:endParaRPr lang="fr-FR" sz="1400">
              <a:solidFill>
                <a:prstClr val="black"/>
              </a:solidFill>
            </a:endParaRPr>
          </a:p>
          <a:p>
            <a:pPr marL="1200150" lvl="2" indent="-285750">
              <a:buFont typeface="Courier New" panose="02070309020205020404" pitchFamily="49" charset="0"/>
              <a:buChar char="o"/>
              <a:defRPr/>
            </a:pPr>
            <a:r>
              <a:rPr lang="fr-FR" sz="1400">
                <a:solidFill>
                  <a:prstClr val="black"/>
                </a:solidFill>
              </a:rPr>
              <a:t>« Attractions incontournables » pour les </a:t>
            </a:r>
            <a:r>
              <a:rPr lang="fr-FR" sz="1400" err="1">
                <a:solidFill>
                  <a:prstClr val="black"/>
                </a:solidFill>
              </a:rPr>
              <a:t>famillles</a:t>
            </a:r>
            <a:endParaRPr lang="fr-FR" sz="1400">
              <a:solidFill>
                <a:prstClr val="black"/>
              </a:solidFill>
            </a:endParaRPr>
          </a:p>
          <a:p>
            <a:pPr marL="742950" lvl="1" indent="-285750">
              <a:buFont typeface="Courier New" panose="02070309020205020404" pitchFamily="49" charset="0"/>
              <a:buChar char="o"/>
              <a:defRPr/>
            </a:pPr>
            <a:endParaRPr lang="fr-FR" sz="1600">
              <a:solidFill>
                <a:prstClr val="black"/>
              </a:solidFill>
            </a:endParaRPr>
          </a:p>
        </p:txBody>
      </p:sp>
    </p:spTree>
    <p:extLst>
      <p:ext uri="{BB962C8B-B14F-4D97-AF65-F5344CB8AC3E}">
        <p14:creationId xmlns:p14="http://schemas.microsoft.com/office/powerpoint/2010/main" val="673935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ject 2">
            <a:extLst>
              <a:ext uri="{FF2B5EF4-FFF2-40B4-BE49-F238E27FC236}">
                <a16:creationId xmlns:a16="http://schemas.microsoft.com/office/drawing/2014/main" id="{465C5F8F-1462-6669-FD48-E41CFB31A41C}"/>
              </a:ext>
            </a:extLst>
          </p:cNvPr>
          <p:cNvSpPr txBox="1">
            <a:spLocks/>
          </p:cNvSpPr>
          <p:nvPr/>
        </p:nvSpPr>
        <p:spPr>
          <a:xfrm>
            <a:off x="568210" y="326002"/>
            <a:ext cx="5338445" cy="397545"/>
          </a:xfrm>
          <a:prstGeom prst="rect">
            <a:avLst/>
          </a:prstGeom>
        </p:spPr>
        <p:txBody>
          <a:bodyPr vert="horz" wrap="square" lIns="0" tIns="12700" rIns="0" bIns="0" rtlCol="0">
            <a:spAutoFit/>
          </a:bodyPr>
          <a:lstStyle>
            <a:lvl1pPr>
              <a:defRPr sz="2500" b="1" i="0">
                <a:solidFill>
                  <a:srgbClr val="005BAA"/>
                </a:solidFill>
                <a:latin typeface="Etelka Text Pro"/>
                <a:ea typeface="+mj-ea"/>
                <a:cs typeface="Etelka Text Pro"/>
              </a:defRPr>
            </a:lvl1pPr>
          </a:lstStyle>
          <a:p>
            <a:pPr marL="12700" marR="0" lvl="0" indent="0" defTabSz="914400" eaLnBrk="1" fontAlgn="auto" latinLnBrk="0" hangingPunct="1">
              <a:lnSpc>
                <a:spcPct val="100000"/>
              </a:lnSpc>
              <a:spcBef>
                <a:spcPts val="100"/>
              </a:spcBef>
              <a:spcAft>
                <a:spcPts val="0"/>
              </a:spcAft>
              <a:buClrTx/>
              <a:buSzTx/>
              <a:buFontTx/>
              <a:buNone/>
              <a:tabLst/>
              <a:defRPr/>
            </a:pPr>
            <a:r>
              <a:rPr kumimoji="0" lang="fr-FR" sz="2500" b="1" i="0" u="none" strike="noStrike" kern="0" cap="none" spc="-10" normalizeH="0" baseline="0" noProof="0">
                <a:ln>
                  <a:noFill/>
                </a:ln>
                <a:solidFill>
                  <a:srgbClr val="0050A4"/>
                </a:solidFill>
                <a:effectLst/>
                <a:uLnTx/>
                <a:uFillTx/>
                <a:latin typeface="Avenir Next LT Pro" panose="020B0504020202020204" pitchFamily="34" charset="0"/>
              </a:rPr>
              <a:t>PLAN D’ACTION 2023 – B to B</a:t>
            </a:r>
          </a:p>
        </p:txBody>
      </p:sp>
      <p:pic>
        <p:nvPicPr>
          <p:cNvPr id="13" name="Image 12">
            <a:extLst>
              <a:ext uri="{FF2B5EF4-FFF2-40B4-BE49-F238E27FC236}">
                <a16:creationId xmlns:a16="http://schemas.microsoft.com/office/drawing/2014/main" id="{09D5BACC-AD3E-EABF-0887-F5B38F6DDD4B}"/>
              </a:ext>
            </a:extLst>
          </p:cNvPr>
          <p:cNvPicPr>
            <a:picLocks noChangeAspect="1"/>
          </p:cNvPicPr>
          <p:nvPr/>
        </p:nvPicPr>
        <p:blipFill rotWithShape="1">
          <a:blip r:embed="rId3"/>
          <a:srcRect r="21138" b="30180"/>
          <a:stretch/>
        </p:blipFill>
        <p:spPr>
          <a:xfrm>
            <a:off x="0" y="0"/>
            <a:ext cx="252412" cy="1287624"/>
          </a:xfrm>
          <a:prstGeom prst="rect">
            <a:avLst/>
          </a:prstGeom>
        </p:spPr>
      </p:pic>
      <p:sp>
        <p:nvSpPr>
          <p:cNvPr id="16" name="Rectangle 15">
            <a:extLst>
              <a:ext uri="{FF2B5EF4-FFF2-40B4-BE49-F238E27FC236}">
                <a16:creationId xmlns:a16="http://schemas.microsoft.com/office/drawing/2014/main" id="{09CC5781-6732-F4D2-38FB-089001564A57}"/>
              </a:ext>
            </a:extLst>
          </p:cNvPr>
          <p:cNvSpPr/>
          <p:nvPr/>
        </p:nvSpPr>
        <p:spPr>
          <a:xfrm>
            <a:off x="0" y="6448612"/>
            <a:ext cx="12192000" cy="409387"/>
          </a:xfrm>
          <a:prstGeom prst="rect">
            <a:avLst/>
          </a:prstGeom>
          <a:solidFill>
            <a:srgbClr val="0050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Espace réservé du numéro de diapositive 27">
            <a:extLst>
              <a:ext uri="{FF2B5EF4-FFF2-40B4-BE49-F238E27FC236}">
                <a16:creationId xmlns:a16="http://schemas.microsoft.com/office/drawing/2014/main" id="{B0D5E286-110A-DD2F-135F-EAFF4FDB6638}"/>
              </a:ext>
            </a:extLst>
          </p:cNvPr>
          <p:cNvSpPr txBox="1">
            <a:spLocks/>
          </p:cNvSpPr>
          <p:nvPr/>
        </p:nvSpPr>
        <p:spPr>
          <a:xfrm>
            <a:off x="11527902" y="6491196"/>
            <a:ext cx="664098" cy="278717"/>
          </a:xfrm>
          <a:prstGeom prst="rect">
            <a:avLst/>
          </a:prstGeom>
        </p:spPr>
        <p:txBody>
          <a:bodyPr anchor="ct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8AC7C10-199F-484E-9772-D20B8002819D}" type="slidenum">
              <a:rPr lang="fr-FR" sz="1000" smtClean="0">
                <a:solidFill>
                  <a:schemeClr val="bg1"/>
                </a:solidFill>
                <a:latin typeface="Avenir Next LT Pro Light" panose="020B0304020202020204" pitchFamily="34" charset="0"/>
              </a:rPr>
              <a:pPr algn="r"/>
              <a:t>39</a:t>
            </a:fld>
            <a:endParaRPr lang="fr-FR" sz="1000">
              <a:solidFill>
                <a:schemeClr val="bg1"/>
              </a:solidFill>
              <a:latin typeface="Avenir Next LT Pro Light" panose="020B0304020202020204" pitchFamily="34" charset="0"/>
            </a:endParaRPr>
          </a:p>
        </p:txBody>
      </p:sp>
      <p:pic>
        <p:nvPicPr>
          <p:cNvPr id="18" name="Image 17" descr="Une image contenant texte&#10;&#10;Description générée automatiquement">
            <a:extLst>
              <a:ext uri="{FF2B5EF4-FFF2-40B4-BE49-F238E27FC236}">
                <a16:creationId xmlns:a16="http://schemas.microsoft.com/office/drawing/2014/main" id="{5F3F8DFC-8BA7-38FE-9BFC-69C9E3A695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1219" y="6508623"/>
            <a:ext cx="1189318" cy="289365"/>
          </a:xfrm>
          <a:prstGeom prst="rect">
            <a:avLst/>
          </a:prstGeom>
        </p:spPr>
      </p:pic>
      <p:sp>
        <p:nvSpPr>
          <p:cNvPr id="19" name="ZoneTexte 18">
            <a:extLst>
              <a:ext uri="{FF2B5EF4-FFF2-40B4-BE49-F238E27FC236}">
                <a16:creationId xmlns:a16="http://schemas.microsoft.com/office/drawing/2014/main" id="{EC7F8D83-CE2C-F391-8DA7-A44D3C00C046}"/>
              </a:ext>
            </a:extLst>
          </p:cNvPr>
          <p:cNvSpPr txBox="1"/>
          <p:nvPr/>
        </p:nvSpPr>
        <p:spPr>
          <a:xfrm>
            <a:off x="4779530" y="6532567"/>
            <a:ext cx="2946400" cy="246221"/>
          </a:xfrm>
          <a:prstGeom prst="rect">
            <a:avLst/>
          </a:prstGeom>
          <a:noFill/>
        </p:spPr>
        <p:txBody>
          <a:bodyPr wrap="square" rtlCol="0" anchor="ctr">
            <a:spAutoFit/>
          </a:bodyPr>
          <a:lstStyle/>
          <a:p>
            <a:pPr algn="ctr"/>
            <a:r>
              <a:rPr lang="fr-FR" sz="1000">
                <a:solidFill>
                  <a:schemeClr val="bg1"/>
                </a:solidFill>
                <a:latin typeface="Avenir Next LT Pro Light" panose="020B0304020202020204" pitchFamily="34" charset="0"/>
              </a:rPr>
              <a:t>Titre du document</a:t>
            </a:r>
          </a:p>
        </p:txBody>
      </p:sp>
      <p:sp>
        <p:nvSpPr>
          <p:cNvPr id="4" name="Rectangle 3">
            <a:extLst>
              <a:ext uri="{FF2B5EF4-FFF2-40B4-BE49-F238E27FC236}">
                <a16:creationId xmlns:a16="http://schemas.microsoft.com/office/drawing/2014/main" id="{664A1962-CE2E-50B3-332B-4CA9D2523604}"/>
              </a:ext>
            </a:extLst>
          </p:cNvPr>
          <p:cNvSpPr/>
          <p:nvPr/>
        </p:nvSpPr>
        <p:spPr>
          <a:xfrm>
            <a:off x="1163862" y="1416735"/>
            <a:ext cx="3454792"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a:ln>
                  <a:noFill/>
                </a:ln>
                <a:solidFill>
                  <a:prstClr val="white">
                    <a:alpha val="52000"/>
                  </a:prstClr>
                </a:solidFill>
                <a:effectLst/>
                <a:uLnTx/>
                <a:uFillTx/>
                <a:latin typeface="Arial" panose="020B0604020202020204" pitchFamily="34" charset="0"/>
                <a:ea typeface="+mn-ea"/>
                <a:cs typeface="Arial" panose="020B0604020202020204" pitchFamily="34" charset="0"/>
              </a:rPr>
              <a:t>(photo d’illustration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a:ln>
                  <a:noFill/>
                </a:ln>
                <a:solidFill>
                  <a:prstClr val="white">
                    <a:alpha val="52000"/>
                  </a:prstClr>
                </a:solidFill>
                <a:effectLst/>
                <a:uLnTx/>
                <a:uFillTx/>
                <a:latin typeface="Arial" panose="020B0604020202020204" pitchFamily="34" charset="0"/>
                <a:ea typeface="+mn-ea"/>
                <a:cs typeface="Arial" panose="020B0604020202020204" pitchFamily="34" charset="0"/>
              </a:rPr>
              <a:t>à remplacer selon votre sujet)</a:t>
            </a:r>
          </a:p>
        </p:txBody>
      </p:sp>
      <p:cxnSp>
        <p:nvCxnSpPr>
          <p:cNvPr id="6" name="Connecteur droit 5">
            <a:extLst>
              <a:ext uri="{FF2B5EF4-FFF2-40B4-BE49-F238E27FC236}">
                <a16:creationId xmlns:a16="http://schemas.microsoft.com/office/drawing/2014/main" id="{56877D8E-0812-8B43-24F2-4C8B5363E681}"/>
              </a:ext>
            </a:extLst>
          </p:cNvPr>
          <p:cNvCxnSpPr>
            <a:cxnSpLocks/>
          </p:cNvCxnSpPr>
          <p:nvPr/>
        </p:nvCxnSpPr>
        <p:spPr>
          <a:xfrm flipH="1">
            <a:off x="4522079" y="1193635"/>
            <a:ext cx="1" cy="4936551"/>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9" name="ZoneTexte 8">
            <a:extLst>
              <a:ext uri="{FF2B5EF4-FFF2-40B4-BE49-F238E27FC236}">
                <a16:creationId xmlns:a16="http://schemas.microsoft.com/office/drawing/2014/main" id="{892FFB91-0BB4-D9BC-7FD8-D637B900BD35}"/>
              </a:ext>
            </a:extLst>
          </p:cNvPr>
          <p:cNvSpPr txBox="1"/>
          <p:nvPr/>
        </p:nvSpPr>
        <p:spPr>
          <a:xfrm>
            <a:off x="7323185" y="5953838"/>
            <a:ext cx="3815468" cy="369332"/>
          </a:xfrm>
          <a:prstGeom prst="rect">
            <a:avLst/>
          </a:prstGeom>
          <a:noFill/>
        </p:spPr>
        <p:txBody>
          <a:bodyPr wrap="none" rtlCol="0">
            <a:spAutoFit/>
          </a:bodyPr>
          <a:lstStyle/>
          <a:p>
            <a:r>
              <a:rPr lang="fr-FR"/>
              <a:t>Budget total B2B 2023 : 	 45 000 €</a:t>
            </a:r>
          </a:p>
        </p:txBody>
      </p:sp>
      <p:pic>
        <p:nvPicPr>
          <p:cNvPr id="15" name="Image 14">
            <a:extLst>
              <a:ext uri="{FF2B5EF4-FFF2-40B4-BE49-F238E27FC236}">
                <a16:creationId xmlns:a16="http://schemas.microsoft.com/office/drawing/2014/main" id="{1D6EF84B-B326-2845-9405-9FB0696D7B8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550548" y="233592"/>
            <a:ext cx="461893" cy="461893"/>
          </a:xfrm>
          <a:prstGeom prst="rect">
            <a:avLst/>
          </a:prstGeom>
        </p:spPr>
      </p:pic>
      <p:sp>
        <p:nvSpPr>
          <p:cNvPr id="20" name="Rectangle 19">
            <a:extLst>
              <a:ext uri="{FF2B5EF4-FFF2-40B4-BE49-F238E27FC236}">
                <a16:creationId xmlns:a16="http://schemas.microsoft.com/office/drawing/2014/main" id="{F78487E7-4AC7-D547-90D5-84477F246AFB}"/>
              </a:ext>
            </a:extLst>
          </p:cNvPr>
          <p:cNvSpPr/>
          <p:nvPr/>
        </p:nvSpPr>
        <p:spPr>
          <a:xfrm>
            <a:off x="4818754" y="232344"/>
            <a:ext cx="7373246" cy="5493812"/>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fr-FR" sz="1400" b="1" i="0" u="sng" strike="noStrike" kern="1200" cap="none" spc="0" normalizeH="0" baseline="0" noProof="0">
              <a:ln>
                <a:noFill/>
              </a:ln>
              <a:solidFill>
                <a:prstClr val="black"/>
              </a:solidFill>
              <a:effectLst/>
              <a:uLnTx/>
              <a:uFillTx/>
              <a:latin typeface="Calibri" panose="020F0502020204030204"/>
              <a:ea typeface="+mn-ea"/>
              <a:cs typeface="+mn-cs"/>
            </a:endParaRPr>
          </a:p>
          <a:p>
            <a:pPr lvl="0">
              <a:defRPr/>
            </a:pPr>
            <a:endParaRPr lang="fr-FR" sz="1200" b="1">
              <a:solidFill>
                <a:prstClr val="black"/>
              </a:solidFill>
              <a:highlight>
                <a:srgbClr val="FFFF00"/>
              </a:highlight>
            </a:endParaRPr>
          </a:p>
          <a:p>
            <a:pPr lvl="0">
              <a:defRPr/>
            </a:pPr>
            <a:endParaRPr lang="fr-FR" sz="1200" b="1">
              <a:solidFill>
                <a:prstClr val="black"/>
              </a:solidFill>
              <a:highlight>
                <a:srgbClr val="FFFF00"/>
              </a:highlight>
            </a:endParaRPr>
          </a:p>
          <a:p>
            <a:pPr lvl="0">
              <a:defRPr/>
            </a:pPr>
            <a:r>
              <a:rPr lang="fr-FR" sz="1200" b="1">
                <a:solidFill>
                  <a:prstClr val="black"/>
                </a:solidFill>
                <a:highlight>
                  <a:srgbClr val="FFFF00"/>
                </a:highlight>
              </a:rPr>
              <a:t>PARTICIPATION À DES ÉVENEMENTS PRO POUR NOUER ET CONSOLIDER DES RELATIONS AVEC LES TOS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500" b="1" i="0" u="none" strike="noStrike" kern="1200" cap="none" spc="0" normalizeH="0" baseline="0" noProof="0">
              <a:ln>
                <a:noFill/>
              </a:ln>
              <a:solidFill>
                <a:prstClr val="black"/>
              </a:solidFill>
              <a:effectLst/>
              <a:uLnTx/>
              <a:uFillTx/>
              <a:ea typeface="+mn-ea"/>
              <a:cs typeface="+mn-cs"/>
            </a:endParaRPr>
          </a:p>
          <a:p>
            <a:pPr lvl="0">
              <a:defRPr/>
            </a:pPr>
            <a:r>
              <a:rPr lang="fr-FR" sz="1600" b="1">
                <a:solidFill>
                  <a:prstClr val="black"/>
                </a:solidFill>
              </a:rPr>
              <a:t>Rencontrer de nouveaux TO / entretenir les relations déjà existantes </a:t>
            </a:r>
            <a:r>
              <a:rPr kumimoji="0" lang="fr-FR" sz="1500" b="1" i="0" u="none" strike="noStrike" kern="1200" cap="none" spc="0" normalizeH="0" baseline="0" noProof="0">
                <a:ln>
                  <a:noFill/>
                </a:ln>
                <a:solidFill>
                  <a:prstClr val="black"/>
                </a:solidFill>
                <a:effectLst/>
                <a:uLnTx/>
                <a:uFillTx/>
                <a:ea typeface="+mn-ea"/>
                <a:cs typeface="+mn-cs"/>
              </a:rPr>
              <a:t>:</a:t>
            </a:r>
          </a:p>
          <a:p>
            <a:pPr marL="1257300" lvl="2" indent="-342900">
              <a:buFont typeface="Arial" panose="020B0604020202020204" pitchFamily="34" charset="0"/>
              <a:buChar char="•"/>
              <a:defRPr/>
            </a:pPr>
            <a:r>
              <a:rPr lang="fr-FR" sz="1200">
                <a:solidFill>
                  <a:prstClr val="black"/>
                </a:solidFill>
              </a:rPr>
              <a:t>Rendez-vous en France (21-22 Mars)</a:t>
            </a:r>
          </a:p>
          <a:p>
            <a:pPr marL="1257300" lvl="2" indent="-342900">
              <a:buFont typeface="Arial" panose="020B0604020202020204" pitchFamily="34" charset="0"/>
              <a:buChar char="•"/>
              <a:defRPr/>
            </a:pPr>
            <a:r>
              <a:rPr lang="fr-FR" sz="1200">
                <a:solidFill>
                  <a:prstClr val="black"/>
                </a:solidFill>
              </a:rPr>
              <a:t>WTM  (6 au 8 Novembre)</a:t>
            </a:r>
          </a:p>
          <a:p>
            <a:pPr lvl="2">
              <a:defRPr/>
            </a:pPr>
            <a:endParaRPr kumimoji="0" lang="fr-FR" sz="1200" b="1" i="0" u="none" strike="noStrike" kern="1200" cap="none" spc="0" normalizeH="0" baseline="0" noProof="0">
              <a:ln>
                <a:noFill/>
              </a:ln>
              <a:solidFill>
                <a:prstClr val="black"/>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500" b="1">
                <a:solidFill>
                  <a:prstClr val="black"/>
                </a:solidFill>
              </a:rPr>
              <a:t>Consolider et nouer des relations avec les autocaristes</a:t>
            </a:r>
            <a:endParaRPr kumimoji="0" lang="fr-FR" sz="1500" b="1" i="0" u="none" strike="noStrike" kern="1200" cap="none" spc="0" normalizeH="0" baseline="0" noProof="0">
              <a:ln>
                <a:noFill/>
              </a:ln>
              <a:solidFill>
                <a:prstClr val="black"/>
              </a:solidFill>
              <a:effectLst/>
              <a:uLnTx/>
              <a:uFillTx/>
              <a:ea typeface="+mn-ea"/>
              <a:cs typeface="+mn-cs"/>
            </a:endParaRPr>
          </a:p>
          <a:p>
            <a:pPr marL="1257300" marR="0" lvl="2"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200" b="0" i="0" u="none" strike="noStrike" kern="1200" cap="none" spc="0" normalizeH="0" baseline="0" noProof="0">
                <a:ln>
                  <a:noFill/>
                </a:ln>
                <a:solidFill>
                  <a:prstClr val="black"/>
                </a:solidFill>
                <a:effectLst/>
                <a:uLnTx/>
                <a:uFillTx/>
                <a:ea typeface="+mn-ea"/>
                <a:cs typeface="+mn-cs"/>
              </a:rPr>
              <a:t>Affiliation CTA + participation à la convention annuelle à Belfast (5-7 Février) </a:t>
            </a:r>
          </a:p>
          <a:p>
            <a:pPr marL="1257300" marR="0" lvl="2"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200" b="0" i="0" u="none" strike="noStrike" kern="1200" cap="none" spc="0" normalizeH="0" baseline="0" noProof="0">
                <a:ln>
                  <a:noFill/>
                </a:ln>
                <a:solidFill>
                  <a:prstClr val="black"/>
                </a:solidFill>
                <a:effectLst/>
                <a:uLnTx/>
                <a:uFillTx/>
                <a:ea typeface="+mn-ea"/>
                <a:cs typeface="+mn-cs"/>
              </a:rPr>
              <a:t>GLT show (05 Octobre 2023): ouverture à 7 partenaires: participation à la location du stand: 550€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500" b="1" i="0" u="none" strike="noStrike" kern="1200" cap="none" spc="0" normalizeH="0" baseline="0" noProof="0">
              <a:ln>
                <a:noFill/>
              </a:ln>
              <a:solidFill>
                <a:prstClr val="black"/>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a:solidFill>
                  <a:prstClr val="black"/>
                </a:solidFill>
                <a:highlight>
                  <a:srgbClr val="FFFF00"/>
                </a:highlight>
              </a:rPr>
              <a:t>ACCOMPAGNEMENT DES </a:t>
            </a:r>
            <a:r>
              <a:rPr lang="fr-FR" sz="1200" b="1" err="1">
                <a:solidFill>
                  <a:prstClr val="black"/>
                </a:solidFill>
                <a:highlight>
                  <a:srgbClr val="FFFF00"/>
                </a:highlight>
              </a:rPr>
              <a:t>TOs</a:t>
            </a:r>
            <a:r>
              <a:rPr lang="fr-FR" sz="1200" b="1">
                <a:solidFill>
                  <a:prstClr val="black"/>
                </a:solidFill>
                <a:highlight>
                  <a:srgbClr val="FFFF00"/>
                </a:highlight>
              </a:rPr>
              <a:t> EN REGION</a:t>
            </a:r>
          </a:p>
          <a:p>
            <a:pPr marL="1200150" lvl="2" indent="-285750">
              <a:buFont typeface="Arial" panose="020B0604020202020204" pitchFamily="34" charset="0"/>
              <a:buChar char="•"/>
              <a:defRPr/>
            </a:pPr>
            <a:r>
              <a:rPr kumimoji="0" lang="fr-FR" sz="1200" b="0" i="0" u="none" strike="noStrike" kern="1200" cap="none" spc="0" normalizeH="0" baseline="0" noProof="0" err="1">
                <a:ln>
                  <a:noFill/>
                </a:ln>
                <a:solidFill>
                  <a:prstClr val="black"/>
                </a:solidFill>
                <a:effectLst/>
                <a:uLnTx/>
                <a:uFillTx/>
                <a:ea typeface="+mn-ea"/>
                <a:cs typeface="+mn-cs"/>
              </a:rPr>
              <a:t>Eductour</a:t>
            </a:r>
            <a:r>
              <a:rPr lang="fr-FR" sz="1200">
                <a:solidFill>
                  <a:prstClr val="black"/>
                </a:solidFill>
              </a:rPr>
              <a:t>s</a:t>
            </a:r>
            <a:r>
              <a:rPr kumimoji="0" lang="fr-FR" sz="1200" b="0" i="0" u="none" strike="noStrike" kern="1200" cap="none" spc="0" normalizeH="0" baseline="0" noProof="0">
                <a:ln>
                  <a:noFill/>
                </a:ln>
                <a:solidFill>
                  <a:prstClr val="black"/>
                </a:solidFill>
                <a:effectLst/>
                <a:uLnTx/>
                <a:uFillTx/>
                <a:ea typeface="+mn-ea"/>
                <a:cs typeface="+mn-cs"/>
              </a:rPr>
              <a:t> </a:t>
            </a:r>
          </a:p>
          <a:p>
            <a:pPr marL="1657350" lvl="3" indent="-285750">
              <a:buFont typeface="Arial" panose="020B0604020202020204" pitchFamily="34" charset="0"/>
              <a:buChar char="•"/>
              <a:defRPr/>
            </a:pPr>
            <a:r>
              <a:rPr lang="fr-FR" sz="1200">
                <a:solidFill>
                  <a:prstClr val="black"/>
                </a:solidFill>
              </a:rPr>
              <a:t>A</a:t>
            </a:r>
            <a:r>
              <a:rPr kumimoji="0" lang="fr-FR" sz="1200" b="0" i="0" u="none" strike="noStrike" kern="1200" cap="none" spc="0" normalizeH="0" baseline="0" noProof="0" err="1">
                <a:ln>
                  <a:noFill/>
                </a:ln>
                <a:solidFill>
                  <a:prstClr val="black"/>
                </a:solidFill>
                <a:effectLst/>
                <a:uLnTx/>
                <a:uFillTx/>
                <a:ea typeface="+mn-ea"/>
                <a:cs typeface="+mn-cs"/>
              </a:rPr>
              <a:t>ccueil</a:t>
            </a:r>
            <a:r>
              <a:rPr kumimoji="0" lang="fr-FR" sz="1200" b="0" i="0" u="none" strike="noStrike" kern="1200" cap="none" spc="0" normalizeH="0" baseline="0" noProof="0">
                <a:ln>
                  <a:noFill/>
                </a:ln>
                <a:solidFill>
                  <a:prstClr val="black"/>
                </a:solidFill>
                <a:effectLst/>
                <a:uLnTx/>
                <a:uFillTx/>
                <a:ea typeface="+mn-ea"/>
                <a:cs typeface="+mn-cs"/>
              </a:rPr>
              <a:t> TO  </a:t>
            </a:r>
            <a:r>
              <a:rPr kumimoji="0" lang="fr-FR" sz="1200" b="0" i="0" u="none" strike="noStrike" kern="1200" cap="none" spc="0" normalizeH="0" baseline="0" noProof="0" err="1">
                <a:ln>
                  <a:noFill/>
                </a:ln>
                <a:solidFill>
                  <a:prstClr val="black"/>
                </a:solidFill>
                <a:effectLst/>
                <a:uLnTx/>
                <a:uFillTx/>
                <a:ea typeface="+mn-ea"/>
                <a:cs typeface="+mn-cs"/>
              </a:rPr>
              <a:t>Byway</a:t>
            </a:r>
            <a:r>
              <a:rPr kumimoji="0" lang="fr-FR" sz="1200" b="0" i="0" u="none" strike="noStrike" kern="1200" cap="none" spc="0" normalizeH="0" baseline="0" noProof="0">
                <a:ln>
                  <a:noFill/>
                </a:ln>
                <a:solidFill>
                  <a:prstClr val="black"/>
                </a:solidFill>
                <a:effectLst/>
                <a:uLnTx/>
                <a:uFillTx/>
                <a:ea typeface="+mn-ea"/>
                <a:cs typeface="+mn-cs"/>
              </a:rPr>
              <a:t> </a:t>
            </a:r>
            <a:r>
              <a:rPr kumimoji="0" lang="fr-FR" sz="1200" b="0" i="0" u="none" strike="noStrike" kern="1200" cap="none" spc="0" normalizeH="0" baseline="0" noProof="0" err="1">
                <a:ln>
                  <a:noFill/>
                </a:ln>
                <a:solidFill>
                  <a:prstClr val="black"/>
                </a:solidFill>
                <a:effectLst/>
                <a:uLnTx/>
                <a:uFillTx/>
                <a:ea typeface="+mn-ea"/>
                <a:cs typeface="+mn-cs"/>
              </a:rPr>
              <a:t>travel</a:t>
            </a:r>
            <a:r>
              <a:rPr lang="fr-FR" sz="1200">
                <a:solidFill>
                  <a:prstClr val="black"/>
                </a:solidFill>
              </a:rPr>
              <a:t> (Février)</a:t>
            </a:r>
            <a:endParaRPr kumimoji="0" lang="fr-FR" sz="1200" b="0" i="0" u="none" strike="noStrike" kern="1200" cap="none" spc="0" normalizeH="0" baseline="0" noProof="0">
              <a:ln>
                <a:noFill/>
              </a:ln>
              <a:solidFill>
                <a:prstClr val="black"/>
              </a:solidFill>
              <a:effectLst/>
              <a:uLnTx/>
              <a:uFillTx/>
              <a:ea typeface="+mn-ea"/>
              <a:cs typeface="+mn-cs"/>
            </a:endParaRPr>
          </a:p>
          <a:p>
            <a:pPr marL="1657350" lvl="3" indent="-285750">
              <a:buFont typeface="Arial" panose="020B0604020202020204" pitchFamily="34" charset="0"/>
              <a:buChar char="•"/>
              <a:defRPr/>
            </a:pPr>
            <a:r>
              <a:rPr kumimoji="0" lang="fr-FR" sz="1200" b="0" i="0" u="none" strike="noStrike" kern="1200" cap="none" spc="0" normalizeH="0" baseline="0" noProof="0">
                <a:ln>
                  <a:noFill/>
                </a:ln>
                <a:solidFill>
                  <a:prstClr val="black"/>
                </a:solidFill>
                <a:effectLst/>
                <a:uLnTx/>
                <a:uFillTx/>
                <a:ea typeface="+mn-ea"/>
                <a:cs typeface="+mn-cs"/>
              </a:rPr>
              <a:t>Accueil TO luxes envisagé avec l’aide d’Atout France (destination ciblée: </a:t>
            </a:r>
            <a:r>
              <a:rPr lang="fr-FR" sz="1200">
                <a:solidFill>
                  <a:prstClr val="black"/>
                </a:solidFill>
              </a:rPr>
              <a:t>Chantilly, à confirmer</a:t>
            </a:r>
            <a:r>
              <a:rPr kumimoji="0" lang="fr-FR" sz="1200" b="0" i="0" u="none" strike="noStrike" kern="1200" cap="none" spc="0" normalizeH="0" baseline="0" noProof="0">
                <a:ln>
                  <a:noFill/>
                </a:ln>
                <a:solidFill>
                  <a:prstClr val="black"/>
                </a:solidFill>
                <a:effectLst/>
                <a:uLnTx/>
                <a:uFillTx/>
                <a:ea typeface="+mn-ea"/>
                <a:cs typeface="+mn-cs"/>
              </a:rPr>
              <a:t>)</a:t>
            </a:r>
          </a:p>
          <a:p>
            <a:pPr marL="1657350" lvl="3" indent="-285750">
              <a:buFont typeface="Arial" panose="020B0604020202020204" pitchFamily="34" charset="0"/>
              <a:buChar char="•"/>
              <a:defRPr/>
            </a:pPr>
            <a:r>
              <a:rPr lang="fr-FR" sz="1200">
                <a:solidFill>
                  <a:prstClr val="black"/>
                </a:solidFill>
              </a:rPr>
              <a:t>Selon opportunités: (nouvel </a:t>
            </a:r>
            <a:r>
              <a:rPr lang="fr-FR" sz="1200" err="1">
                <a:solidFill>
                  <a:prstClr val="black"/>
                </a:solidFill>
              </a:rPr>
              <a:t>eductour</a:t>
            </a:r>
            <a:r>
              <a:rPr lang="fr-FR" sz="1200">
                <a:solidFill>
                  <a:prstClr val="black"/>
                </a:solidFill>
              </a:rPr>
              <a:t> autocaristes, </a:t>
            </a:r>
            <a:r>
              <a:rPr lang="fr-FR" sz="1200" err="1">
                <a:solidFill>
                  <a:prstClr val="black"/>
                </a:solidFill>
              </a:rPr>
              <a:t>eductour</a:t>
            </a:r>
            <a:r>
              <a:rPr lang="fr-FR" sz="1200">
                <a:solidFill>
                  <a:prstClr val="black"/>
                </a:solidFill>
              </a:rPr>
              <a:t> scolaires)</a:t>
            </a:r>
            <a:endParaRPr kumimoji="0" lang="fr-FR" sz="1200" b="0" i="0" u="none" strike="noStrike" kern="1200" cap="none" spc="0" normalizeH="0" baseline="0" noProof="0">
              <a:ln>
                <a:noFill/>
              </a:ln>
              <a:solidFill>
                <a:prstClr val="black"/>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b="1">
              <a:solidFill>
                <a:prstClr val="black"/>
              </a:solidFill>
              <a:highlight>
                <a:srgbClr val="FFFF00"/>
              </a:high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a:solidFill>
                  <a:prstClr val="black"/>
                </a:solidFill>
                <a:highlight>
                  <a:srgbClr val="FFFF00"/>
                </a:highlight>
              </a:rPr>
              <a:t>ACCOMPAGNEMENT DES PARTENAIRES EN REGION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b="1">
              <a:solidFill>
                <a:prstClr val="black"/>
              </a:solidFill>
              <a:highlight>
                <a:srgbClr val="FFFF00"/>
              </a:highlight>
            </a:endParaRPr>
          </a:p>
          <a:p>
            <a:pPr marL="1200150" lvl="2" indent="-285750">
              <a:buFont typeface="Arial" panose="020B0604020202020204" pitchFamily="34" charset="0"/>
              <a:buChar char="•"/>
              <a:defRPr/>
            </a:pPr>
            <a:r>
              <a:rPr lang="fr-FR" sz="1200"/>
              <a:t>Tournées de prospections envisagées avec partenaires (et aide d’Eugenio </a:t>
            </a:r>
            <a:r>
              <a:rPr lang="fr-FR" sz="1200" err="1"/>
              <a:t>Raez</a:t>
            </a:r>
            <a:r>
              <a:rPr lang="fr-FR" sz="1200"/>
              <a:t>/Atout France) </a:t>
            </a:r>
          </a:p>
          <a:p>
            <a:pPr marL="1657350" lvl="3" indent="-285750">
              <a:buFont typeface="Arial" panose="020B0604020202020204" pitchFamily="34" charset="0"/>
              <a:buChar char="•"/>
              <a:defRPr/>
            </a:pPr>
            <a:r>
              <a:rPr lang="fr-FR" sz="1200"/>
              <a:t>sur cible </a:t>
            </a:r>
            <a:r>
              <a:rPr lang="fr-FR" sz="1200" err="1"/>
              <a:t>TOs</a:t>
            </a:r>
            <a:r>
              <a:rPr lang="fr-FR" sz="1200"/>
              <a:t> scolaires (avec 2 partenaires)</a:t>
            </a:r>
          </a:p>
          <a:p>
            <a:pPr marL="1657350" lvl="3" indent="-285750">
              <a:buFont typeface="Arial" panose="020B0604020202020204" pitchFamily="34" charset="0"/>
              <a:buChar char="•"/>
              <a:defRPr/>
            </a:pPr>
            <a:r>
              <a:rPr lang="fr-FR" sz="1200"/>
              <a:t>groupe adultes (avec Nausicaa + 1 autre partenaire)</a:t>
            </a:r>
          </a:p>
          <a:p>
            <a:pPr marL="1200150" lvl="2" indent="-285750">
              <a:buFont typeface="Arial" panose="020B0604020202020204" pitchFamily="34" charset="0"/>
              <a:buChar char="•"/>
              <a:defRPr/>
            </a:pPr>
            <a:r>
              <a:rPr lang="fr-FR" sz="1200"/>
              <a:t>Co-construction de l’offre groupe et scolaires à poursuivre avec les partenaires</a:t>
            </a:r>
          </a:p>
        </p:txBody>
      </p:sp>
      <p:sp>
        <p:nvSpPr>
          <p:cNvPr id="21" name="ZoneTexte 20">
            <a:extLst>
              <a:ext uri="{FF2B5EF4-FFF2-40B4-BE49-F238E27FC236}">
                <a16:creationId xmlns:a16="http://schemas.microsoft.com/office/drawing/2014/main" id="{8830D5CB-1B5D-3C42-94EF-B84E46DB1A2E}"/>
              </a:ext>
            </a:extLst>
          </p:cNvPr>
          <p:cNvSpPr txBox="1"/>
          <p:nvPr/>
        </p:nvSpPr>
        <p:spPr>
          <a:xfrm>
            <a:off x="451429" y="1193772"/>
            <a:ext cx="4095271" cy="471667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a:ln>
                  <a:noFill/>
                </a:ln>
                <a:solidFill>
                  <a:schemeClr val="accent1">
                    <a:lumMod val="75000"/>
                  </a:schemeClr>
                </a:solidFill>
                <a:effectLst/>
                <a:uLnTx/>
                <a:uFillTx/>
                <a:ea typeface="+mn-ea"/>
                <a:cs typeface="Biome" panose="020B0503030204020804" pitchFamily="34" charset="0"/>
              </a:rPr>
              <a:t>ENJEUX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400" b="0" i="0" u="none" strike="noStrike" kern="1200" cap="none" spc="0" normalizeH="0" baseline="0" noProof="0">
                <a:ln>
                  <a:noFill/>
                </a:ln>
                <a:solidFill>
                  <a:schemeClr val="accent1">
                    <a:lumMod val="75000"/>
                  </a:schemeClr>
                </a:solidFill>
                <a:effectLst/>
                <a:uLnTx/>
                <a:uFillTx/>
                <a:ea typeface="+mn-ea"/>
                <a:cs typeface="+mn-cs"/>
              </a:rPr>
              <a:t>Être la porte d’entrée sur le marché britannique pour nos partenaires et pour les tours opérateurs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a:ln>
                <a:noFill/>
              </a:ln>
              <a:solidFill>
                <a:schemeClr val="accent1">
                  <a:lumMod val="75000"/>
                </a:schemeClr>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a:ln>
                  <a:noFill/>
                </a:ln>
                <a:solidFill>
                  <a:schemeClr val="accent1">
                    <a:lumMod val="75000"/>
                  </a:schemeClr>
                </a:solidFill>
                <a:effectLst/>
                <a:uLnTx/>
                <a:uFillTx/>
                <a:ea typeface="+mn-ea"/>
                <a:cs typeface="Biome" panose="020B0503030204020804" pitchFamily="34" charset="0"/>
              </a:rPr>
              <a:t>MÉTHODE</a:t>
            </a:r>
          </a:p>
          <a:p>
            <a:pPr marL="285750" indent="-285750">
              <a:buFont typeface="Arial" panose="020B0604020202020204" pitchFamily="34" charset="0"/>
              <a:buChar char="•"/>
              <a:defRPr/>
            </a:pPr>
            <a:r>
              <a:rPr lang="fr-FR" sz="1400">
                <a:solidFill>
                  <a:schemeClr val="accent1">
                    <a:lumMod val="75000"/>
                  </a:schemeClr>
                </a:solidFill>
              </a:rPr>
              <a:t>Connecter les Tours Opérateurs britanniques avec les partenaires souhaitant travailler le marché Britannique et ainsi développer la programmation de la destination Hauts-de-France</a:t>
            </a:r>
          </a:p>
          <a:p>
            <a:pPr marL="285750" indent="-285750">
              <a:buFont typeface="Arial" panose="020B0604020202020204" pitchFamily="34" charset="0"/>
              <a:buChar char="•"/>
              <a:defRPr/>
            </a:pPr>
            <a:r>
              <a:rPr lang="fr-FR" sz="1400">
                <a:solidFill>
                  <a:schemeClr val="accent1">
                    <a:lumMod val="75000"/>
                  </a:schemeClr>
                </a:solidFill>
              </a:rPr>
              <a:t>Devenir le correspondant des </a:t>
            </a:r>
            <a:r>
              <a:rPr lang="fr-FR" sz="1400" err="1">
                <a:solidFill>
                  <a:schemeClr val="accent1">
                    <a:lumMod val="75000"/>
                  </a:schemeClr>
                </a:solidFill>
              </a:rPr>
              <a:t>TOs</a:t>
            </a:r>
            <a:r>
              <a:rPr lang="fr-FR" sz="1400">
                <a:solidFill>
                  <a:schemeClr val="accent1">
                    <a:lumMod val="75000"/>
                  </a:schemeClr>
                </a:solidFill>
              </a:rPr>
              <a:t> pour la région des Hauts-de-France et animer avec eux une relation de proximité et confiance</a:t>
            </a:r>
          </a:p>
          <a:p>
            <a:pPr marL="285750" indent="-285750">
              <a:buFont typeface="Arial" panose="020B0604020202020204" pitchFamily="34" charset="0"/>
              <a:buChar char="•"/>
              <a:defRPr/>
            </a:pPr>
            <a:r>
              <a:rPr lang="fr-FR" sz="1400">
                <a:solidFill>
                  <a:schemeClr val="accent1">
                    <a:lumMod val="75000"/>
                  </a:schemeClr>
                </a:solidFill>
              </a:rPr>
              <a:t>S’appuyer sur les filières et les têtes de ponts connues au UK pour promouvoir la destination</a:t>
            </a:r>
            <a:endParaRPr kumimoji="0" lang="fr-FR" sz="1400" b="0" i="0" u="none" strike="noStrike" kern="1200" cap="none" spc="0" normalizeH="0" baseline="0" noProof="0">
              <a:ln>
                <a:noFill/>
              </a:ln>
              <a:solidFill>
                <a:schemeClr val="accent1">
                  <a:lumMod val="75000"/>
                </a:schemeClr>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400" b="1" i="0" u="none" strike="noStrike" kern="1200" cap="none" spc="0" normalizeH="0" baseline="0" noProof="0">
              <a:ln>
                <a:noFill/>
              </a:ln>
              <a:solidFill>
                <a:schemeClr val="accent1">
                  <a:lumMod val="75000"/>
                </a:schemeClr>
              </a:solidFill>
              <a:effectLst/>
              <a:uLnTx/>
              <a:uFillTx/>
              <a:ea typeface="+mn-ea"/>
              <a:cs typeface="Biome" panose="020B05030302040208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a:ln>
                  <a:noFill/>
                </a:ln>
                <a:solidFill>
                  <a:schemeClr val="accent1">
                    <a:lumMod val="75000"/>
                  </a:schemeClr>
                </a:solidFill>
                <a:effectLst/>
                <a:uLnTx/>
                <a:uFillTx/>
                <a:ea typeface="+mn-ea"/>
                <a:cs typeface="Biome" panose="020B0503030204020804" pitchFamily="34" charset="0"/>
              </a:rPr>
              <a:t>CIBLES PRIORITAIRES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a:ln>
                  <a:noFill/>
                </a:ln>
                <a:solidFill>
                  <a:schemeClr val="accent1">
                    <a:lumMod val="75000"/>
                  </a:schemeClr>
                </a:solidFill>
                <a:effectLst/>
                <a:uLnTx/>
                <a:uFillTx/>
                <a:ea typeface="+mn-ea"/>
                <a:cs typeface="+mn-cs"/>
              </a:rPr>
              <a:t>Adultes 50 ans+ voyageant en groupe (autocaristes) et individuellement (FIT)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a:ln>
                  <a:noFill/>
                </a:ln>
                <a:solidFill>
                  <a:schemeClr val="accent1">
                    <a:lumMod val="75000"/>
                  </a:schemeClr>
                </a:solidFill>
                <a:effectLst/>
                <a:uLnTx/>
                <a:uFillTx/>
                <a:ea typeface="+mn-ea"/>
                <a:cs typeface="+mn-cs"/>
              </a:rPr>
              <a:t>Scolaires (reprise 2022)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05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01357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Une image contenant extérieur, ciel nocturne&#10;&#10;Description générée automatiquement">
            <a:extLst>
              <a:ext uri="{FF2B5EF4-FFF2-40B4-BE49-F238E27FC236}">
                <a16:creationId xmlns:a16="http://schemas.microsoft.com/office/drawing/2014/main" id="{489683ED-82B9-487E-9AA7-9EEC3A27A3C2}"/>
              </a:ext>
            </a:extLst>
          </p:cNvPr>
          <p:cNvPicPr>
            <a:picLocks noChangeAspect="1"/>
          </p:cNvPicPr>
          <p:nvPr/>
        </p:nvPicPr>
        <p:blipFill rotWithShape="1">
          <a:blip r:embed="rId2">
            <a:extLst>
              <a:ext uri="{28A0092B-C50C-407E-A947-70E740481C1C}">
                <a14:useLocalDpi xmlns:a14="http://schemas.microsoft.com/office/drawing/2010/main" val="0"/>
              </a:ext>
            </a:extLst>
          </a:blip>
          <a:srcRect l="5556" r="5556"/>
          <a:stretch/>
        </p:blipFill>
        <p:spPr>
          <a:xfrm>
            <a:off x="0" y="0"/>
            <a:ext cx="12192000" cy="6858000"/>
          </a:xfrm>
          <a:prstGeom prst="rect">
            <a:avLst/>
          </a:prstGeom>
        </p:spPr>
      </p:pic>
      <p:grpSp>
        <p:nvGrpSpPr>
          <p:cNvPr id="6" name="object 3">
            <a:extLst>
              <a:ext uri="{FF2B5EF4-FFF2-40B4-BE49-F238E27FC236}">
                <a16:creationId xmlns:a16="http://schemas.microsoft.com/office/drawing/2014/main" id="{CEF6BAFE-A9A8-B180-2708-089F57758361}"/>
              </a:ext>
            </a:extLst>
          </p:cNvPr>
          <p:cNvGrpSpPr/>
          <p:nvPr/>
        </p:nvGrpSpPr>
        <p:grpSpPr>
          <a:xfrm>
            <a:off x="2778483" y="2312439"/>
            <a:ext cx="6961694" cy="134447"/>
            <a:chOff x="903706" y="3386950"/>
            <a:chExt cx="5751579" cy="108588"/>
          </a:xfrm>
        </p:grpSpPr>
        <p:sp>
          <p:nvSpPr>
            <p:cNvPr id="7" name="object 4">
              <a:extLst>
                <a:ext uri="{FF2B5EF4-FFF2-40B4-BE49-F238E27FC236}">
                  <a16:creationId xmlns:a16="http://schemas.microsoft.com/office/drawing/2014/main" id="{EE49FCA3-E44C-6A7E-C7C8-A8A9454C117E}"/>
                </a:ext>
              </a:extLst>
            </p:cNvPr>
            <p:cNvSpPr/>
            <p:nvPr/>
          </p:nvSpPr>
          <p:spPr>
            <a:xfrm>
              <a:off x="903706" y="3386950"/>
              <a:ext cx="20955" cy="20955"/>
            </a:xfrm>
            <a:custGeom>
              <a:avLst/>
              <a:gdLst/>
              <a:ahLst/>
              <a:cxnLst/>
              <a:rect l="l" t="t" r="r" b="b"/>
              <a:pathLst>
                <a:path w="20955" h="20954">
                  <a:moveTo>
                    <a:pt x="0" y="20923"/>
                  </a:moveTo>
                  <a:lnTo>
                    <a:pt x="20923"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8" name="object 5">
              <a:extLst>
                <a:ext uri="{FF2B5EF4-FFF2-40B4-BE49-F238E27FC236}">
                  <a16:creationId xmlns:a16="http://schemas.microsoft.com/office/drawing/2014/main" id="{260EBC1C-65FA-B3E4-B3AA-9D64D95B06CA}"/>
                </a:ext>
              </a:extLst>
            </p:cNvPr>
            <p:cNvSpPr/>
            <p:nvPr/>
          </p:nvSpPr>
          <p:spPr>
            <a:xfrm>
              <a:off x="903706" y="3386950"/>
              <a:ext cx="54610" cy="54610"/>
            </a:xfrm>
            <a:custGeom>
              <a:avLst/>
              <a:gdLst/>
              <a:ahLst/>
              <a:cxnLst/>
              <a:rect l="l" t="t" r="r" b="b"/>
              <a:pathLst>
                <a:path w="54609" h="54610">
                  <a:moveTo>
                    <a:pt x="0" y="54518"/>
                  </a:moveTo>
                  <a:lnTo>
                    <a:pt x="54518"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9" name="object 6">
              <a:extLst>
                <a:ext uri="{FF2B5EF4-FFF2-40B4-BE49-F238E27FC236}">
                  <a16:creationId xmlns:a16="http://schemas.microsoft.com/office/drawing/2014/main" id="{2AE2522D-182F-63EA-7263-E33404D22671}"/>
                </a:ext>
              </a:extLst>
            </p:cNvPr>
            <p:cNvSpPr/>
            <p:nvPr/>
          </p:nvSpPr>
          <p:spPr>
            <a:xfrm>
              <a:off x="903706" y="3386950"/>
              <a:ext cx="88265" cy="88265"/>
            </a:xfrm>
            <a:custGeom>
              <a:avLst/>
              <a:gdLst/>
              <a:ahLst/>
              <a:cxnLst/>
              <a:rect l="l" t="t" r="r" b="b"/>
              <a:pathLst>
                <a:path w="88265" h="88264">
                  <a:moveTo>
                    <a:pt x="0" y="88113"/>
                  </a:moveTo>
                  <a:lnTo>
                    <a:pt x="88113"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0" name="object 7">
              <a:extLst>
                <a:ext uri="{FF2B5EF4-FFF2-40B4-BE49-F238E27FC236}">
                  <a16:creationId xmlns:a16="http://schemas.microsoft.com/office/drawing/2014/main" id="{26CB9E0F-0FE3-FC19-6353-CC3007F9F75C}"/>
                </a:ext>
              </a:extLst>
            </p:cNvPr>
            <p:cNvSpPr/>
            <p:nvPr/>
          </p:nvSpPr>
          <p:spPr>
            <a:xfrm>
              <a:off x="917415" y="3386950"/>
              <a:ext cx="108585" cy="108585"/>
            </a:xfrm>
            <a:custGeom>
              <a:avLst/>
              <a:gdLst/>
              <a:ahLst/>
              <a:cxnLst/>
              <a:rect l="l" t="t" r="r" b="b"/>
              <a:pathLst>
                <a:path w="108584"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1" name="object 8">
              <a:extLst>
                <a:ext uri="{FF2B5EF4-FFF2-40B4-BE49-F238E27FC236}">
                  <a16:creationId xmlns:a16="http://schemas.microsoft.com/office/drawing/2014/main" id="{26D2D0DB-8CF4-263C-E900-AA4CF197B084}"/>
                </a:ext>
              </a:extLst>
            </p:cNvPr>
            <p:cNvSpPr/>
            <p:nvPr/>
          </p:nvSpPr>
          <p:spPr>
            <a:xfrm>
              <a:off x="951010" y="3386950"/>
              <a:ext cx="108585" cy="108585"/>
            </a:xfrm>
            <a:custGeom>
              <a:avLst/>
              <a:gdLst/>
              <a:ahLst/>
              <a:cxnLst/>
              <a:rect l="l" t="t" r="r" b="b"/>
              <a:pathLst>
                <a:path w="108584"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2" name="object 9">
              <a:extLst>
                <a:ext uri="{FF2B5EF4-FFF2-40B4-BE49-F238E27FC236}">
                  <a16:creationId xmlns:a16="http://schemas.microsoft.com/office/drawing/2014/main" id="{36F623D8-B7E8-0B1F-3FED-7F8869A9E0D6}"/>
                </a:ext>
              </a:extLst>
            </p:cNvPr>
            <p:cNvSpPr/>
            <p:nvPr/>
          </p:nvSpPr>
          <p:spPr>
            <a:xfrm>
              <a:off x="984605" y="3386950"/>
              <a:ext cx="108585" cy="108585"/>
            </a:xfrm>
            <a:custGeom>
              <a:avLst/>
              <a:gdLst/>
              <a:ahLst/>
              <a:cxnLst/>
              <a:rect l="l" t="t" r="r" b="b"/>
              <a:pathLst>
                <a:path w="108584"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3" name="object 10">
              <a:extLst>
                <a:ext uri="{FF2B5EF4-FFF2-40B4-BE49-F238E27FC236}">
                  <a16:creationId xmlns:a16="http://schemas.microsoft.com/office/drawing/2014/main" id="{0A8FC997-DF77-389C-CF77-9630A9EDC0A1}"/>
                </a:ext>
              </a:extLst>
            </p:cNvPr>
            <p:cNvSpPr/>
            <p:nvPr/>
          </p:nvSpPr>
          <p:spPr>
            <a:xfrm>
              <a:off x="1018200" y="3386950"/>
              <a:ext cx="108585" cy="108585"/>
            </a:xfrm>
            <a:custGeom>
              <a:avLst/>
              <a:gdLst/>
              <a:ahLst/>
              <a:cxnLst/>
              <a:rect l="l" t="t" r="r" b="b"/>
              <a:pathLst>
                <a:path w="108584"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4" name="object 11">
              <a:extLst>
                <a:ext uri="{FF2B5EF4-FFF2-40B4-BE49-F238E27FC236}">
                  <a16:creationId xmlns:a16="http://schemas.microsoft.com/office/drawing/2014/main" id="{A24748C3-A3FD-3527-5184-30CB6ED845ED}"/>
                </a:ext>
              </a:extLst>
            </p:cNvPr>
            <p:cNvSpPr/>
            <p:nvPr/>
          </p:nvSpPr>
          <p:spPr>
            <a:xfrm>
              <a:off x="1051796" y="3386950"/>
              <a:ext cx="108585" cy="108585"/>
            </a:xfrm>
            <a:custGeom>
              <a:avLst/>
              <a:gdLst/>
              <a:ahLst/>
              <a:cxnLst/>
              <a:rect l="l" t="t" r="r" b="b"/>
              <a:pathLst>
                <a:path w="108584"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5" name="object 12">
              <a:extLst>
                <a:ext uri="{FF2B5EF4-FFF2-40B4-BE49-F238E27FC236}">
                  <a16:creationId xmlns:a16="http://schemas.microsoft.com/office/drawing/2014/main" id="{3AEC474F-3A28-4210-B7E9-98A947EA4122}"/>
                </a:ext>
              </a:extLst>
            </p:cNvPr>
            <p:cNvSpPr/>
            <p:nvPr/>
          </p:nvSpPr>
          <p:spPr>
            <a:xfrm>
              <a:off x="1085391" y="3386950"/>
              <a:ext cx="108585" cy="108585"/>
            </a:xfrm>
            <a:custGeom>
              <a:avLst/>
              <a:gdLst/>
              <a:ahLst/>
              <a:cxnLst/>
              <a:rect l="l" t="t" r="r" b="b"/>
              <a:pathLst>
                <a:path w="108584"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6" name="object 13">
              <a:extLst>
                <a:ext uri="{FF2B5EF4-FFF2-40B4-BE49-F238E27FC236}">
                  <a16:creationId xmlns:a16="http://schemas.microsoft.com/office/drawing/2014/main" id="{87E31400-F125-CD91-BAFF-CF4B68A526BE}"/>
                </a:ext>
              </a:extLst>
            </p:cNvPr>
            <p:cNvSpPr/>
            <p:nvPr/>
          </p:nvSpPr>
          <p:spPr>
            <a:xfrm>
              <a:off x="1118986" y="3386950"/>
              <a:ext cx="108585" cy="108585"/>
            </a:xfrm>
            <a:custGeom>
              <a:avLst/>
              <a:gdLst/>
              <a:ahLst/>
              <a:cxnLst/>
              <a:rect l="l" t="t" r="r" b="b"/>
              <a:pathLst>
                <a:path w="108584"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7" name="object 14">
              <a:extLst>
                <a:ext uri="{FF2B5EF4-FFF2-40B4-BE49-F238E27FC236}">
                  <a16:creationId xmlns:a16="http://schemas.microsoft.com/office/drawing/2014/main" id="{4150DA24-7DDF-D942-C92D-CED43B82EFC6}"/>
                </a:ext>
              </a:extLst>
            </p:cNvPr>
            <p:cNvSpPr/>
            <p:nvPr/>
          </p:nvSpPr>
          <p:spPr>
            <a:xfrm>
              <a:off x="1152580" y="3386950"/>
              <a:ext cx="108585" cy="108585"/>
            </a:xfrm>
            <a:custGeom>
              <a:avLst/>
              <a:gdLst/>
              <a:ahLst/>
              <a:cxnLst/>
              <a:rect l="l" t="t" r="r" b="b"/>
              <a:pathLst>
                <a:path w="108584"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8" name="object 15">
              <a:extLst>
                <a:ext uri="{FF2B5EF4-FFF2-40B4-BE49-F238E27FC236}">
                  <a16:creationId xmlns:a16="http://schemas.microsoft.com/office/drawing/2014/main" id="{F772ED49-17BF-BCC7-C231-0A8E90D12735}"/>
                </a:ext>
              </a:extLst>
            </p:cNvPr>
            <p:cNvSpPr/>
            <p:nvPr/>
          </p:nvSpPr>
          <p:spPr>
            <a:xfrm>
              <a:off x="1186177" y="3386950"/>
              <a:ext cx="108585" cy="108585"/>
            </a:xfrm>
            <a:custGeom>
              <a:avLst/>
              <a:gdLst/>
              <a:ahLst/>
              <a:cxnLst/>
              <a:rect l="l" t="t" r="r" b="b"/>
              <a:pathLst>
                <a:path w="108584"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9" name="object 16">
              <a:extLst>
                <a:ext uri="{FF2B5EF4-FFF2-40B4-BE49-F238E27FC236}">
                  <a16:creationId xmlns:a16="http://schemas.microsoft.com/office/drawing/2014/main" id="{145FA3EF-3967-DE0F-866E-EB4C6D22A4DA}"/>
                </a:ext>
              </a:extLst>
            </p:cNvPr>
            <p:cNvSpPr/>
            <p:nvPr/>
          </p:nvSpPr>
          <p:spPr>
            <a:xfrm>
              <a:off x="1219772" y="3386950"/>
              <a:ext cx="108585" cy="108585"/>
            </a:xfrm>
            <a:custGeom>
              <a:avLst/>
              <a:gdLst/>
              <a:ahLst/>
              <a:cxnLst/>
              <a:rect l="l" t="t" r="r" b="b"/>
              <a:pathLst>
                <a:path w="108584"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0" name="object 17">
              <a:extLst>
                <a:ext uri="{FF2B5EF4-FFF2-40B4-BE49-F238E27FC236}">
                  <a16:creationId xmlns:a16="http://schemas.microsoft.com/office/drawing/2014/main" id="{551B3861-830C-DA59-AD76-E4C249A1FBD2}"/>
                </a:ext>
              </a:extLst>
            </p:cNvPr>
            <p:cNvSpPr/>
            <p:nvPr/>
          </p:nvSpPr>
          <p:spPr>
            <a:xfrm>
              <a:off x="1253368" y="3386950"/>
              <a:ext cx="108585" cy="108585"/>
            </a:xfrm>
            <a:custGeom>
              <a:avLst/>
              <a:gdLst/>
              <a:ahLst/>
              <a:cxnLst/>
              <a:rect l="l" t="t" r="r" b="b"/>
              <a:pathLst>
                <a:path w="108584"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1" name="object 18">
              <a:extLst>
                <a:ext uri="{FF2B5EF4-FFF2-40B4-BE49-F238E27FC236}">
                  <a16:creationId xmlns:a16="http://schemas.microsoft.com/office/drawing/2014/main" id="{9F8F744A-BB8A-EAB3-D35F-33E077FE02C9}"/>
                </a:ext>
              </a:extLst>
            </p:cNvPr>
            <p:cNvSpPr/>
            <p:nvPr/>
          </p:nvSpPr>
          <p:spPr>
            <a:xfrm>
              <a:off x="1286963" y="3386950"/>
              <a:ext cx="108585" cy="108585"/>
            </a:xfrm>
            <a:custGeom>
              <a:avLst/>
              <a:gdLst/>
              <a:ahLst/>
              <a:cxnLst/>
              <a:rect l="l" t="t" r="r" b="b"/>
              <a:pathLst>
                <a:path w="108584"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2" name="object 19">
              <a:extLst>
                <a:ext uri="{FF2B5EF4-FFF2-40B4-BE49-F238E27FC236}">
                  <a16:creationId xmlns:a16="http://schemas.microsoft.com/office/drawing/2014/main" id="{EE623E76-60B6-4747-B2CD-E47390F76632}"/>
                </a:ext>
              </a:extLst>
            </p:cNvPr>
            <p:cNvSpPr/>
            <p:nvPr/>
          </p:nvSpPr>
          <p:spPr>
            <a:xfrm>
              <a:off x="1320558" y="3386950"/>
              <a:ext cx="108585" cy="108585"/>
            </a:xfrm>
            <a:custGeom>
              <a:avLst/>
              <a:gdLst/>
              <a:ahLst/>
              <a:cxnLst/>
              <a:rect l="l" t="t" r="r" b="b"/>
              <a:pathLst>
                <a:path w="108584"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3" name="object 20">
              <a:extLst>
                <a:ext uri="{FF2B5EF4-FFF2-40B4-BE49-F238E27FC236}">
                  <a16:creationId xmlns:a16="http://schemas.microsoft.com/office/drawing/2014/main" id="{E89F4D09-B709-EBE5-4067-D5F2F83BB0EB}"/>
                </a:ext>
              </a:extLst>
            </p:cNvPr>
            <p:cNvSpPr/>
            <p:nvPr/>
          </p:nvSpPr>
          <p:spPr>
            <a:xfrm>
              <a:off x="1354152" y="3386950"/>
              <a:ext cx="108585" cy="108585"/>
            </a:xfrm>
            <a:custGeom>
              <a:avLst/>
              <a:gdLst/>
              <a:ahLst/>
              <a:cxnLst/>
              <a:rect l="l" t="t" r="r" b="b"/>
              <a:pathLst>
                <a:path w="108584"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4" name="object 21">
              <a:extLst>
                <a:ext uri="{FF2B5EF4-FFF2-40B4-BE49-F238E27FC236}">
                  <a16:creationId xmlns:a16="http://schemas.microsoft.com/office/drawing/2014/main" id="{0F00C8A9-DA15-6B46-B35D-D814CD67047B}"/>
                </a:ext>
              </a:extLst>
            </p:cNvPr>
            <p:cNvSpPr/>
            <p:nvPr/>
          </p:nvSpPr>
          <p:spPr>
            <a:xfrm>
              <a:off x="1387749" y="3386950"/>
              <a:ext cx="108585" cy="108585"/>
            </a:xfrm>
            <a:custGeom>
              <a:avLst/>
              <a:gdLst/>
              <a:ahLst/>
              <a:cxnLst/>
              <a:rect l="l" t="t" r="r" b="b"/>
              <a:pathLst>
                <a:path w="108584"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5" name="object 22">
              <a:extLst>
                <a:ext uri="{FF2B5EF4-FFF2-40B4-BE49-F238E27FC236}">
                  <a16:creationId xmlns:a16="http://schemas.microsoft.com/office/drawing/2014/main" id="{925E467B-18B6-FA61-026A-23BF5A3A66DF}"/>
                </a:ext>
              </a:extLst>
            </p:cNvPr>
            <p:cNvSpPr/>
            <p:nvPr/>
          </p:nvSpPr>
          <p:spPr>
            <a:xfrm>
              <a:off x="1421344" y="3386950"/>
              <a:ext cx="108585" cy="108585"/>
            </a:xfrm>
            <a:custGeom>
              <a:avLst/>
              <a:gdLst/>
              <a:ahLst/>
              <a:cxnLst/>
              <a:rect l="l" t="t" r="r" b="b"/>
              <a:pathLst>
                <a:path w="108584"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6" name="object 23">
              <a:extLst>
                <a:ext uri="{FF2B5EF4-FFF2-40B4-BE49-F238E27FC236}">
                  <a16:creationId xmlns:a16="http://schemas.microsoft.com/office/drawing/2014/main" id="{0FE93B08-D297-D95B-889F-7268326BBE77}"/>
                </a:ext>
              </a:extLst>
            </p:cNvPr>
            <p:cNvSpPr/>
            <p:nvPr/>
          </p:nvSpPr>
          <p:spPr>
            <a:xfrm>
              <a:off x="1454939" y="3386950"/>
              <a:ext cx="108585" cy="108585"/>
            </a:xfrm>
            <a:custGeom>
              <a:avLst/>
              <a:gdLst/>
              <a:ahLst/>
              <a:cxnLst/>
              <a:rect l="l" t="t" r="r" b="b"/>
              <a:pathLst>
                <a:path w="108584"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7" name="object 24">
              <a:extLst>
                <a:ext uri="{FF2B5EF4-FFF2-40B4-BE49-F238E27FC236}">
                  <a16:creationId xmlns:a16="http://schemas.microsoft.com/office/drawing/2014/main" id="{430AD86C-A402-FB47-B594-D460ECDD7D21}"/>
                </a:ext>
              </a:extLst>
            </p:cNvPr>
            <p:cNvSpPr/>
            <p:nvPr/>
          </p:nvSpPr>
          <p:spPr>
            <a:xfrm>
              <a:off x="1488535" y="3386950"/>
              <a:ext cx="108585" cy="108585"/>
            </a:xfrm>
            <a:custGeom>
              <a:avLst/>
              <a:gdLst/>
              <a:ahLst/>
              <a:cxnLst/>
              <a:rect l="l" t="t" r="r" b="b"/>
              <a:pathLst>
                <a:path w="108584"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8" name="object 25">
              <a:extLst>
                <a:ext uri="{FF2B5EF4-FFF2-40B4-BE49-F238E27FC236}">
                  <a16:creationId xmlns:a16="http://schemas.microsoft.com/office/drawing/2014/main" id="{024A9BA8-FCDD-DEE3-DB5D-708050847090}"/>
                </a:ext>
              </a:extLst>
            </p:cNvPr>
            <p:cNvSpPr/>
            <p:nvPr/>
          </p:nvSpPr>
          <p:spPr>
            <a:xfrm>
              <a:off x="1522130"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9" name="object 26">
              <a:extLst>
                <a:ext uri="{FF2B5EF4-FFF2-40B4-BE49-F238E27FC236}">
                  <a16:creationId xmlns:a16="http://schemas.microsoft.com/office/drawing/2014/main" id="{9B6936EB-17C5-5A18-92F5-A4381F262221}"/>
                </a:ext>
              </a:extLst>
            </p:cNvPr>
            <p:cNvSpPr/>
            <p:nvPr/>
          </p:nvSpPr>
          <p:spPr>
            <a:xfrm>
              <a:off x="1555724"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0" name="object 27">
              <a:extLst>
                <a:ext uri="{FF2B5EF4-FFF2-40B4-BE49-F238E27FC236}">
                  <a16:creationId xmlns:a16="http://schemas.microsoft.com/office/drawing/2014/main" id="{2589812F-C377-29DD-888E-C7FFF347DEB1}"/>
                </a:ext>
              </a:extLst>
            </p:cNvPr>
            <p:cNvSpPr/>
            <p:nvPr/>
          </p:nvSpPr>
          <p:spPr>
            <a:xfrm>
              <a:off x="1589321" y="3386950"/>
              <a:ext cx="108585" cy="108585"/>
            </a:xfrm>
            <a:custGeom>
              <a:avLst/>
              <a:gdLst/>
              <a:ahLst/>
              <a:cxnLst/>
              <a:rect l="l" t="t" r="r" b="b"/>
              <a:pathLst>
                <a:path w="108585" h="108585">
                  <a:moveTo>
                    <a:pt x="0" y="108000"/>
                  </a:moveTo>
                  <a:lnTo>
                    <a:pt x="108000" y="0"/>
                  </a:lnTo>
                </a:path>
              </a:pathLst>
            </a:custGeom>
            <a:ln w="7619">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1" name="object 28">
              <a:extLst>
                <a:ext uri="{FF2B5EF4-FFF2-40B4-BE49-F238E27FC236}">
                  <a16:creationId xmlns:a16="http://schemas.microsoft.com/office/drawing/2014/main" id="{3216EE1D-7BA2-4758-2003-EAA782BE04D0}"/>
                </a:ext>
              </a:extLst>
            </p:cNvPr>
            <p:cNvSpPr/>
            <p:nvPr/>
          </p:nvSpPr>
          <p:spPr>
            <a:xfrm>
              <a:off x="1622916"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2" name="object 29">
              <a:extLst>
                <a:ext uri="{FF2B5EF4-FFF2-40B4-BE49-F238E27FC236}">
                  <a16:creationId xmlns:a16="http://schemas.microsoft.com/office/drawing/2014/main" id="{B8441069-E1AD-0643-DC37-5D2ECC988C7B}"/>
                </a:ext>
              </a:extLst>
            </p:cNvPr>
            <p:cNvSpPr/>
            <p:nvPr/>
          </p:nvSpPr>
          <p:spPr>
            <a:xfrm>
              <a:off x="1656511"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3" name="object 30">
              <a:extLst>
                <a:ext uri="{FF2B5EF4-FFF2-40B4-BE49-F238E27FC236}">
                  <a16:creationId xmlns:a16="http://schemas.microsoft.com/office/drawing/2014/main" id="{CFA8EEEB-A973-2FFA-3768-3A09EEBBB032}"/>
                </a:ext>
              </a:extLst>
            </p:cNvPr>
            <p:cNvSpPr/>
            <p:nvPr/>
          </p:nvSpPr>
          <p:spPr>
            <a:xfrm>
              <a:off x="1690105"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4" name="object 31">
              <a:extLst>
                <a:ext uri="{FF2B5EF4-FFF2-40B4-BE49-F238E27FC236}">
                  <a16:creationId xmlns:a16="http://schemas.microsoft.com/office/drawing/2014/main" id="{1535422A-3F23-303B-5988-53DE2EC6D561}"/>
                </a:ext>
              </a:extLst>
            </p:cNvPr>
            <p:cNvSpPr/>
            <p:nvPr/>
          </p:nvSpPr>
          <p:spPr>
            <a:xfrm>
              <a:off x="1723702"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5" name="object 32">
              <a:extLst>
                <a:ext uri="{FF2B5EF4-FFF2-40B4-BE49-F238E27FC236}">
                  <a16:creationId xmlns:a16="http://schemas.microsoft.com/office/drawing/2014/main" id="{EB1BFBBB-B1BB-B0AF-0E68-749D799C421D}"/>
                </a:ext>
              </a:extLst>
            </p:cNvPr>
            <p:cNvSpPr/>
            <p:nvPr/>
          </p:nvSpPr>
          <p:spPr>
            <a:xfrm>
              <a:off x="1757296"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6" name="object 33">
              <a:extLst>
                <a:ext uri="{FF2B5EF4-FFF2-40B4-BE49-F238E27FC236}">
                  <a16:creationId xmlns:a16="http://schemas.microsoft.com/office/drawing/2014/main" id="{84C0A2C8-3744-9FB9-8BC8-926BDC40525F}"/>
                </a:ext>
              </a:extLst>
            </p:cNvPr>
            <p:cNvSpPr/>
            <p:nvPr/>
          </p:nvSpPr>
          <p:spPr>
            <a:xfrm>
              <a:off x="1790892"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7" name="object 34">
              <a:extLst>
                <a:ext uri="{FF2B5EF4-FFF2-40B4-BE49-F238E27FC236}">
                  <a16:creationId xmlns:a16="http://schemas.microsoft.com/office/drawing/2014/main" id="{AE5D91D7-2978-34B3-BC3F-9F74A826259A}"/>
                </a:ext>
              </a:extLst>
            </p:cNvPr>
            <p:cNvSpPr/>
            <p:nvPr/>
          </p:nvSpPr>
          <p:spPr>
            <a:xfrm>
              <a:off x="1824488"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8" name="object 35">
              <a:extLst>
                <a:ext uri="{FF2B5EF4-FFF2-40B4-BE49-F238E27FC236}">
                  <a16:creationId xmlns:a16="http://schemas.microsoft.com/office/drawing/2014/main" id="{EF2BD831-5DF3-FB09-F285-F55C991C6A12}"/>
                </a:ext>
              </a:extLst>
            </p:cNvPr>
            <p:cNvSpPr/>
            <p:nvPr/>
          </p:nvSpPr>
          <p:spPr>
            <a:xfrm>
              <a:off x="1858083"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9" name="object 36">
              <a:extLst>
                <a:ext uri="{FF2B5EF4-FFF2-40B4-BE49-F238E27FC236}">
                  <a16:creationId xmlns:a16="http://schemas.microsoft.com/office/drawing/2014/main" id="{D66C51E5-4B87-9BBB-72D7-1CF6A3C07012}"/>
                </a:ext>
              </a:extLst>
            </p:cNvPr>
            <p:cNvSpPr/>
            <p:nvPr/>
          </p:nvSpPr>
          <p:spPr>
            <a:xfrm>
              <a:off x="1891677"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40" name="object 37">
              <a:extLst>
                <a:ext uri="{FF2B5EF4-FFF2-40B4-BE49-F238E27FC236}">
                  <a16:creationId xmlns:a16="http://schemas.microsoft.com/office/drawing/2014/main" id="{30DE065D-3644-5C96-72DB-43990084B83E}"/>
                </a:ext>
              </a:extLst>
            </p:cNvPr>
            <p:cNvSpPr/>
            <p:nvPr/>
          </p:nvSpPr>
          <p:spPr>
            <a:xfrm>
              <a:off x="1925274"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41" name="object 38">
              <a:extLst>
                <a:ext uri="{FF2B5EF4-FFF2-40B4-BE49-F238E27FC236}">
                  <a16:creationId xmlns:a16="http://schemas.microsoft.com/office/drawing/2014/main" id="{CBFDC607-6976-EC18-0683-A675B7419F00}"/>
                </a:ext>
              </a:extLst>
            </p:cNvPr>
            <p:cNvSpPr/>
            <p:nvPr/>
          </p:nvSpPr>
          <p:spPr>
            <a:xfrm>
              <a:off x="1958868"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42" name="object 39">
              <a:extLst>
                <a:ext uri="{FF2B5EF4-FFF2-40B4-BE49-F238E27FC236}">
                  <a16:creationId xmlns:a16="http://schemas.microsoft.com/office/drawing/2014/main" id="{50307493-E6D1-08F5-4E20-E93485C7948F}"/>
                </a:ext>
              </a:extLst>
            </p:cNvPr>
            <p:cNvSpPr/>
            <p:nvPr/>
          </p:nvSpPr>
          <p:spPr>
            <a:xfrm>
              <a:off x="1992464"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43" name="object 40">
              <a:extLst>
                <a:ext uri="{FF2B5EF4-FFF2-40B4-BE49-F238E27FC236}">
                  <a16:creationId xmlns:a16="http://schemas.microsoft.com/office/drawing/2014/main" id="{FC4EEB2B-3784-557E-1554-0824204CA25C}"/>
                </a:ext>
              </a:extLst>
            </p:cNvPr>
            <p:cNvSpPr/>
            <p:nvPr/>
          </p:nvSpPr>
          <p:spPr>
            <a:xfrm>
              <a:off x="2026058"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44" name="object 41">
              <a:extLst>
                <a:ext uri="{FF2B5EF4-FFF2-40B4-BE49-F238E27FC236}">
                  <a16:creationId xmlns:a16="http://schemas.microsoft.com/office/drawing/2014/main" id="{19DEBD1C-747F-8829-A7E4-FBAFA02702C3}"/>
                </a:ext>
              </a:extLst>
            </p:cNvPr>
            <p:cNvSpPr/>
            <p:nvPr/>
          </p:nvSpPr>
          <p:spPr>
            <a:xfrm>
              <a:off x="2059655"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45" name="object 42">
              <a:extLst>
                <a:ext uri="{FF2B5EF4-FFF2-40B4-BE49-F238E27FC236}">
                  <a16:creationId xmlns:a16="http://schemas.microsoft.com/office/drawing/2014/main" id="{6E0DBE2B-E1A6-896E-1109-C8CC314F0E94}"/>
                </a:ext>
              </a:extLst>
            </p:cNvPr>
            <p:cNvSpPr/>
            <p:nvPr/>
          </p:nvSpPr>
          <p:spPr>
            <a:xfrm>
              <a:off x="2093249"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46" name="object 43">
              <a:extLst>
                <a:ext uri="{FF2B5EF4-FFF2-40B4-BE49-F238E27FC236}">
                  <a16:creationId xmlns:a16="http://schemas.microsoft.com/office/drawing/2014/main" id="{9D269E66-4A99-FECB-6E57-9215D17BF064}"/>
                </a:ext>
              </a:extLst>
            </p:cNvPr>
            <p:cNvSpPr/>
            <p:nvPr/>
          </p:nvSpPr>
          <p:spPr>
            <a:xfrm>
              <a:off x="2126846"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47" name="object 44">
              <a:extLst>
                <a:ext uri="{FF2B5EF4-FFF2-40B4-BE49-F238E27FC236}">
                  <a16:creationId xmlns:a16="http://schemas.microsoft.com/office/drawing/2014/main" id="{F81CFB20-E203-8EF5-5FDA-BBC2521BA1A2}"/>
                </a:ext>
              </a:extLst>
            </p:cNvPr>
            <p:cNvSpPr/>
            <p:nvPr/>
          </p:nvSpPr>
          <p:spPr>
            <a:xfrm>
              <a:off x="2160440"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48" name="object 45">
              <a:extLst>
                <a:ext uri="{FF2B5EF4-FFF2-40B4-BE49-F238E27FC236}">
                  <a16:creationId xmlns:a16="http://schemas.microsoft.com/office/drawing/2014/main" id="{983BEA2B-C711-21A1-BD4D-C87FA51E5F59}"/>
                </a:ext>
              </a:extLst>
            </p:cNvPr>
            <p:cNvSpPr/>
            <p:nvPr/>
          </p:nvSpPr>
          <p:spPr>
            <a:xfrm>
              <a:off x="2194035"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49" name="object 46">
              <a:extLst>
                <a:ext uri="{FF2B5EF4-FFF2-40B4-BE49-F238E27FC236}">
                  <a16:creationId xmlns:a16="http://schemas.microsoft.com/office/drawing/2014/main" id="{6B1A3D7B-11C1-DAF2-BC9B-BAF70262D2BE}"/>
                </a:ext>
              </a:extLst>
            </p:cNvPr>
            <p:cNvSpPr/>
            <p:nvPr/>
          </p:nvSpPr>
          <p:spPr>
            <a:xfrm>
              <a:off x="2227630"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50" name="object 47">
              <a:extLst>
                <a:ext uri="{FF2B5EF4-FFF2-40B4-BE49-F238E27FC236}">
                  <a16:creationId xmlns:a16="http://schemas.microsoft.com/office/drawing/2014/main" id="{2FF0B116-73DE-0DCF-F4B4-A8FE81B59482}"/>
                </a:ext>
              </a:extLst>
            </p:cNvPr>
            <p:cNvSpPr/>
            <p:nvPr/>
          </p:nvSpPr>
          <p:spPr>
            <a:xfrm>
              <a:off x="2261226"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51" name="object 48">
              <a:extLst>
                <a:ext uri="{FF2B5EF4-FFF2-40B4-BE49-F238E27FC236}">
                  <a16:creationId xmlns:a16="http://schemas.microsoft.com/office/drawing/2014/main" id="{BD11C872-A235-B80C-6E20-EA378CA27914}"/>
                </a:ext>
              </a:extLst>
            </p:cNvPr>
            <p:cNvSpPr/>
            <p:nvPr/>
          </p:nvSpPr>
          <p:spPr>
            <a:xfrm>
              <a:off x="2294821"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52" name="object 49">
              <a:extLst>
                <a:ext uri="{FF2B5EF4-FFF2-40B4-BE49-F238E27FC236}">
                  <a16:creationId xmlns:a16="http://schemas.microsoft.com/office/drawing/2014/main" id="{22B6A16C-4FF8-3782-0E41-C53197F5F35F}"/>
                </a:ext>
              </a:extLst>
            </p:cNvPr>
            <p:cNvSpPr/>
            <p:nvPr/>
          </p:nvSpPr>
          <p:spPr>
            <a:xfrm>
              <a:off x="2328417"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53" name="object 50">
              <a:extLst>
                <a:ext uri="{FF2B5EF4-FFF2-40B4-BE49-F238E27FC236}">
                  <a16:creationId xmlns:a16="http://schemas.microsoft.com/office/drawing/2014/main" id="{FC631F3B-C2DD-0B41-A0E2-911CA5458075}"/>
                </a:ext>
              </a:extLst>
            </p:cNvPr>
            <p:cNvSpPr/>
            <p:nvPr/>
          </p:nvSpPr>
          <p:spPr>
            <a:xfrm>
              <a:off x="2362011"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54" name="object 51">
              <a:extLst>
                <a:ext uri="{FF2B5EF4-FFF2-40B4-BE49-F238E27FC236}">
                  <a16:creationId xmlns:a16="http://schemas.microsoft.com/office/drawing/2014/main" id="{6AD90CE7-351C-F0D7-7173-8649A958FDDD}"/>
                </a:ext>
              </a:extLst>
            </p:cNvPr>
            <p:cNvSpPr/>
            <p:nvPr/>
          </p:nvSpPr>
          <p:spPr>
            <a:xfrm>
              <a:off x="2395607"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55" name="object 52">
              <a:extLst>
                <a:ext uri="{FF2B5EF4-FFF2-40B4-BE49-F238E27FC236}">
                  <a16:creationId xmlns:a16="http://schemas.microsoft.com/office/drawing/2014/main" id="{2FA6B24D-D314-93C9-FEEB-7157A0FEA6F2}"/>
                </a:ext>
              </a:extLst>
            </p:cNvPr>
            <p:cNvSpPr/>
            <p:nvPr/>
          </p:nvSpPr>
          <p:spPr>
            <a:xfrm>
              <a:off x="2429202"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56" name="object 53">
              <a:extLst>
                <a:ext uri="{FF2B5EF4-FFF2-40B4-BE49-F238E27FC236}">
                  <a16:creationId xmlns:a16="http://schemas.microsoft.com/office/drawing/2014/main" id="{9A2FD095-751E-FF4D-AF06-19AE10EBCD51}"/>
                </a:ext>
              </a:extLst>
            </p:cNvPr>
            <p:cNvSpPr/>
            <p:nvPr/>
          </p:nvSpPr>
          <p:spPr>
            <a:xfrm>
              <a:off x="2462798"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57" name="object 54">
              <a:extLst>
                <a:ext uri="{FF2B5EF4-FFF2-40B4-BE49-F238E27FC236}">
                  <a16:creationId xmlns:a16="http://schemas.microsoft.com/office/drawing/2014/main" id="{29DF8422-2EB7-9270-91E7-7F6F999690F4}"/>
                </a:ext>
              </a:extLst>
            </p:cNvPr>
            <p:cNvSpPr/>
            <p:nvPr/>
          </p:nvSpPr>
          <p:spPr>
            <a:xfrm>
              <a:off x="2496393"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58" name="object 55">
              <a:extLst>
                <a:ext uri="{FF2B5EF4-FFF2-40B4-BE49-F238E27FC236}">
                  <a16:creationId xmlns:a16="http://schemas.microsoft.com/office/drawing/2014/main" id="{8532E8DC-4757-33B8-4D3B-E20C306E4946}"/>
                </a:ext>
              </a:extLst>
            </p:cNvPr>
            <p:cNvSpPr/>
            <p:nvPr/>
          </p:nvSpPr>
          <p:spPr>
            <a:xfrm>
              <a:off x="2529989"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59" name="object 56">
              <a:extLst>
                <a:ext uri="{FF2B5EF4-FFF2-40B4-BE49-F238E27FC236}">
                  <a16:creationId xmlns:a16="http://schemas.microsoft.com/office/drawing/2014/main" id="{AF334A70-2953-1F3E-A108-6DD6D5557E14}"/>
                </a:ext>
              </a:extLst>
            </p:cNvPr>
            <p:cNvSpPr/>
            <p:nvPr/>
          </p:nvSpPr>
          <p:spPr>
            <a:xfrm>
              <a:off x="2563583"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60" name="object 57">
              <a:extLst>
                <a:ext uri="{FF2B5EF4-FFF2-40B4-BE49-F238E27FC236}">
                  <a16:creationId xmlns:a16="http://schemas.microsoft.com/office/drawing/2014/main" id="{C58A5D82-2D74-C4CA-A88A-B2E909BB3A4A}"/>
                </a:ext>
              </a:extLst>
            </p:cNvPr>
            <p:cNvSpPr/>
            <p:nvPr/>
          </p:nvSpPr>
          <p:spPr>
            <a:xfrm>
              <a:off x="2597179"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61" name="object 58">
              <a:extLst>
                <a:ext uri="{FF2B5EF4-FFF2-40B4-BE49-F238E27FC236}">
                  <a16:creationId xmlns:a16="http://schemas.microsoft.com/office/drawing/2014/main" id="{5F602991-F631-55B5-70C7-05C7B4FE54D7}"/>
                </a:ext>
              </a:extLst>
            </p:cNvPr>
            <p:cNvSpPr/>
            <p:nvPr/>
          </p:nvSpPr>
          <p:spPr>
            <a:xfrm>
              <a:off x="2630774"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62" name="object 59">
              <a:extLst>
                <a:ext uri="{FF2B5EF4-FFF2-40B4-BE49-F238E27FC236}">
                  <a16:creationId xmlns:a16="http://schemas.microsoft.com/office/drawing/2014/main" id="{F4A9D5AB-BCD9-C10D-9533-55DFDDB063BF}"/>
                </a:ext>
              </a:extLst>
            </p:cNvPr>
            <p:cNvSpPr/>
            <p:nvPr/>
          </p:nvSpPr>
          <p:spPr>
            <a:xfrm>
              <a:off x="2664369"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63" name="object 60">
              <a:extLst>
                <a:ext uri="{FF2B5EF4-FFF2-40B4-BE49-F238E27FC236}">
                  <a16:creationId xmlns:a16="http://schemas.microsoft.com/office/drawing/2014/main" id="{CC3B0B02-F3A1-881A-456D-70BD887506BE}"/>
                </a:ext>
              </a:extLst>
            </p:cNvPr>
            <p:cNvSpPr/>
            <p:nvPr/>
          </p:nvSpPr>
          <p:spPr>
            <a:xfrm>
              <a:off x="2697965"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64" name="object 61">
              <a:extLst>
                <a:ext uri="{FF2B5EF4-FFF2-40B4-BE49-F238E27FC236}">
                  <a16:creationId xmlns:a16="http://schemas.microsoft.com/office/drawing/2014/main" id="{6013A8E5-3514-9AAA-A96D-B24FE2096C97}"/>
                </a:ext>
              </a:extLst>
            </p:cNvPr>
            <p:cNvSpPr/>
            <p:nvPr/>
          </p:nvSpPr>
          <p:spPr>
            <a:xfrm>
              <a:off x="2731560"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65" name="object 62">
              <a:extLst>
                <a:ext uri="{FF2B5EF4-FFF2-40B4-BE49-F238E27FC236}">
                  <a16:creationId xmlns:a16="http://schemas.microsoft.com/office/drawing/2014/main" id="{EBF16B7F-68D6-7552-3791-060513B73339}"/>
                </a:ext>
              </a:extLst>
            </p:cNvPr>
            <p:cNvSpPr/>
            <p:nvPr/>
          </p:nvSpPr>
          <p:spPr>
            <a:xfrm>
              <a:off x="2765155"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66" name="object 63">
              <a:extLst>
                <a:ext uri="{FF2B5EF4-FFF2-40B4-BE49-F238E27FC236}">
                  <a16:creationId xmlns:a16="http://schemas.microsoft.com/office/drawing/2014/main" id="{452E9E78-6B5F-42F4-E336-1941E632FEE5}"/>
                </a:ext>
              </a:extLst>
            </p:cNvPr>
            <p:cNvSpPr/>
            <p:nvPr/>
          </p:nvSpPr>
          <p:spPr>
            <a:xfrm>
              <a:off x="2798751"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67" name="object 64">
              <a:extLst>
                <a:ext uri="{FF2B5EF4-FFF2-40B4-BE49-F238E27FC236}">
                  <a16:creationId xmlns:a16="http://schemas.microsoft.com/office/drawing/2014/main" id="{7B05112F-43AE-D40E-BDDB-22182E8E43AC}"/>
                </a:ext>
              </a:extLst>
            </p:cNvPr>
            <p:cNvSpPr/>
            <p:nvPr/>
          </p:nvSpPr>
          <p:spPr>
            <a:xfrm>
              <a:off x="2832346"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68" name="object 65">
              <a:extLst>
                <a:ext uri="{FF2B5EF4-FFF2-40B4-BE49-F238E27FC236}">
                  <a16:creationId xmlns:a16="http://schemas.microsoft.com/office/drawing/2014/main" id="{A36F4427-8D9F-A6A1-C968-0525488B3BE2}"/>
                </a:ext>
              </a:extLst>
            </p:cNvPr>
            <p:cNvSpPr/>
            <p:nvPr/>
          </p:nvSpPr>
          <p:spPr>
            <a:xfrm>
              <a:off x="2865941"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69" name="object 66">
              <a:extLst>
                <a:ext uri="{FF2B5EF4-FFF2-40B4-BE49-F238E27FC236}">
                  <a16:creationId xmlns:a16="http://schemas.microsoft.com/office/drawing/2014/main" id="{44309754-69D5-4DF8-B00A-89DEFCE12206}"/>
                </a:ext>
              </a:extLst>
            </p:cNvPr>
            <p:cNvSpPr/>
            <p:nvPr/>
          </p:nvSpPr>
          <p:spPr>
            <a:xfrm>
              <a:off x="2899536"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70" name="object 67">
              <a:extLst>
                <a:ext uri="{FF2B5EF4-FFF2-40B4-BE49-F238E27FC236}">
                  <a16:creationId xmlns:a16="http://schemas.microsoft.com/office/drawing/2014/main" id="{50122DF8-A88C-A417-4FB4-CFAC2648B874}"/>
                </a:ext>
              </a:extLst>
            </p:cNvPr>
            <p:cNvSpPr/>
            <p:nvPr/>
          </p:nvSpPr>
          <p:spPr>
            <a:xfrm>
              <a:off x="2933132"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71" name="object 68">
              <a:extLst>
                <a:ext uri="{FF2B5EF4-FFF2-40B4-BE49-F238E27FC236}">
                  <a16:creationId xmlns:a16="http://schemas.microsoft.com/office/drawing/2014/main" id="{05D584EA-D7D6-F1BB-406E-85A468DC3030}"/>
                </a:ext>
              </a:extLst>
            </p:cNvPr>
            <p:cNvSpPr/>
            <p:nvPr/>
          </p:nvSpPr>
          <p:spPr>
            <a:xfrm>
              <a:off x="2966727"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72" name="object 69">
              <a:extLst>
                <a:ext uri="{FF2B5EF4-FFF2-40B4-BE49-F238E27FC236}">
                  <a16:creationId xmlns:a16="http://schemas.microsoft.com/office/drawing/2014/main" id="{AB930FBF-9798-2F62-1BAE-4A33C413BB58}"/>
                </a:ext>
              </a:extLst>
            </p:cNvPr>
            <p:cNvSpPr/>
            <p:nvPr/>
          </p:nvSpPr>
          <p:spPr>
            <a:xfrm>
              <a:off x="3000322"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73" name="object 70">
              <a:extLst>
                <a:ext uri="{FF2B5EF4-FFF2-40B4-BE49-F238E27FC236}">
                  <a16:creationId xmlns:a16="http://schemas.microsoft.com/office/drawing/2014/main" id="{1F480469-139C-887E-D1B3-B8CCE1D1D66F}"/>
                </a:ext>
              </a:extLst>
            </p:cNvPr>
            <p:cNvSpPr/>
            <p:nvPr/>
          </p:nvSpPr>
          <p:spPr>
            <a:xfrm>
              <a:off x="3033918"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74" name="object 71">
              <a:extLst>
                <a:ext uri="{FF2B5EF4-FFF2-40B4-BE49-F238E27FC236}">
                  <a16:creationId xmlns:a16="http://schemas.microsoft.com/office/drawing/2014/main" id="{490204FA-F533-3540-550D-B68F17C9A14C}"/>
                </a:ext>
              </a:extLst>
            </p:cNvPr>
            <p:cNvSpPr/>
            <p:nvPr/>
          </p:nvSpPr>
          <p:spPr>
            <a:xfrm>
              <a:off x="3067513"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75" name="object 72">
              <a:extLst>
                <a:ext uri="{FF2B5EF4-FFF2-40B4-BE49-F238E27FC236}">
                  <a16:creationId xmlns:a16="http://schemas.microsoft.com/office/drawing/2014/main" id="{2ACD690D-5668-D1EA-4EC5-0DA21C3D1E40}"/>
                </a:ext>
              </a:extLst>
            </p:cNvPr>
            <p:cNvSpPr/>
            <p:nvPr/>
          </p:nvSpPr>
          <p:spPr>
            <a:xfrm>
              <a:off x="3101108"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76" name="object 73">
              <a:extLst>
                <a:ext uri="{FF2B5EF4-FFF2-40B4-BE49-F238E27FC236}">
                  <a16:creationId xmlns:a16="http://schemas.microsoft.com/office/drawing/2014/main" id="{1EE5667D-E62A-04B1-6B54-3858E41224CF}"/>
                </a:ext>
              </a:extLst>
            </p:cNvPr>
            <p:cNvSpPr/>
            <p:nvPr/>
          </p:nvSpPr>
          <p:spPr>
            <a:xfrm>
              <a:off x="3134704"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77" name="object 74">
              <a:extLst>
                <a:ext uri="{FF2B5EF4-FFF2-40B4-BE49-F238E27FC236}">
                  <a16:creationId xmlns:a16="http://schemas.microsoft.com/office/drawing/2014/main" id="{F335DE6E-225A-7EC1-C594-F8412B9BA4D4}"/>
                </a:ext>
              </a:extLst>
            </p:cNvPr>
            <p:cNvSpPr/>
            <p:nvPr/>
          </p:nvSpPr>
          <p:spPr>
            <a:xfrm>
              <a:off x="3168299"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78" name="object 75">
              <a:extLst>
                <a:ext uri="{FF2B5EF4-FFF2-40B4-BE49-F238E27FC236}">
                  <a16:creationId xmlns:a16="http://schemas.microsoft.com/office/drawing/2014/main" id="{8AA691A8-063A-13CB-43D5-324421889274}"/>
                </a:ext>
              </a:extLst>
            </p:cNvPr>
            <p:cNvSpPr/>
            <p:nvPr/>
          </p:nvSpPr>
          <p:spPr>
            <a:xfrm>
              <a:off x="3201894"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79" name="object 76">
              <a:extLst>
                <a:ext uri="{FF2B5EF4-FFF2-40B4-BE49-F238E27FC236}">
                  <a16:creationId xmlns:a16="http://schemas.microsoft.com/office/drawing/2014/main" id="{D7AB3B06-9D47-E585-9F26-B6F3783FDF11}"/>
                </a:ext>
              </a:extLst>
            </p:cNvPr>
            <p:cNvSpPr/>
            <p:nvPr/>
          </p:nvSpPr>
          <p:spPr>
            <a:xfrm>
              <a:off x="3235490"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80" name="object 77">
              <a:extLst>
                <a:ext uri="{FF2B5EF4-FFF2-40B4-BE49-F238E27FC236}">
                  <a16:creationId xmlns:a16="http://schemas.microsoft.com/office/drawing/2014/main" id="{D9BC2964-9063-D402-96B0-8BD1F5C88C13}"/>
                </a:ext>
              </a:extLst>
            </p:cNvPr>
            <p:cNvSpPr/>
            <p:nvPr/>
          </p:nvSpPr>
          <p:spPr>
            <a:xfrm>
              <a:off x="3269085"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81" name="object 78">
              <a:extLst>
                <a:ext uri="{FF2B5EF4-FFF2-40B4-BE49-F238E27FC236}">
                  <a16:creationId xmlns:a16="http://schemas.microsoft.com/office/drawing/2014/main" id="{052772EC-E05E-37E5-047A-AC78CD761411}"/>
                </a:ext>
              </a:extLst>
            </p:cNvPr>
            <p:cNvSpPr/>
            <p:nvPr/>
          </p:nvSpPr>
          <p:spPr>
            <a:xfrm>
              <a:off x="3302680"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82" name="object 79">
              <a:extLst>
                <a:ext uri="{FF2B5EF4-FFF2-40B4-BE49-F238E27FC236}">
                  <a16:creationId xmlns:a16="http://schemas.microsoft.com/office/drawing/2014/main" id="{E20FC148-673B-1688-125E-E0E6523B94DF}"/>
                </a:ext>
              </a:extLst>
            </p:cNvPr>
            <p:cNvSpPr/>
            <p:nvPr/>
          </p:nvSpPr>
          <p:spPr>
            <a:xfrm>
              <a:off x="3336276"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83" name="object 80">
              <a:extLst>
                <a:ext uri="{FF2B5EF4-FFF2-40B4-BE49-F238E27FC236}">
                  <a16:creationId xmlns:a16="http://schemas.microsoft.com/office/drawing/2014/main" id="{78017A8F-2F99-E796-CCCC-F6954DBB8158}"/>
                </a:ext>
              </a:extLst>
            </p:cNvPr>
            <p:cNvSpPr/>
            <p:nvPr/>
          </p:nvSpPr>
          <p:spPr>
            <a:xfrm>
              <a:off x="3369871"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84" name="object 81">
              <a:extLst>
                <a:ext uri="{FF2B5EF4-FFF2-40B4-BE49-F238E27FC236}">
                  <a16:creationId xmlns:a16="http://schemas.microsoft.com/office/drawing/2014/main" id="{8088ECAA-C9DB-0FE1-72EF-1B13556F105B}"/>
                </a:ext>
              </a:extLst>
            </p:cNvPr>
            <p:cNvSpPr/>
            <p:nvPr/>
          </p:nvSpPr>
          <p:spPr>
            <a:xfrm>
              <a:off x="3403466"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85" name="object 82">
              <a:extLst>
                <a:ext uri="{FF2B5EF4-FFF2-40B4-BE49-F238E27FC236}">
                  <a16:creationId xmlns:a16="http://schemas.microsoft.com/office/drawing/2014/main" id="{CE983BE7-426F-923A-9DA9-6634444AB98E}"/>
                </a:ext>
              </a:extLst>
            </p:cNvPr>
            <p:cNvSpPr/>
            <p:nvPr/>
          </p:nvSpPr>
          <p:spPr>
            <a:xfrm>
              <a:off x="3437061"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86" name="object 83">
              <a:extLst>
                <a:ext uri="{FF2B5EF4-FFF2-40B4-BE49-F238E27FC236}">
                  <a16:creationId xmlns:a16="http://schemas.microsoft.com/office/drawing/2014/main" id="{C3CE31A4-880F-5087-EE18-E113D77F4B64}"/>
                </a:ext>
              </a:extLst>
            </p:cNvPr>
            <p:cNvSpPr/>
            <p:nvPr/>
          </p:nvSpPr>
          <p:spPr>
            <a:xfrm>
              <a:off x="3470657"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87" name="object 84">
              <a:extLst>
                <a:ext uri="{FF2B5EF4-FFF2-40B4-BE49-F238E27FC236}">
                  <a16:creationId xmlns:a16="http://schemas.microsoft.com/office/drawing/2014/main" id="{1FCDE94D-FD61-615D-017E-5478DEB47F1C}"/>
                </a:ext>
              </a:extLst>
            </p:cNvPr>
            <p:cNvSpPr/>
            <p:nvPr/>
          </p:nvSpPr>
          <p:spPr>
            <a:xfrm>
              <a:off x="3504252"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88" name="object 85">
              <a:extLst>
                <a:ext uri="{FF2B5EF4-FFF2-40B4-BE49-F238E27FC236}">
                  <a16:creationId xmlns:a16="http://schemas.microsoft.com/office/drawing/2014/main" id="{784670DF-4FE2-9B8A-48A7-EFFE2B5D7E0B}"/>
                </a:ext>
              </a:extLst>
            </p:cNvPr>
            <p:cNvSpPr/>
            <p:nvPr/>
          </p:nvSpPr>
          <p:spPr>
            <a:xfrm>
              <a:off x="3537847"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89" name="object 86">
              <a:extLst>
                <a:ext uri="{FF2B5EF4-FFF2-40B4-BE49-F238E27FC236}">
                  <a16:creationId xmlns:a16="http://schemas.microsoft.com/office/drawing/2014/main" id="{9C7C3C4A-9072-0DE4-5378-AF472267A20B}"/>
                </a:ext>
              </a:extLst>
            </p:cNvPr>
            <p:cNvSpPr/>
            <p:nvPr/>
          </p:nvSpPr>
          <p:spPr>
            <a:xfrm>
              <a:off x="3571443"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90" name="object 87">
              <a:extLst>
                <a:ext uri="{FF2B5EF4-FFF2-40B4-BE49-F238E27FC236}">
                  <a16:creationId xmlns:a16="http://schemas.microsoft.com/office/drawing/2014/main" id="{482AB494-EACD-44D1-F595-54147794D9CF}"/>
                </a:ext>
              </a:extLst>
            </p:cNvPr>
            <p:cNvSpPr/>
            <p:nvPr/>
          </p:nvSpPr>
          <p:spPr>
            <a:xfrm>
              <a:off x="3605038"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91" name="object 88">
              <a:extLst>
                <a:ext uri="{FF2B5EF4-FFF2-40B4-BE49-F238E27FC236}">
                  <a16:creationId xmlns:a16="http://schemas.microsoft.com/office/drawing/2014/main" id="{E5B350A0-FB35-A84C-D952-18588F96192C}"/>
                </a:ext>
              </a:extLst>
            </p:cNvPr>
            <p:cNvSpPr/>
            <p:nvPr/>
          </p:nvSpPr>
          <p:spPr>
            <a:xfrm>
              <a:off x="3638633"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92" name="object 89">
              <a:extLst>
                <a:ext uri="{FF2B5EF4-FFF2-40B4-BE49-F238E27FC236}">
                  <a16:creationId xmlns:a16="http://schemas.microsoft.com/office/drawing/2014/main" id="{91A161A0-3C54-FAB7-E42E-9651461BD9A0}"/>
                </a:ext>
              </a:extLst>
            </p:cNvPr>
            <p:cNvSpPr/>
            <p:nvPr/>
          </p:nvSpPr>
          <p:spPr>
            <a:xfrm>
              <a:off x="3672229"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93" name="object 90">
              <a:extLst>
                <a:ext uri="{FF2B5EF4-FFF2-40B4-BE49-F238E27FC236}">
                  <a16:creationId xmlns:a16="http://schemas.microsoft.com/office/drawing/2014/main" id="{713B1FDE-25B7-DDBC-4614-D34755411D33}"/>
                </a:ext>
              </a:extLst>
            </p:cNvPr>
            <p:cNvSpPr/>
            <p:nvPr/>
          </p:nvSpPr>
          <p:spPr>
            <a:xfrm>
              <a:off x="3705824"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94" name="object 91">
              <a:extLst>
                <a:ext uri="{FF2B5EF4-FFF2-40B4-BE49-F238E27FC236}">
                  <a16:creationId xmlns:a16="http://schemas.microsoft.com/office/drawing/2014/main" id="{4553D731-7754-58E5-B05A-6B2F713F21F9}"/>
                </a:ext>
              </a:extLst>
            </p:cNvPr>
            <p:cNvSpPr/>
            <p:nvPr/>
          </p:nvSpPr>
          <p:spPr>
            <a:xfrm>
              <a:off x="3739419"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95" name="object 92">
              <a:extLst>
                <a:ext uri="{FF2B5EF4-FFF2-40B4-BE49-F238E27FC236}">
                  <a16:creationId xmlns:a16="http://schemas.microsoft.com/office/drawing/2014/main" id="{1E720981-5321-5E16-9BF4-DF9C37845ED9}"/>
                </a:ext>
              </a:extLst>
            </p:cNvPr>
            <p:cNvSpPr/>
            <p:nvPr/>
          </p:nvSpPr>
          <p:spPr>
            <a:xfrm>
              <a:off x="3773014"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96" name="object 93">
              <a:extLst>
                <a:ext uri="{FF2B5EF4-FFF2-40B4-BE49-F238E27FC236}">
                  <a16:creationId xmlns:a16="http://schemas.microsoft.com/office/drawing/2014/main" id="{7D506895-D810-8DCC-C5A6-9F2F1BFB47A5}"/>
                </a:ext>
              </a:extLst>
            </p:cNvPr>
            <p:cNvSpPr/>
            <p:nvPr/>
          </p:nvSpPr>
          <p:spPr>
            <a:xfrm>
              <a:off x="3806610"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97" name="object 94">
              <a:extLst>
                <a:ext uri="{FF2B5EF4-FFF2-40B4-BE49-F238E27FC236}">
                  <a16:creationId xmlns:a16="http://schemas.microsoft.com/office/drawing/2014/main" id="{3455A5E5-90D2-762A-57BD-CF1E70B305D2}"/>
                </a:ext>
              </a:extLst>
            </p:cNvPr>
            <p:cNvSpPr/>
            <p:nvPr/>
          </p:nvSpPr>
          <p:spPr>
            <a:xfrm>
              <a:off x="3840205"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98" name="object 95">
              <a:extLst>
                <a:ext uri="{FF2B5EF4-FFF2-40B4-BE49-F238E27FC236}">
                  <a16:creationId xmlns:a16="http://schemas.microsoft.com/office/drawing/2014/main" id="{04BD8572-00CE-D6A9-D402-2D43FB332517}"/>
                </a:ext>
              </a:extLst>
            </p:cNvPr>
            <p:cNvSpPr/>
            <p:nvPr/>
          </p:nvSpPr>
          <p:spPr>
            <a:xfrm>
              <a:off x="3873801"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99" name="object 96">
              <a:extLst>
                <a:ext uri="{FF2B5EF4-FFF2-40B4-BE49-F238E27FC236}">
                  <a16:creationId xmlns:a16="http://schemas.microsoft.com/office/drawing/2014/main" id="{2010674D-A08A-49A1-937B-E0DEF7D682E2}"/>
                </a:ext>
              </a:extLst>
            </p:cNvPr>
            <p:cNvSpPr/>
            <p:nvPr/>
          </p:nvSpPr>
          <p:spPr>
            <a:xfrm>
              <a:off x="3907396"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00" name="object 97">
              <a:extLst>
                <a:ext uri="{FF2B5EF4-FFF2-40B4-BE49-F238E27FC236}">
                  <a16:creationId xmlns:a16="http://schemas.microsoft.com/office/drawing/2014/main" id="{DF3751F9-02AE-077C-F906-5033E020D0F2}"/>
                </a:ext>
              </a:extLst>
            </p:cNvPr>
            <p:cNvSpPr/>
            <p:nvPr/>
          </p:nvSpPr>
          <p:spPr>
            <a:xfrm>
              <a:off x="3940991"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01" name="object 98">
              <a:extLst>
                <a:ext uri="{FF2B5EF4-FFF2-40B4-BE49-F238E27FC236}">
                  <a16:creationId xmlns:a16="http://schemas.microsoft.com/office/drawing/2014/main" id="{BA73C1BB-BA8B-C4E9-D7B1-2DF87EFAA39D}"/>
                </a:ext>
              </a:extLst>
            </p:cNvPr>
            <p:cNvSpPr/>
            <p:nvPr/>
          </p:nvSpPr>
          <p:spPr>
            <a:xfrm>
              <a:off x="3974586"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02" name="object 99">
              <a:extLst>
                <a:ext uri="{FF2B5EF4-FFF2-40B4-BE49-F238E27FC236}">
                  <a16:creationId xmlns:a16="http://schemas.microsoft.com/office/drawing/2014/main" id="{EE543C56-5528-7B88-CAD8-3E4778C1C8B7}"/>
                </a:ext>
              </a:extLst>
            </p:cNvPr>
            <p:cNvSpPr/>
            <p:nvPr/>
          </p:nvSpPr>
          <p:spPr>
            <a:xfrm>
              <a:off x="4008182"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03" name="object 100">
              <a:extLst>
                <a:ext uri="{FF2B5EF4-FFF2-40B4-BE49-F238E27FC236}">
                  <a16:creationId xmlns:a16="http://schemas.microsoft.com/office/drawing/2014/main" id="{8D01A43E-14E5-A694-450A-32274CA8B2BC}"/>
                </a:ext>
              </a:extLst>
            </p:cNvPr>
            <p:cNvSpPr/>
            <p:nvPr/>
          </p:nvSpPr>
          <p:spPr>
            <a:xfrm>
              <a:off x="4041777"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04" name="object 101">
              <a:extLst>
                <a:ext uri="{FF2B5EF4-FFF2-40B4-BE49-F238E27FC236}">
                  <a16:creationId xmlns:a16="http://schemas.microsoft.com/office/drawing/2014/main" id="{6FCFEA3F-E220-F937-A5E6-CCD9CC510681}"/>
                </a:ext>
              </a:extLst>
            </p:cNvPr>
            <p:cNvSpPr/>
            <p:nvPr/>
          </p:nvSpPr>
          <p:spPr>
            <a:xfrm>
              <a:off x="4075372"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05" name="object 102">
              <a:extLst>
                <a:ext uri="{FF2B5EF4-FFF2-40B4-BE49-F238E27FC236}">
                  <a16:creationId xmlns:a16="http://schemas.microsoft.com/office/drawing/2014/main" id="{9DBB4E95-B091-5435-A852-70E3C9694A7C}"/>
                </a:ext>
              </a:extLst>
            </p:cNvPr>
            <p:cNvSpPr/>
            <p:nvPr/>
          </p:nvSpPr>
          <p:spPr>
            <a:xfrm>
              <a:off x="4108968"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06" name="object 103">
              <a:extLst>
                <a:ext uri="{FF2B5EF4-FFF2-40B4-BE49-F238E27FC236}">
                  <a16:creationId xmlns:a16="http://schemas.microsoft.com/office/drawing/2014/main" id="{485784F0-536B-8067-5668-1DCB20AA949B}"/>
                </a:ext>
              </a:extLst>
            </p:cNvPr>
            <p:cNvSpPr/>
            <p:nvPr/>
          </p:nvSpPr>
          <p:spPr>
            <a:xfrm>
              <a:off x="4142563"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07" name="object 104">
              <a:extLst>
                <a:ext uri="{FF2B5EF4-FFF2-40B4-BE49-F238E27FC236}">
                  <a16:creationId xmlns:a16="http://schemas.microsoft.com/office/drawing/2014/main" id="{3B9C7463-39C8-D5FE-F024-58AF67DA4C2C}"/>
                </a:ext>
              </a:extLst>
            </p:cNvPr>
            <p:cNvSpPr/>
            <p:nvPr/>
          </p:nvSpPr>
          <p:spPr>
            <a:xfrm>
              <a:off x="4176158"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08" name="object 105">
              <a:extLst>
                <a:ext uri="{FF2B5EF4-FFF2-40B4-BE49-F238E27FC236}">
                  <a16:creationId xmlns:a16="http://schemas.microsoft.com/office/drawing/2014/main" id="{1E7F00FE-DAAF-568C-0370-6D95795CA033}"/>
                </a:ext>
              </a:extLst>
            </p:cNvPr>
            <p:cNvSpPr/>
            <p:nvPr/>
          </p:nvSpPr>
          <p:spPr>
            <a:xfrm>
              <a:off x="4209754"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09" name="object 106">
              <a:extLst>
                <a:ext uri="{FF2B5EF4-FFF2-40B4-BE49-F238E27FC236}">
                  <a16:creationId xmlns:a16="http://schemas.microsoft.com/office/drawing/2014/main" id="{E9DFBE08-503A-9CBB-5D9E-625C63271D19}"/>
                </a:ext>
              </a:extLst>
            </p:cNvPr>
            <p:cNvSpPr/>
            <p:nvPr/>
          </p:nvSpPr>
          <p:spPr>
            <a:xfrm>
              <a:off x="4243349"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10" name="object 107">
              <a:extLst>
                <a:ext uri="{FF2B5EF4-FFF2-40B4-BE49-F238E27FC236}">
                  <a16:creationId xmlns:a16="http://schemas.microsoft.com/office/drawing/2014/main" id="{2EAC937E-1721-2EBE-FE93-3FC7AE38D748}"/>
                </a:ext>
              </a:extLst>
            </p:cNvPr>
            <p:cNvSpPr/>
            <p:nvPr/>
          </p:nvSpPr>
          <p:spPr>
            <a:xfrm>
              <a:off x="4276944"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11" name="object 108">
              <a:extLst>
                <a:ext uri="{FF2B5EF4-FFF2-40B4-BE49-F238E27FC236}">
                  <a16:creationId xmlns:a16="http://schemas.microsoft.com/office/drawing/2014/main" id="{666DA411-F8C4-C3BD-03D7-3FE3CBC897D5}"/>
                </a:ext>
              </a:extLst>
            </p:cNvPr>
            <p:cNvSpPr/>
            <p:nvPr/>
          </p:nvSpPr>
          <p:spPr>
            <a:xfrm>
              <a:off x="4310539"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12" name="object 109">
              <a:extLst>
                <a:ext uri="{FF2B5EF4-FFF2-40B4-BE49-F238E27FC236}">
                  <a16:creationId xmlns:a16="http://schemas.microsoft.com/office/drawing/2014/main" id="{DACC9E5B-5565-5B00-1702-F6B20DF868E3}"/>
                </a:ext>
              </a:extLst>
            </p:cNvPr>
            <p:cNvSpPr/>
            <p:nvPr/>
          </p:nvSpPr>
          <p:spPr>
            <a:xfrm>
              <a:off x="4344135"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13" name="object 110">
              <a:extLst>
                <a:ext uri="{FF2B5EF4-FFF2-40B4-BE49-F238E27FC236}">
                  <a16:creationId xmlns:a16="http://schemas.microsoft.com/office/drawing/2014/main" id="{DA41A4CE-7DBA-B190-6015-FF7B4754F66C}"/>
                </a:ext>
              </a:extLst>
            </p:cNvPr>
            <p:cNvSpPr/>
            <p:nvPr/>
          </p:nvSpPr>
          <p:spPr>
            <a:xfrm>
              <a:off x="4377730"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14" name="object 111">
              <a:extLst>
                <a:ext uri="{FF2B5EF4-FFF2-40B4-BE49-F238E27FC236}">
                  <a16:creationId xmlns:a16="http://schemas.microsoft.com/office/drawing/2014/main" id="{3ACB654D-5769-84A3-0EF9-2867C1E3130B}"/>
                </a:ext>
              </a:extLst>
            </p:cNvPr>
            <p:cNvSpPr/>
            <p:nvPr/>
          </p:nvSpPr>
          <p:spPr>
            <a:xfrm>
              <a:off x="4411325"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15" name="object 112">
              <a:extLst>
                <a:ext uri="{FF2B5EF4-FFF2-40B4-BE49-F238E27FC236}">
                  <a16:creationId xmlns:a16="http://schemas.microsoft.com/office/drawing/2014/main" id="{5D0E3CDD-972C-D81C-A6B7-E89AB1360DB3}"/>
                </a:ext>
              </a:extLst>
            </p:cNvPr>
            <p:cNvSpPr/>
            <p:nvPr/>
          </p:nvSpPr>
          <p:spPr>
            <a:xfrm>
              <a:off x="4444921"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16" name="object 113">
              <a:extLst>
                <a:ext uri="{FF2B5EF4-FFF2-40B4-BE49-F238E27FC236}">
                  <a16:creationId xmlns:a16="http://schemas.microsoft.com/office/drawing/2014/main" id="{854017F3-61B8-4C0D-D60B-87DD0AF6A35D}"/>
                </a:ext>
              </a:extLst>
            </p:cNvPr>
            <p:cNvSpPr/>
            <p:nvPr/>
          </p:nvSpPr>
          <p:spPr>
            <a:xfrm>
              <a:off x="4478516"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17" name="object 114">
              <a:extLst>
                <a:ext uri="{FF2B5EF4-FFF2-40B4-BE49-F238E27FC236}">
                  <a16:creationId xmlns:a16="http://schemas.microsoft.com/office/drawing/2014/main" id="{B2FDCFC8-3DC7-BFA1-7CE3-15BB33D9788F}"/>
                </a:ext>
              </a:extLst>
            </p:cNvPr>
            <p:cNvSpPr/>
            <p:nvPr/>
          </p:nvSpPr>
          <p:spPr>
            <a:xfrm>
              <a:off x="4512112"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18" name="object 115">
              <a:extLst>
                <a:ext uri="{FF2B5EF4-FFF2-40B4-BE49-F238E27FC236}">
                  <a16:creationId xmlns:a16="http://schemas.microsoft.com/office/drawing/2014/main" id="{19F218B1-55F5-036B-6D18-782853DCA10B}"/>
                </a:ext>
              </a:extLst>
            </p:cNvPr>
            <p:cNvSpPr/>
            <p:nvPr/>
          </p:nvSpPr>
          <p:spPr>
            <a:xfrm>
              <a:off x="4545706"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19" name="object 116">
              <a:extLst>
                <a:ext uri="{FF2B5EF4-FFF2-40B4-BE49-F238E27FC236}">
                  <a16:creationId xmlns:a16="http://schemas.microsoft.com/office/drawing/2014/main" id="{8BE18456-5346-92CE-CED8-E31A1564F246}"/>
                </a:ext>
              </a:extLst>
            </p:cNvPr>
            <p:cNvSpPr/>
            <p:nvPr/>
          </p:nvSpPr>
          <p:spPr>
            <a:xfrm>
              <a:off x="4579302"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20" name="object 117">
              <a:extLst>
                <a:ext uri="{FF2B5EF4-FFF2-40B4-BE49-F238E27FC236}">
                  <a16:creationId xmlns:a16="http://schemas.microsoft.com/office/drawing/2014/main" id="{AD162203-22FF-8CA1-6A5E-078EC606112C}"/>
                </a:ext>
              </a:extLst>
            </p:cNvPr>
            <p:cNvSpPr/>
            <p:nvPr/>
          </p:nvSpPr>
          <p:spPr>
            <a:xfrm>
              <a:off x="4612897"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21" name="object 118">
              <a:extLst>
                <a:ext uri="{FF2B5EF4-FFF2-40B4-BE49-F238E27FC236}">
                  <a16:creationId xmlns:a16="http://schemas.microsoft.com/office/drawing/2014/main" id="{9376BFE7-BE73-D613-6DA1-FF4F92147538}"/>
                </a:ext>
              </a:extLst>
            </p:cNvPr>
            <p:cNvSpPr/>
            <p:nvPr/>
          </p:nvSpPr>
          <p:spPr>
            <a:xfrm>
              <a:off x="4646493"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22" name="object 119">
              <a:extLst>
                <a:ext uri="{FF2B5EF4-FFF2-40B4-BE49-F238E27FC236}">
                  <a16:creationId xmlns:a16="http://schemas.microsoft.com/office/drawing/2014/main" id="{ED184AE7-470B-BDCA-6619-83EBF85CC97F}"/>
                </a:ext>
              </a:extLst>
            </p:cNvPr>
            <p:cNvSpPr/>
            <p:nvPr/>
          </p:nvSpPr>
          <p:spPr>
            <a:xfrm>
              <a:off x="4680088"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23" name="object 120">
              <a:extLst>
                <a:ext uri="{FF2B5EF4-FFF2-40B4-BE49-F238E27FC236}">
                  <a16:creationId xmlns:a16="http://schemas.microsoft.com/office/drawing/2014/main" id="{6A65D624-8B2E-7B7B-7A3E-55A4F70061DF}"/>
                </a:ext>
              </a:extLst>
            </p:cNvPr>
            <p:cNvSpPr/>
            <p:nvPr/>
          </p:nvSpPr>
          <p:spPr>
            <a:xfrm>
              <a:off x="4713683"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24" name="object 121">
              <a:extLst>
                <a:ext uri="{FF2B5EF4-FFF2-40B4-BE49-F238E27FC236}">
                  <a16:creationId xmlns:a16="http://schemas.microsoft.com/office/drawing/2014/main" id="{050F3618-0B0E-6D6D-F86B-5D98DB4EE577}"/>
                </a:ext>
              </a:extLst>
            </p:cNvPr>
            <p:cNvSpPr/>
            <p:nvPr/>
          </p:nvSpPr>
          <p:spPr>
            <a:xfrm>
              <a:off x="4747279"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25" name="object 122">
              <a:extLst>
                <a:ext uri="{FF2B5EF4-FFF2-40B4-BE49-F238E27FC236}">
                  <a16:creationId xmlns:a16="http://schemas.microsoft.com/office/drawing/2014/main" id="{19C05DD3-17F2-6F7D-C533-EC93839BC0A4}"/>
                </a:ext>
              </a:extLst>
            </p:cNvPr>
            <p:cNvSpPr/>
            <p:nvPr/>
          </p:nvSpPr>
          <p:spPr>
            <a:xfrm>
              <a:off x="4780874"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26" name="object 123">
              <a:extLst>
                <a:ext uri="{FF2B5EF4-FFF2-40B4-BE49-F238E27FC236}">
                  <a16:creationId xmlns:a16="http://schemas.microsoft.com/office/drawing/2014/main" id="{B5F1B682-F347-E460-BE9C-12DDB49003C5}"/>
                </a:ext>
              </a:extLst>
            </p:cNvPr>
            <p:cNvSpPr/>
            <p:nvPr/>
          </p:nvSpPr>
          <p:spPr>
            <a:xfrm>
              <a:off x="4814469"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27" name="object 124">
              <a:extLst>
                <a:ext uri="{FF2B5EF4-FFF2-40B4-BE49-F238E27FC236}">
                  <a16:creationId xmlns:a16="http://schemas.microsoft.com/office/drawing/2014/main" id="{F86B8B15-1518-780F-EBAC-BDE3582B4D04}"/>
                </a:ext>
              </a:extLst>
            </p:cNvPr>
            <p:cNvSpPr/>
            <p:nvPr/>
          </p:nvSpPr>
          <p:spPr>
            <a:xfrm>
              <a:off x="4848064"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28" name="object 125">
              <a:extLst>
                <a:ext uri="{FF2B5EF4-FFF2-40B4-BE49-F238E27FC236}">
                  <a16:creationId xmlns:a16="http://schemas.microsoft.com/office/drawing/2014/main" id="{41B6D58E-2A44-D5BF-1573-9F897C97F82E}"/>
                </a:ext>
              </a:extLst>
            </p:cNvPr>
            <p:cNvSpPr/>
            <p:nvPr/>
          </p:nvSpPr>
          <p:spPr>
            <a:xfrm>
              <a:off x="4881660"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29" name="object 126">
              <a:extLst>
                <a:ext uri="{FF2B5EF4-FFF2-40B4-BE49-F238E27FC236}">
                  <a16:creationId xmlns:a16="http://schemas.microsoft.com/office/drawing/2014/main" id="{0327A068-BC49-E923-AC5F-B2FC0CAF7AF2}"/>
                </a:ext>
              </a:extLst>
            </p:cNvPr>
            <p:cNvSpPr/>
            <p:nvPr/>
          </p:nvSpPr>
          <p:spPr>
            <a:xfrm>
              <a:off x="4915255"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30" name="object 127">
              <a:extLst>
                <a:ext uri="{FF2B5EF4-FFF2-40B4-BE49-F238E27FC236}">
                  <a16:creationId xmlns:a16="http://schemas.microsoft.com/office/drawing/2014/main" id="{DB50440F-0A0B-A7A3-3489-5E9A6374FAA8}"/>
                </a:ext>
              </a:extLst>
            </p:cNvPr>
            <p:cNvSpPr/>
            <p:nvPr/>
          </p:nvSpPr>
          <p:spPr>
            <a:xfrm>
              <a:off x="4948850"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31" name="object 128">
              <a:extLst>
                <a:ext uri="{FF2B5EF4-FFF2-40B4-BE49-F238E27FC236}">
                  <a16:creationId xmlns:a16="http://schemas.microsoft.com/office/drawing/2014/main" id="{543CD35B-0662-4B51-FB4B-4A75E5B6FF21}"/>
                </a:ext>
              </a:extLst>
            </p:cNvPr>
            <p:cNvSpPr/>
            <p:nvPr/>
          </p:nvSpPr>
          <p:spPr>
            <a:xfrm>
              <a:off x="4982446"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32" name="object 129">
              <a:extLst>
                <a:ext uri="{FF2B5EF4-FFF2-40B4-BE49-F238E27FC236}">
                  <a16:creationId xmlns:a16="http://schemas.microsoft.com/office/drawing/2014/main" id="{7D7CCE74-1557-3C55-BF93-0B0BAA265F4D}"/>
                </a:ext>
              </a:extLst>
            </p:cNvPr>
            <p:cNvSpPr/>
            <p:nvPr/>
          </p:nvSpPr>
          <p:spPr>
            <a:xfrm>
              <a:off x="5016041"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33" name="object 130">
              <a:extLst>
                <a:ext uri="{FF2B5EF4-FFF2-40B4-BE49-F238E27FC236}">
                  <a16:creationId xmlns:a16="http://schemas.microsoft.com/office/drawing/2014/main" id="{7BC0E2D3-D10C-4FF8-0BC9-E94DFD5E01A2}"/>
                </a:ext>
              </a:extLst>
            </p:cNvPr>
            <p:cNvSpPr/>
            <p:nvPr/>
          </p:nvSpPr>
          <p:spPr>
            <a:xfrm>
              <a:off x="5049636"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34" name="object 131">
              <a:extLst>
                <a:ext uri="{FF2B5EF4-FFF2-40B4-BE49-F238E27FC236}">
                  <a16:creationId xmlns:a16="http://schemas.microsoft.com/office/drawing/2014/main" id="{99591E52-8E15-410D-A850-319B00A73AF9}"/>
                </a:ext>
              </a:extLst>
            </p:cNvPr>
            <p:cNvSpPr/>
            <p:nvPr/>
          </p:nvSpPr>
          <p:spPr>
            <a:xfrm>
              <a:off x="5083230"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35" name="object 132">
              <a:extLst>
                <a:ext uri="{FF2B5EF4-FFF2-40B4-BE49-F238E27FC236}">
                  <a16:creationId xmlns:a16="http://schemas.microsoft.com/office/drawing/2014/main" id="{B866C2B9-368C-A54F-1850-FCEED38457ED}"/>
                </a:ext>
              </a:extLst>
            </p:cNvPr>
            <p:cNvSpPr/>
            <p:nvPr/>
          </p:nvSpPr>
          <p:spPr>
            <a:xfrm>
              <a:off x="5116827"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36" name="object 133">
              <a:extLst>
                <a:ext uri="{FF2B5EF4-FFF2-40B4-BE49-F238E27FC236}">
                  <a16:creationId xmlns:a16="http://schemas.microsoft.com/office/drawing/2014/main" id="{66B12870-5B77-D3A4-5B15-6D12EDB90636}"/>
                </a:ext>
              </a:extLst>
            </p:cNvPr>
            <p:cNvSpPr/>
            <p:nvPr/>
          </p:nvSpPr>
          <p:spPr>
            <a:xfrm>
              <a:off x="5150422"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37" name="object 134">
              <a:extLst>
                <a:ext uri="{FF2B5EF4-FFF2-40B4-BE49-F238E27FC236}">
                  <a16:creationId xmlns:a16="http://schemas.microsoft.com/office/drawing/2014/main" id="{7A5B0151-F3F9-54E4-C804-6FFD2A3B5D63}"/>
                </a:ext>
              </a:extLst>
            </p:cNvPr>
            <p:cNvSpPr/>
            <p:nvPr/>
          </p:nvSpPr>
          <p:spPr>
            <a:xfrm>
              <a:off x="5184017"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38" name="object 135">
              <a:extLst>
                <a:ext uri="{FF2B5EF4-FFF2-40B4-BE49-F238E27FC236}">
                  <a16:creationId xmlns:a16="http://schemas.microsoft.com/office/drawing/2014/main" id="{5A34A783-AB81-FCAB-A46C-58B695208033}"/>
                </a:ext>
              </a:extLst>
            </p:cNvPr>
            <p:cNvSpPr/>
            <p:nvPr/>
          </p:nvSpPr>
          <p:spPr>
            <a:xfrm>
              <a:off x="5217613"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39" name="object 136">
              <a:extLst>
                <a:ext uri="{FF2B5EF4-FFF2-40B4-BE49-F238E27FC236}">
                  <a16:creationId xmlns:a16="http://schemas.microsoft.com/office/drawing/2014/main" id="{53DC850B-B718-28BC-5F9E-3317D9DC16C1}"/>
                </a:ext>
              </a:extLst>
            </p:cNvPr>
            <p:cNvSpPr/>
            <p:nvPr/>
          </p:nvSpPr>
          <p:spPr>
            <a:xfrm>
              <a:off x="5251208"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40" name="object 137">
              <a:extLst>
                <a:ext uri="{FF2B5EF4-FFF2-40B4-BE49-F238E27FC236}">
                  <a16:creationId xmlns:a16="http://schemas.microsoft.com/office/drawing/2014/main" id="{1F160FA5-94F8-D0F7-0F06-D8A229FB20BD}"/>
                </a:ext>
              </a:extLst>
            </p:cNvPr>
            <p:cNvSpPr/>
            <p:nvPr/>
          </p:nvSpPr>
          <p:spPr>
            <a:xfrm>
              <a:off x="5284802"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41" name="object 138">
              <a:extLst>
                <a:ext uri="{FF2B5EF4-FFF2-40B4-BE49-F238E27FC236}">
                  <a16:creationId xmlns:a16="http://schemas.microsoft.com/office/drawing/2014/main" id="{8E563179-2388-9001-6B81-94108F0081D9}"/>
                </a:ext>
              </a:extLst>
            </p:cNvPr>
            <p:cNvSpPr/>
            <p:nvPr/>
          </p:nvSpPr>
          <p:spPr>
            <a:xfrm>
              <a:off x="5318399"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42" name="object 139">
              <a:extLst>
                <a:ext uri="{FF2B5EF4-FFF2-40B4-BE49-F238E27FC236}">
                  <a16:creationId xmlns:a16="http://schemas.microsoft.com/office/drawing/2014/main" id="{C3A2341F-F0D1-37AF-2CD8-FA74CD07597E}"/>
                </a:ext>
              </a:extLst>
            </p:cNvPr>
            <p:cNvSpPr/>
            <p:nvPr/>
          </p:nvSpPr>
          <p:spPr>
            <a:xfrm>
              <a:off x="5351994"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43" name="object 140">
              <a:extLst>
                <a:ext uri="{FF2B5EF4-FFF2-40B4-BE49-F238E27FC236}">
                  <a16:creationId xmlns:a16="http://schemas.microsoft.com/office/drawing/2014/main" id="{45AB9099-0BC8-2A88-8DA6-6E3BC38B53D2}"/>
                </a:ext>
              </a:extLst>
            </p:cNvPr>
            <p:cNvSpPr/>
            <p:nvPr/>
          </p:nvSpPr>
          <p:spPr>
            <a:xfrm>
              <a:off x="5385589"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44" name="object 141">
              <a:extLst>
                <a:ext uri="{FF2B5EF4-FFF2-40B4-BE49-F238E27FC236}">
                  <a16:creationId xmlns:a16="http://schemas.microsoft.com/office/drawing/2014/main" id="{0167839A-E729-3F62-635B-4FA0AF96A441}"/>
                </a:ext>
              </a:extLst>
            </p:cNvPr>
            <p:cNvSpPr/>
            <p:nvPr/>
          </p:nvSpPr>
          <p:spPr>
            <a:xfrm>
              <a:off x="5419185"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45" name="object 142">
              <a:extLst>
                <a:ext uri="{FF2B5EF4-FFF2-40B4-BE49-F238E27FC236}">
                  <a16:creationId xmlns:a16="http://schemas.microsoft.com/office/drawing/2014/main" id="{C5EEDA18-466C-EA39-0929-4CC420B5EE79}"/>
                </a:ext>
              </a:extLst>
            </p:cNvPr>
            <p:cNvSpPr/>
            <p:nvPr/>
          </p:nvSpPr>
          <p:spPr>
            <a:xfrm>
              <a:off x="5452780"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46" name="object 143">
              <a:extLst>
                <a:ext uri="{FF2B5EF4-FFF2-40B4-BE49-F238E27FC236}">
                  <a16:creationId xmlns:a16="http://schemas.microsoft.com/office/drawing/2014/main" id="{BEE4A316-7E68-7CC8-0444-0C2B366122AF}"/>
                </a:ext>
              </a:extLst>
            </p:cNvPr>
            <p:cNvSpPr/>
            <p:nvPr/>
          </p:nvSpPr>
          <p:spPr>
            <a:xfrm>
              <a:off x="5486374"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47" name="object 144">
              <a:extLst>
                <a:ext uri="{FF2B5EF4-FFF2-40B4-BE49-F238E27FC236}">
                  <a16:creationId xmlns:a16="http://schemas.microsoft.com/office/drawing/2014/main" id="{040B6888-1ED1-A71D-FBCF-57F7A7C37CC9}"/>
                </a:ext>
              </a:extLst>
            </p:cNvPr>
            <p:cNvSpPr/>
            <p:nvPr/>
          </p:nvSpPr>
          <p:spPr>
            <a:xfrm>
              <a:off x="5519971"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48" name="object 145">
              <a:extLst>
                <a:ext uri="{FF2B5EF4-FFF2-40B4-BE49-F238E27FC236}">
                  <a16:creationId xmlns:a16="http://schemas.microsoft.com/office/drawing/2014/main" id="{BA96333D-1282-A890-68C0-AB9042E53D20}"/>
                </a:ext>
              </a:extLst>
            </p:cNvPr>
            <p:cNvSpPr/>
            <p:nvPr/>
          </p:nvSpPr>
          <p:spPr>
            <a:xfrm>
              <a:off x="5553566"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49" name="object 146">
              <a:extLst>
                <a:ext uri="{FF2B5EF4-FFF2-40B4-BE49-F238E27FC236}">
                  <a16:creationId xmlns:a16="http://schemas.microsoft.com/office/drawing/2014/main" id="{6690DB0F-8EAD-240E-0A4E-E2FEAAB943BC}"/>
                </a:ext>
              </a:extLst>
            </p:cNvPr>
            <p:cNvSpPr/>
            <p:nvPr/>
          </p:nvSpPr>
          <p:spPr>
            <a:xfrm>
              <a:off x="5587161"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50" name="object 147">
              <a:extLst>
                <a:ext uri="{FF2B5EF4-FFF2-40B4-BE49-F238E27FC236}">
                  <a16:creationId xmlns:a16="http://schemas.microsoft.com/office/drawing/2014/main" id="{24B94203-4E6F-4DDB-471F-2BD249EFC223}"/>
                </a:ext>
              </a:extLst>
            </p:cNvPr>
            <p:cNvSpPr/>
            <p:nvPr/>
          </p:nvSpPr>
          <p:spPr>
            <a:xfrm>
              <a:off x="5620755"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51" name="object 148">
              <a:extLst>
                <a:ext uri="{FF2B5EF4-FFF2-40B4-BE49-F238E27FC236}">
                  <a16:creationId xmlns:a16="http://schemas.microsoft.com/office/drawing/2014/main" id="{E8F6B81D-9ECD-94CF-FCCD-0B2407D92057}"/>
                </a:ext>
              </a:extLst>
            </p:cNvPr>
            <p:cNvSpPr/>
            <p:nvPr/>
          </p:nvSpPr>
          <p:spPr>
            <a:xfrm>
              <a:off x="5654352"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52" name="object 149">
              <a:extLst>
                <a:ext uri="{FF2B5EF4-FFF2-40B4-BE49-F238E27FC236}">
                  <a16:creationId xmlns:a16="http://schemas.microsoft.com/office/drawing/2014/main" id="{C6EC46B8-BEDB-4989-2017-C58275BA052C}"/>
                </a:ext>
              </a:extLst>
            </p:cNvPr>
            <p:cNvSpPr/>
            <p:nvPr/>
          </p:nvSpPr>
          <p:spPr>
            <a:xfrm>
              <a:off x="5687946"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53" name="object 150">
              <a:extLst>
                <a:ext uri="{FF2B5EF4-FFF2-40B4-BE49-F238E27FC236}">
                  <a16:creationId xmlns:a16="http://schemas.microsoft.com/office/drawing/2014/main" id="{D46FBCED-1133-8530-3AD2-3847A684484D}"/>
                </a:ext>
              </a:extLst>
            </p:cNvPr>
            <p:cNvSpPr/>
            <p:nvPr/>
          </p:nvSpPr>
          <p:spPr>
            <a:xfrm>
              <a:off x="5721542"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54" name="object 151">
              <a:extLst>
                <a:ext uri="{FF2B5EF4-FFF2-40B4-BE49-F238E27FC236}">
                  <a16:creationId xmlns:a16="http://schemas.microsoft.com/office/drawing/2014/main" id="{BE5A1047-6645-D994-CA48-3603A82E43FE}"/>
                </a:ext>
              </a:extLst>
            </p:cNvPr>
            <p:cNvSpPr/>
            <p:nvPr/>
          </p:nvSpPr>
          <p:spPr>
            <a:xfrm>
              <a:off x="5755136"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55" name="object 152">
              <a:extLst>
                <a:ext uri="{FF2B5EF4-FFF2-40B4-BE49-F238E27FC236}">
                  <a16:creationId xmlns:a16="http://schemas.microsoft.com/office/drawing/2014/main" id="{354E6313-BF35-42D2-33F8-77D1E18D9B6F}"/>
                </a:ext>
              </a:extLst>
            </p:cNvPr>
            <p:cNvSpPr/>
            <p:nvPr/>
          </p:nvSpPr>
          <p:spPr>
            <a:xfrm>
              <a:off x="5788733"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56" name="object 153">
              <a:extLst>
                <a:ext uri="{FF2B5EF4-FFF2-40B4-BE49-F238E27FC236}">
                  <a16:creationId xmlns:a16="http://schemas.microsoft.com/office/drawing/2014/main" id="{E94E7B3D-5A35-14C2-CFE6-847A4085C53D}"/>
                </a:ext>
              </a:extLst>
            </p:cNvPr>
            <p:cNvSpPr/>
            <p:nvPr/>
          </p:nvSpPr>
          <p:spPr>
            <a:xfrm>
              <a:off x="5822327"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57" name="object 154">
              <a:extLst>
                <a:ext uri="{FF2B5EF4-FFF2-40B4-BE49-F238E27FC236}">
                  <a16:creationId xmlns:a16="http://schemas.microsoft.com/office/drawing/2014/main" id="{1ABF6DDF-ED88-47C7-987F-4D99E85309D0}"/>
                </a:ext>
              </a:extLst>
            </p:cNvPr>
            <p:cNvSpPr/>
            <p:nvPr/>
          </p:nvSpPr>
          <p:spPr>
            <a:xfrm>
              <a:off x="5855924"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58" name="object 155">
              <a:extLst>
                <a:ext uri="{FF2B5EF4-FFF2-40B4-BE49-F238E27FC236}">
                  <a16:creationId xmlns:a16="http://schemas.microsoft.com/office/drawing/2014/main" id="{714D4E87-A9E3-E485-4D0A-3CF8C8B58806}"/>
                </a:ext>
              </a:extLst>
            </p:cNvPr>
            <p:cNvSpPr/>
            <p:nvPr/>
          </p:nvSpPr>
          <p:spPr>
            <a:xfrm>
              <a:off x="5889518"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59" name="object 156">
              <a:extLst>
                <a:ext uri="{FF2B5EF4-FFF2-40B4-BE49-F238E27FC236}">
                  <a16:creationId xmlns:a16="http://schemas.microsoft.com/office/drawing/2014/main" id="{166DC30E-C91E-F6E7-26C0-CF1308C2BD29}"/>
                </a:ext>
              </a:extLst>
            </p:cNvPr>
            <p:cNvSpPr/>
            <p:nvPr/>
          </p:nvSpPr>
          <p:spPr>
            <a:xfrm>
              <a:off x="5923114"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60" name="object 157">
              <a:extLst>
                <a:ext uri="{FF2B5EF4-FFF2-40B4-BE49-F238E27FC236}">
                  <a16:creationId xmlns:a16="http://schemas.microsoft.com/office/drawing/2014/main" id="{155AAAC6-0566-51C3-6FB6-2FC4142A71BD}"/>
                </a:ext>
              </a:extLst>
            </p:cNvPr>
            <p:cNvSpPr/>
            <p:nvPr/>
          </p:nvSpPr>
          <p:spPr>
            <a:xfrm>
              <a:off x="5956708"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61" name="object 158">
              <a:extLst>
                <a:ext uri="{FF2B5EF4-FFF2-40B4-BE49-F238E27FC236}">
                  <a16:creationId xmlns:a16="http://schemas.microsoft.com/office/drawing/2014/main" id="{F5012F12-2719-E19C-DD9B-A8B2F75B453D}"/>
                </a:ext>
              </a:extLst>
            </p:cNvPr>
            <p:cNvSpPr/>
            <p:nvPr/>
          </p:nvSpPr>
          <p:spPr>
            <a:xfrm>
              <a:off x="5990305"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62" name="object 159">
              <a:extLst>
                <a:ext uri="{FF2B5EF4-FFF2-40B4-BE49-F238E27FC236}">
                  <a16:creationId xmlns:a16="http://schemas.microsoft.com/office/drawing/2014/main" id="{8D279083-ED0E-19F4-41D5-E13F5FE94A6D}"/>
                </a:ext>
              </a:extLst>
            </p:cNvPr>
            <p:cNvSpPr/>
            <p:nvPr/>
          </p:nvSpPr>
          <p:spPr>
            <a:xfrm>
              <a:off x="6023899"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63" name="object 160">
              <a:extLst>
                <a:ext uri="{FF2B5EF4-FFF2-40B4-BE49-F238E27FC236}">
                  <a16:creationId xmlns:a16="http://schemas.microsoft.com/office/drawing/2014/main" id="{0E987B8C-6E25-E1EC-42CD-2A9741387ABD}"/>
                </a:ext>
              </a:extLst>
            </p:cNvPr>
            <p:cNvSpPr/>
            <p:nvPr/>
          </p:nvSpPr>
          <p:spPr>
            <a:xfrm>
              <a:off x="6057496"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64" name="object 161">
              <a:extLst>
                <a:ext uri="{FF2B5EF4-FFF2-40B4-BE49-F238E27FC236}">
                  <a16:creationId xmlns:a16="http://schemas.microsoft.com/office/drawing/2014/main" id="{33FFAC7C-FF34-2812-3F8A-323F509F5932}"/>
                </a:ext>
              </a:extLst>
            </p:cNvPr>
            <p:cNvSpPr/>
            <p:nvPr/>
          </p:nvSpPr>
          <p:spPr>
            <a:xfrm>
              <a:off x="6091090"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65" name="object 162">
              <a:extLst>
                <a:ext uri="{FF2B5EF4-FFF2-40B4-BE49-F238E27FC236}">
                  <a16:creationId xmlns:a16="http://schemas.microsoft.com/office/drawing/2014/main" id="{21E793D0-A04B-55F6-349A-17434910A107}"/>
                </a:ext>
              </a:extLst>
            </p:cNvPr>
            <p:cNvSpPr/>
            <p:nvPr/>
          </p:nvSpPr>
          <p:spPr>
            <a:xfrm>
              <a:off x="6124685"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66" name="object 163">
              <a:extLst>
                <a:ext uri="{FF2B5EF4-FFF2-40B4-BE49-F238E27FC236}">
                  <a16:creationId xmlns:a16="http://schemas.microsoft.com/office/drawing/2014/main" id="{F17B5F84-B83A-C91A-912E-92110817C256}"/>
                </a:ext>
              </a:extLst>
            </p:cNvPr>
            <p:cNvSpPr/>
            <p:nvPr/>
          </p:nvSpPr>
          <p:spPr>
            <a:xfrm>
              <a:off x="6158280"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67" name="object 164">
              <a:extLst>
                <a:ext uri="{FF2B5EF4-FFF2-40B4-BE49-F238E27FC236}">
                  <a16:creationId xmlns:a16="http://schemas.microsoft.com/office/drawing/2014/main" id="{DA372E0B-B15E-34D9-E3D5-3D842BF19F43}"/>
                </a:ext>
              </a:extLst>
            </p:cNvPr>
            <p:cNvSpPr/>
            <p:nvPr/>
          </p:nvSpPr>
          <p:spPr>
            <a:xfrm>
              <a:off x="6191877"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68" name="object 165">
              <a:extLst>
                <a:ext uri="{FF2B5EF4-FFF2-40B4-BE49-F238E27FC236}">
                  <a16:creationId xmlns:a16="http://schemas.microsoft.com/office/drawing/2014/main" id="{50F5AAD1-7B6C-FF3C-BC61-B34CB1885638}"/>
                </a:ext>
              </a:extLst>
            </p:cNvPr>
            <p:cNvSpPr/>
            <p:nvPr/>
          </p:nvSpPr>
          <p:spPr>
            <a:xfrm>
              <a:off x="6225471"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69" name="object 166">
              <a:extLst>
                <a:ext uri="{FF2B5EF4-FFF2-40B4-BE49-F238E27FC236}">
                  <a16:creationId xmlns:a16="http://schemas.microsoft.com/office/drawing/2014/main" id="{799E134C-74AC-642D-BC9B-8E9B7C402C37}"/>
                </a:ext>
              </a:extLst>
            </p:cNvPr>
            <p:cNvSpPr/>
            <p:nvPr/>
          </p:nvSpPr>
          <p:spPr>
            <a:xfrm>
              <a:off x="6259067"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70" name="object 167">
              <a:extLst>
                <a:ext uri="{FF2B5EF4-FFF2-40B4-BE49-F238E27FC236}">
                  <a16:creationId xmlns:a16="http://schemas.microsoft.com/office/drawing/2014/main" id="{408CC652-056B-EDA8-F354-EA87BFF3F306}"/>
                </a:ext>
              </a:extLst>
            </p:cNvPr>
            <p:cNvSpPr/>
            <p:nvPr/>
          </p:nvSpPr>
          <p:spPr>
            <a:xfrm>
              <a:off x="6292661"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71" name="object 168">
              <a:extLst>
                <a:ext uri="{FF2B5EF4-FFF2-40B4-BE49-F238E27FC236}">
                  <a16:creationId xmlns:a16="http://schemas.microsoft.com/office/drawing/2014/main" id="{0E5F6138-511F-D367-7390-67666DE85F14}"/>
                </a:ext>
              </a:extLst>
            </p:cNvPr>
            <p:cNvSpPr/>
            <p:nvPr/>
          </p:nvSpPr>
          <p:spPr>
            <a:xfrm>
              <a:off x="6326257"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72" name="object 169">
              <a:extLst>
                <a:ext uri="{FF2B5EF4-FFF2-40B4-BE49-F238E27FC236}">
                  <a16:creationId xmlns:a16="http://schemas.microsoft.com/office/drawing/2014/main" id="{61F22A62-DD2B-67C6-1639-7E67BD1DE8FE}"/>
                </a:ext>
              </a:extLst>
            </p:cNvPr>
            <p:cNvSpPr/>
            <p:nvPr/>
          </p:nvSpPr>
          <p:spPr>
            <a:xfrm>
              <a:off x="6359852" y="3386950"/>
              <a:ext cx="108585" cy="108585"/>
            </a:xfrm>
            <a:custGeom>
              <a:avLst/>
              <a:gdLst/>
              <a:ahLst/>
              <a:cxnLst/>
              <a:rect l="l" t="t" r="r" b="b"/>
              <a:pathLst>
                <a:path w="108585" h="108585">
                  <a:moveTo>
                    <a:pt x="0" y="108000"/>
                  </a:moveTo>
                  <a:lnTo>
                    <a:pt x="108000" y="0"/>
                  </a:lnTo>
                </a:path>
              </a:pathLst>
            </a:custGeom>
            <a:ln w="7619">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73" name="object 170">
              <a:extLst>
                <a:ext uri="{FF2B5EF4-FFF2-40B4-BE49-F238E27FC236}">
                  <a16:creationId xmlns:a16="http://schemas.microsoft.com/office/drawing/2014/main" id="{B8D2145B-B2C3-D334-3D3C-BD72FCDBED90}"/>
                </a:ext>
              </a:extLst>
            </p:cNvPr>
            <p:cNvSpPr/>
            <p:nvPr/>
          </p:nvSpPr>
          <p:spPr>
            <a:xfrm>
              <a:off x="6393449"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74" name="object 171">
              <a:extLst>
                <a:ext uri="{FF2B5EF4-FFF2-40B4-BE49-F238E27FC236}">
                  <a16:creationId xmlns:a16="http://schemas.microsoft.com/office/drawing/2014/main" id="{C680CE1E-307C-0218-C1BE-B2D0C827995F}"/>
                </a:ext>
              </a:extLst>
            </p:cNvPr>
            <p:cNvSpPr/>
            <p:nvPr/>
          </p:nvSpPr>
          <p:spPr>
            <a:xfrm>
              <a:off x="6427043" y="3386950"/>
              <a:ext cx="108585" cy="108585"/>
            </a:xfrm>
            <a:custGeom>
              <a:avLst/>
              <a:gdLst/>
              <a:ahLst/>
              <a:cxnLst/>
              <a:rect l="l" t="t" r="r" b="b"/>
              <a:pathLst>
                <a:path w="108584"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75" name="object 172">
              <a:extLst>
                <a:ext uri="{FF2B5EF4-FFF2-40B4-BE49-F238E27FC236}">
                  <a16:creationId xmlns:a16="http://schemas.microsoft.com/office/drawing/2014/main" id="{F9B9D3DA-68E6-ED2F-85E1-0A6BACEE61F4}"/>
                </a:ext>
              </a:extLst>
            </p:cNvPr>
            <p:cNvSpPr/>
            <p:nvPr/>
          </p:nvSpPr>
          <p:spPr>
            <a:xfrm>
              <a:off x="6460639" y="3386950"/>
              <a:ext cx="108585" cy="108585"/>
            </a:xfrm>
            <a:custGeom>
              <a:avLst/>
              <a:gdLst/>
              <a:ahLst/>
              <a:cxnLst/>
              <a:rect l="l" t="t" r="r" b="b"/>
              <a:pathLst>
                <a:path w="108584"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76" name="object 173">
              <a:extLst>
                <a:ext uri="{FF2B5EF4-FFF2-40B4-BE49-F238E27FC236}">
                  <a16:creationId xmlns:a16="http://schemas.microsoft.com/office/drawing/2014/main" id="{986E0557-4337-1BF0-0BE0-789E09680A91}"/>
                </a:ext>
              </a:extLst>
            </p:cNvPr>
            <p:cNvSpPr/>
            <p:nvPr/>
          </p:nvSpPr>
          <p:spPr>
            <a:xfrm>
              <a:off x="6494233" y="3386950"/>
              <a:ext cx="108585" cy="108585"/>
            </a:xfrm>
            <a:custGeom>
              <a:avLst/>
              <a:gdLst/>
              <a:ahLst/>
              <a:cxnLst/>
              <a:rect l="l" t="t" r="r" b="b"/>
              <a:pathLst>
                <a:path w="108584"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77" name="object 174">
              <a:extLst>
                <a:ext uri="{FF2B5EF4-FFF2-40B4-BE49-F238E27FC236}">
                  <a16:creationId xmlns:a16="http://schemas.microsoft.com/office/drawing/2014/main" id="{12669B4F-3A31-D3AC-711C-6CD1125C0615}"/>
                </a:ext>
              </a:extLst>
            </p:cNvPr>
            <p:cNvSpPr/>
            <p:nvPr/>
          </p:nvSpPr>
          <p:spPr>
            <a:xfrm>
              <a:off x="6527829" y="3386950"/>
              <a:ext cx="108585" cy="108585"/>
            </a:xfrm>
            <a:custGeom>
              <a:avLst/>
              <a:gdLst/>
              <a:ahLst/>
              <a:cxnLst/>
              <a:rect l="l" t="t" r="r" b="b"/>
              <a:pathLst>
                <a:path w="108584"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78" name="object 175">
              <a:extLst>
                <a:ext uri="{FF2B5EF4-FFF2-40B4-BE49-F238E27FC236}">
                  <a16:creationId xmlns:a16="http://schemas.microsoft.com/office/drawing/2014/main" id="{D5DB8956-1B88-7A49-8DDC-7E21C5ECCECB}"/>
                </a:ext>
              </a:extLst>
            </p:cNvPr>
            <p:cNvSpPr/>
            <p:nvPr/>
          </p:nvSpPr>
          <p:spPr>
            <a:xfrm>
              <a:off x="6561424" y="3401677"/>
              <a:ext cx="93345" cy="93345"/>
            </a:xfrm>
            <a:custGeom>
              <a:avLst/>
              <a:gdLst/>
              <a:ahLst/>
              <a:cxnLst/>
              <a:rect l="l" t="t" r="r" b="b"/>
              <a:pathLst>
                <a:path w="93345" h="93345">
                  <a:moveTo>
                    <a:pt x="0" y="93273"/>
                  </a:moveTo>
                  <a:lnTo>
                    <a:pt x="93273"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79" name="object 176">
              <a:extLst>
                <a:ext uri="{FF2B5EF4-FFF2-40B4-BE49-F238E27FC236}">
                  <a16:creationId xmlns:a16="http://schemas.microsoft.com/office/drawing/2014/main" id="{48C83BAC-17FA-D39F-165B-31015B82E29D}"/>
                </a:ext>
              </a:extLst>
            </p:cNvPr>
            <p:cNvSpPr/>
            <p:nvPr/>
          </p:nvSpPr>
          <p:spPr>
            <a:xfrm>
              <a:off x="6595019" y="3435272"/>
              <a:ext cx="59690" cy="59690"/>
            </a:xfrm>
            <a:custGeom>
              <a:avLst/>
              <a:gdLst/>
              <a:ahLst/>
              <a:cxnLst/>
              <a:rect l="l" t="t" r="r" b="b"/>
              <a:pathLst>
                <a:path w="59690" h="59689">
                  <a:moveTo>
                    <a:pt x="0" y="59678"/>
                  </a:moveTo>
                  <a:lnTo>
                    <a:pt x="59678"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80" name="object 177">
              <a:extLst>
                <a:ext uri="{FF2B5EF4-FFF2-40B4-BE49-F238E27FC236}">
                  <a16:creationId xmlns:a16="http://schemas.microsoft.com/office/drawing/2014/main" id="{ED7D8367-EA25-1BE9-9C1D-5830DEBD8386}"/>
                </a:ext>
              </a:extLst>
            </p:cNvPr>
            <p:cNvSpPr/>
            <p:nvPr/>
          </p:nvSpPr>
          <p:spPr>
            <a:xfrm>
              <a:off x="6628615" y="3468868"/>
              <a:ext cx="26670" cy="26670"/>
            </a:xfrm>
            <a:custGeom>
              <a:avLst/>
              <a:gdLst/>
              <a:ahLst/>
              <a:cxnLst/>
              <a:rect l="l" t="t" r="r" b="b"/>
              <a:pathLst>
                <a:path w="26670" h="26670">
                  <a:moveTo>
                    <a:pt x="0" y="26083"/>
                  </a:moveTo>
                  <a:lnTo>
                    <a:pt x="26083"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grpSp>
      <p:grpSp>
        <p:nvGrpSpPr>
          <p:cNvPr id="181" name="object 3">
            <a:extLst>
              <a:ext uri="{FF2B5EF4-FFF2-40B4-BE49-F238E27FC236}">
                <a16:creationId xmlns:a16="http://schemas.microsoft.com/office/drawing/2014/main" id="{A3C22AF2-0A70-4BF7-BB78-DCD7819C1C37}"/>
              </a:ext>
            </a:extLst>
          </p:cNvPr>
          <p:cNvGrpSpPr/>
          <p:nvPr/>
        </p:nvGrpSpPr>
        <p:grpSpPr>
          <a:xfrm>
            <a:off x="2778483" y="4449564"/>
            <a:ext cx="6961694" cy="134447"/>
            <a:chOff x="903706" y="3386950"/>
            <a:chExt cx="5751579" cy="108588"/>
          </a:xfrm>
        </p:grpSpPr>
        <p:sp>
          <p:nvSpPr>
            <p:cNvPr id="182" name="object 4">
              <a:extLst>
                <a:ext uri="{FF2B5EF4-FFF2-40B4-BE49-F238E27FC236}">
                  <a16:creationId xmlns:a16="http://schemas.microsoft.com/office/drawing/2014/main" id="{C4CBFE18-0501-E890-60A4-6D278E7A7D1B}"/>
                </a:ext>
              </a:extLst>
            </p:cNvPr>
            <p:cNvSpPr/>
            <p:nvPr/>
          </p:nvSpPr>
          <p:spPr>
            <a:xfrm>
              <a:off x="903706" y="3386950"/>
              <a:ext cx="20955" cy="20955"/>
            </a:xfrm>
            <a:custGeom>
              <a:avLst/>
              <a:gdLst/>
              <a:ahLst/>
              <a:cxnLst/>
              <a:rect l="l" t="t" r="r" b="b"/>
              <a:pathLst>
                <a:path w="20955" h="20954">
                  <a:moveTo>
                    <a:pt x="0" y="20923"/>
                  </a:moveTo>
                  <a:lnTo>
                    <a:pt x="20923"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83" name="object 5">
              <a:extLst>
                <a:ext uri="{FF2B5EF4-FFF2-40B4-BE49-F238E27FC236}">
                  <a16:creationId xmlns:a16="http://schemas.microsoft.com/office/drawing/2014/main" id="{0FB9FDD9-49B2-0DBA-DCBC-D5B40A4F0711}"/>
                </a:ext>
              </a:extLst>
            </p:cNvPr>
            <p:cNvSpPr/>
            <p:nvPr/>
          </p:nvSpPr>
          <p:spPr>
            <a:xfrm>
              <a:off x="903706" y="3386950"/>
              <a:ext cx="54610" cy="54610"/>
            </a:xfrm>
            <a:custGeom>
              <a:avLst/>
              <a:gdLst/>
              <a:ahLst/>
              <a:cxnLst/>
              <a:rect l="l" t="t" r="r" b="b"/>
              <a:pathLst>
                <a:path w="54609" h="54610">
                  <a:moveTo>
                    <a:pt x="0" y="54518"/>
                  </a:moveTo>
                  <a:lnTo>
                    <a:pt x="54518"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84" name="object 6">
              <a:extLst>
                <a:ext uri="{FF2B5EF4-FFF2-40B4-BE49-F238E27FC236}">
                  <a16:creationId xmlns:a16="http://schemas.microsoft.com/office/drawing/2014/main" id="{56275630-1873-5926-A18E-E67B0CF75C58}"/>
                </a:ext>
              </a:extLst>
            </p:cNvPr>
            <p:cNvSpPr/>
            <p:nvPr/>
          </p:nvSpPr>
          <p:spPr>
            <a:xfrm>
              <a:off x="903706" y="3386950"/>
              <a:ext cx="88265" cy="88265"/>
            </a:xfrm>
            <a:custGeom>
              <a:avLst/>
              <a:gdLst/>
              <a:ahLst/>
              <a:cxnLst/>
              <a:rect l="l" t="t" r="r" b="b"/>
              <a:pathLst>
                <a:path w="88265" h="88264">
                  <a:moveTo>
                    <a:pt x="0" y="88113"/>
                  </a:moveTo>
                  <a:lnTo>
                    <a:pt x="88113"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85" name="object 7">
              <a:extLst>
                <a:ext uri="{FF2B5EF4-FFF2-40B4-BE49-F238E27FC236}">
                  <a16:creationId xmlns:a16="http://schemas.microsoft.com/office/drawing/2014/main" id="{D3A36BB1-7DBC-0551-E2AC-AC43D92F52D6}"/>
                </a:ext>
              </a:extLst>
            </p:cNvPr>
            <p:cNvSpPr/>
            <p:nvPr/>
          </p:nvSpPr>
          <p:spPr>
            <a:xfrm>
              <a:off x="917415" y="3386950"/>
              <a:ext cx="108585" cy="108585"/>
            </a:xfrm>
            <a:custGeom>
              <a:avLst/>
              <a:gdLst/>
              <a:ahLst/>
              <a:cxnLst/>
              <a:rect l="l" t="t" r="r" b="b"/>
              <a:pathLst>
                <a:path w="108584"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86" name="object 8">
              <a:extLst>
                <a:ext uri="{FF2B5EF4-FFF2-40B4-BE49-F238E27FC236}">
                  <a16:creationId xmlns:a16="http://schemas.microsoft.com/office/drawing/2014/main" id="{958C8FAE-6B90-F50C-37DA-0BBF7E410BAA}"/>
                </a:ext>
              </a:extLst>
            </p:cNvPr>
            <p:cNvSpPr/>
            <p:nvPr/>
          </p:nvSpPr>
          <p:spPr>
            <a:xfrm>
              <a:off x="951010" y="3386950"/>
              <a:ext cx="108585" cy="108585"/>
            </a:xfrm>
            <a:custGeom>
              <a:avLst/>
              <a:gdLst/>
              <a:ahLst/>
              <a:cxnLst/>
              <a:rect l="l" t="t" r="r" b="b"/>
              <a:pathLst>
                <a:path w="108584"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87" name="object 9">
              <a:extLst>
                <a:ext uri="{FF2B5EF4-FFF2-40B4-BE49-F238E27FC236}">
                  <a16:creationId xmlns:a16="http://schemas.microsoft.com/office/drawing/2014/main" id="{CD93DD99-A3D7-432B-EB1D-AC1029967A36}"/>
                </a:ext>
              </a:extLst>
            </p:cNvPr>
            <p:cNvSpPr/>
            <p:nvPr/>
          </p:nvSpPr>
          <p:spPr>
            <a:xfrm>
              <a:off x="984605" y="3386950"/>
              <a:ext cx="108585" cy="108585"/>
            </a:xfrm>
            <a:custGeom>
              <a:avLst/>
              <a:gdLst/>
              <a:ahLst/>
              <a:cxnLst/>
              <a:rect l="l" t="t" r="r" b="b"/>
              <a:pathLst>
                <a:path w="108584"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88" name="object 10">
              <a:extLst>
                <a:ext uri="{FF2B5EF4-FFF2-40B4-BE49-F238E27FC236}">
                  <a16:creationId xmlns:a16="http://schemas.microsoft.com/office/drawing/2014/main" id="{36A3D0B1-16D9-1FF4-DE20-D48538ADB2A9}"/>
                </a:ext>
              </a:extLst>
            </p:cNvPr>
            <p:cNvSpPr/>
            <p:nvPr/>
          </p:nvSpPr>
          <p:spPr>
            <a:xfrm>
              <a:off x="1018200" y="3386950"/>
              <a:ext cx="108585" cy="108585"/>
            </a:xfrm>
            <a:custGeom>
              <a:avLst/>
              <a:gdLst/>
              <a:ahLst/>
              <a:cxnLst/>
              <a:rect l="l" t="t" r="r" b="b"/>
              <a:pathLst>
                <a:path w="108584"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89" name="object 11">
              <a:extLst>
                <a:ext uri="{FF2B5EF4-FFF2-40B4-BE49-F238E27FC236}">
                  <a16:creationId xmlns:a16="http://schemas.microsoft.com/office/drawing/2014/main" id="{7ED450F5-AA1F-53B4-66EC-AA690FC6BE46}"/>
                </a:ext>
              </a:extLst>
            </p:cNvPr>
            <p:cNvSpPr/>
            <p:nvPr/>
          </p:nvSpPr>
          <p:spPr>
            <a:xfrm>
              <a:off x="1051796" y="3386950"/>
              <a:ext cx="108585" cy="108585"/>
            </a:xfrm>
            <a:custGeom>
              <a:avLst/>
              <a:gdLst/>
              <a:ahLst/>
              <a:cxnLst/>
              <a:rect l="l" t="t" r="r" b="b"/>
              <a:pathLst>
                <a:path w="108584"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90" name="object 12">
              <a:extLst>
                <a:ext uri="{FF2B5EF4-FFF2-40B4-BE49-F238E27FC236}">
                  <a16:creationId xmlns:a16="http://schemas.microsoft.com/office/drawing/2014/main" id="{14A282C5-301C-8D80-5D83-E2ED22D338FD}"/>
                </a:ext>
              </a:extLst>
            </p:cNvPr>
            <p:cNvSpPr/>
            <p:nvPr/>
          </p:nvSpPr>
          <p:spPr>
            <a:xfrm>
              <a:off x="1085391" y="3386950"/>
              <a:ext cx="108585" cy="108585"/>
            </a:xfrm>
            <a:custGeom>
              <a:avLst/>
              <a:gdLst/>
              <a:ahLst/>
              <a:cxnLst/>
              <a:rect l="l" t="t" r="r" b="b"/>
              <a:pathLst>
                <a:path w="108584"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91" name="object 13">
              <a:extLst>
                <a:ext uri="{FF2B5EF4-FFF2-40B4-BE49-F238E27FC236}">
                  <a16:creationId xmlns:a16="http://schemas.microsoft.com/office/drawing/2014/main" id="{B1CA3553-E7A3-3294-0C22-2DB22F6366EC}"/>
                </a:ext>
              </a:extLst>
            </p:cNvPr>
            <p:cNvSpPr/>
            <p:nvPr/>
          </p:nvSpPr>
          <p:spPr>
            <a:xfrm>
              <a:off x="1118986" y="3386950"/>
              <a:ext cx="108585" cy="108585"/>
            </a:xfrm>
            <a:custGeom>
              <a:avLst/>
              <a:gdLst/>
              <a:ahLst/>
              <a:cxnLst/>
              <a:rect l="l" t="t" r="r" b="b"/>
              <a:pathLst>
                <a:path w="108584"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92" name="object 14">
              <a:extLst>
                <a:ext uri="{FF2B5EF4-FFF2-40B4-BE49-F238E27FC236}">
                  <a16:creationId xmlns:a16="http://schemas.microsoft.com/office/drawing/2014/main" id="{4280A666-3AAC-22C4-6248-525C29942576}"/>
                </a:ext>
              </a:extLst>
            </p:cNvPr>
            <p:cNvSpPr/>
            <p:nvPr/>
          </p:nvSpPr>
          <p:spPr>
            <a:xfrm>
              <a:off x="1152580" y="3386950"/>
              <a:ext cx="108585" cy="108585"/>
            </a:xfrm>
            <a:custGeom>
              <a:avLst/>
              <a:gdLst/>
              <a:ahLst/>
              <a:cxnLst/>
              <a:rect l="l" t="t" r="r" b="b"/>
              <a:pathLst>
                <a:path w="108584"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93" name="object 15">
              <a:extLst>
                <a:ext uri="{FF2B5EF4-FFF2-40B4-BE49-F238E27FC236}">
                  <a16:creationId xmlns:a16="http://schemas.microsoft.com/office/drawing/2014/main" id="{AD708834-B72B-EA6B-63D9-2E05B2A70F1D}"/>
                </a:ext>
              </a:extLst>
            </p:cNvPr>
            <p:cNvSpPr/>
            <p:nvPr/>
          </p:nvSpPr>
          <p:spPr>
            <a:xfrm>
              <a:off x="1186177" y="3386950"/>
              <a:ext cx="108585" cy="108585"/>
            </a:xfrm>
            <a:custGeom>
              <a:avLst/>
              <a:gdLst/>
              <a:ahLst/>
              <a:cxnLst/>
              <a:rect l="l" t="t" r="r" b="b"/>
              <a:pathLst>
                <a:path w="108584"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94" name="object 16">
              <a:extLst>
                <a:ext uri="{FF2B5EF4-FFF2-40B4-BE49-F238E27FC236}">
                  <a16:creationId xmlns:a16="http://schemas.microsoft.com/office/drawing/2014/main" id="{7E475E36-6821-14E0-7DA9-934BC4EC5682}"/>
                </a:ext>
              </a:extLst>
            </p:cNvPr>
            <p:cNvSpPr/>
            <p:nvPr/>
          </p:nvSpPr>
          <p:spPr>
            <a:xfrm>
              <a:off x="1219772" y="3386950"/>
              <a:ext cx="108585" cy="108585"/>
            </a:xfrm>
            <a:custGeom>
              <a:avLst/>
              <a:gdLst/>
              <a:ahLst/>
              <a:cxnLst/>
              <a:rect l="l" t="t" r="r" b="b"/>
              <a:pathLst>
                <a:path w="108584"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95" name="object 17">
              <a:extLst>
                <a:ext uri="{FF2B5EF4-FFF2-40B4-BE49-F238E27FC236}">
                  <a16:creationId xmlns:a16="http://schemas.microsoft.com/office/drawing/2014/main" id="{FBE07AE6-4863-10DC-127F-41E487C39E70}"/>
                </a:ext>
              </a:extLst>
            </p:cNvPr>
            <p:cNvSpPr/>
            <p:nvPr/>
          </p:nvSpPr>
          <p:spPr>
            <a:xfrm>
              <a:off x="1253368" y="3386950"/>
              <a:ext cx="108585" cy="108585"/>
            </a:xfrm>
            <a:custGeom>
              <a:avLst/>
              <a:gdLst/>
              <a:ahLst/>
              <a:cxnLst/>
              <a:rect l="l" t="t" r="r" b="b"/>
              <a:pathLst>
                <a:path w="108584"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96" name="object 18">
              <a:extLst>
                <a:ext uri="{FF2B5EF4-FFF2-40B4-BE49-F238E27FC236}">
                  <a16:creationId xmlns:a16="http://schemas.microsoft.com/office/drawing/2014/main" id="{D0F2129A-2A7D-636C-3CE4-DE02541528EA}"/>
                </a:ext>
              </a:extLst>
            </p:cNvPr>
            <p:cNvSpPr/>
            <p:nvPr/>
          </p:nvSpPr>
          <p:spPr>
            <a:xfrm>
              <a:off x="1286963" y="3386950"/>
              <a:ext cx="108585" cy="108585"/>
            </a:xfrm>
            <a:custGeom>
              <a:avLst/>
              <a:gdLst/>
              <a:ahLst/>
              <a:cxnLst/>
              <a:rect l="l" t="t" r="r" b="b"/>
              <a:pathLst>
                <a:path w="108584"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97" name="object 19">
              <a:extLst>
                <a:ext uri="{FF2B5EF4-FFF2-40B4-BE49-F238E27FC236}">
                  <a16:creationId xmlns:a16="http://schemas.microsoft.com/office/drawing/2014/main" id="{4711444E-C11C-C6F2-B88A-F05B54A5846A}"/>
                </a:ext>
              </a:extLst>
            </p:cNvPr>
            <p:cNvSpPr/>
            <p:nvPr/>
          </p:nvSpPr>
          <p:spPr>
            <a:xfrm>
              <a:off x="1320558" y="3386950"/>
              <a:ext cx="108585" cy="108585"/>
            </a:xfrm>
            <a:custGeom>
              <a:avLst/>
              <a:gdLst/>
              <a:ahLst/>
              <a:cxnLst/>
              <a:rect l="l" t="t" r="r" b="b"/>
              <a:pathLst>
                <a:path w="108584"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98" name="object 20">
              <a:extLst>
                <a:ext uri="{FF2B5EF4-FFF2-40B4-BE49-F238E27FC236}">
                  <a16:creationId xmlns:a16="http://schemas.microsoft.com/office/drawing/2014/main" id="{2280450D-6001-25A9-2457-FF4E3C408B6E}"/>
                </a:ext>
              </a:extLst>
            </p:cNvPr>
            <p:cNvSpPr/>
            <p:nvPr/>
          </p:nvSpPr>
          <p:spPr>
            <a:xfrm>
              <a:off x="1354152" y="3386950"/>
              <a:ext cx="108585" cy="108585"/>
            </a:xfrm>
            <a:custGeom>
              <a:avLst/>
              <a:gdLst/>
              <a:ahLst/>
              <a:cxnLst/>
              <a:rect l="l" t="t" r="r" b="b"/>
              <a:pathLst>
                <a:path w="108584"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99" name="object 21">
              <a:extLst>
                <a:ext uri="{FF2B5EF4-FFF2-40B4-BE49-F238E27FC236}">
                  <a16:creationId xmlns:a16="http://schemas.microsoft.com/office/drawing/2014/main" id="{81680433-2814-F5B5-9BE1-E92066E5F459}"/>
                </a:ext>
              </a:extLst>
            </p:cNvPr>
            <p:cNvSpPr/>
            <p:nvPr/>
          </p:nvSpPr>
          <p:spPr>
            <a:xfrm>
              <a:off x="1387749" y="3386950"/>
              <a:ext cx="108585" cy="108585"/>
            </a:xfrm>
            <a:custGeom>
              <a:avLst/>
              <a:gdLst/>
              <a:ahLst/>
              <a:cxnLst/>
              <a:rect l="l" t="t" r="r" b="b"/>
              <a:pathLst>
                <a:path w="108584"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00" name="object 22">
              <a:extLst>
                <a:ext uri="{FF2B5EF4-FFF2-40B4-BE49-F238E27FC236}">
                  <a16:creationId xmlns:a16="http://schemas.microsoft.com/office/drawing/2014/main" id="{DE822F6A-CE71-4C0B-6672-E8C9C95BC3CF}"/>
                </a:ext>
              </a:extLst>
            </p:cNvPr>
            <p:cNvSpPr/>
            <p:nvPr/>
          </p:nvSpPr>
          <p:spPr>
            <a:xfrm>
              <a:off x="1421344" y="3386950"/>
              <a:ext cx="108585" cy="108585"/>
            </a:xfrm>
            <a:custGeom>
              <a:avLst/>
              <a:gdLst/>
              <a:ahLst/>
              <a:cxnLst/>
              <a:rect l="l" t="t" r="r" b="b"/>
              <a:pathLst>
                <a:path w="108584"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01" name="object 23">
              <a:extLst>
                <a:ext uri="{FF2B5EF4-FFF2-40B4-BE49-F238E27FC236}">
                  <a16:creationId xmlns:a16="http://schemas.microsoft.com/office/drawing/2014/main" id="{559B34E2-5893-BF36-3FE8-A032E3384B5F}"/>
                </a:ext>
              </a:extLst>
            </p:cNvPr>
            <p:cNvSpPr/>
            <p:nvPr/>
          </p:nvSpPr>
          <p:spPr>
            <a:xfrm>
              <a:off x="1454939" y="3386950"/>
              <a:ext cx="108585" cy="108585"/>
            </a:xfrm>
            <a:custGeom>
              <a:avLst/>
              <a:gdLst/>
              <a:ahLst/>
              <a:cxnLst/>
              <a:rect l="l" t="t" r="r" b="b"/>
              <a:pathLst>
                <a:path w="108584"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02" name="object 24">
              <a:extLst>
                <a:ext uri="{FF2B5EF4-FFF2-40B4-BE49-F238E27FC236}">
                  <a16:creationId xmlns:a16="http://schemas.microsoft.com/office/drawing/2014/main" id="{AC9EF240-5176-4391-CFEB-4C2156B6A025}"/>
                </a:ext>
              </a:extLst>
            </p:cNvPr>
            <p:cNvSpPr/>
            <p:nvPr/>
          </p:nvSpPr>
          <p:spPr>
            <a:xfrm>
              <a:off x="1488535" y="3386950"/>
              <a:ext cx="108585" cy="108585"/>
            </a:xfrm>
            <a:custGeom>
              <a:avLst/>
              <a:gdLst/>
              <a:ahLst/>
              <a:cxnLst/>
              <a:rect l="l" t="t" r="r" b="b"/>
              <a:pathLst>
                <a:path w="108584"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03" name="object 25">
              <a:extLst>
                <a:ext uri="{FF2B5EF4-FFF2-40B4-BE49-F238E27FC236}">
                  <a16:creationId xmlns:a16="http://schemas.microsoft.com/office/drawing/2014/main" id="{EABF7DAB-7FD3-9D42-9BD6-A08F48398FE9}"/>
                </a:ext>
              </a:extLst>
            </p:cNvPr>
            <p:cNvSpPr/>
            <p:nvPr/>
          </p:nvSpPr>
          <p:spPr>
            <a:xfrm>
              <a:off x="1522130"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04" name="object 26">
              <a:extLst>
                <a:ext uri="{FF2B5EF4-FFF2-40B4-BE49-F238E27FC236}">
                  <a16:creationId xmlns:a16="http://schemas.microsoft.com/office/drawing/2014/main" id="{AF348A9E-4054-AD5F-43AF-B23B384E4017}"/>
                </a:ext>
              </a:extLst>
            </p:cNvPr>
            <p:cNvSpPr/>
            <p:nvPr/>
          </p:nvSpPr>
          <p:spPr>
            <a:xfrm>
              <a:off x="1555724"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05" name="object 27">
              <a:extLst>
                <a:ext uri="{FF2B5EF4-FFF2-40B4-BE49-F238E27FC236}">
                  <a16:creationId xmlns:a16="http://schemas.microsoft.com/office/drawing/2014/main" id="{2D0BC212-8ADB-C750-DF3D-FD86F5A7FC67}"/>
                </a:ext>
              </a:extLst>
            </p:cNvPr>
            <p:cNvSpPr/>
            <p:nvPr/>
          </p:nvSpPr>
          <p:spPr>
            <a:xfrm>
              <a:off x="1589321" y="3386950"/>
              <a:ext cx="108585" cy="108585"/>
            </a:xfrm>
            <a:custGeom>
              <a:avLst/>
              <a:gdLst/>
              <a:ahLst/>
              <a:cxnLst/>
              <a:rect l="l" t="t" r="r" b="b"/>
              <a:pathLst>
                <a:path w="108585" h="108585">
                  <a:moveTo>
                    <a:pt x="0" y="108000"/>
                  </a:moveTo>
                  <a:lnTo>
                    <a:pt x="108000" y="0"/>
                  </a:lnTo>
                </a:path>
              </a:pathLst>
            </a:custGeom>
            <a:ln w="7619">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06" name="object 28">
              <a:extLst>
                <a:ext uri="{FF2B5EF4-FFF2-40B4-BE49-F238E27FC236}">
                  <a16:creationId xmlns:a16="http://schemas.microsoft.com/office/drawing/2014/main" id="{11A4529C-3465-3A68-BEA3-5859E63258D2}"/>
                </a:ext>
              </a:extLst>
            </p:cNvPr>
            <p:cNvSpPr/>
            <p:nvPr/>
          </p:nvSpPr>
          <p:spPr>
            <a:xfrm>
              <a:off x="1622916"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07" name="object 29">
              <a:extLst>
                <a:ext uri="{FF2B5EF4-FFF2-40B4-BE49-F238E27FC236}">
                  <a16:creationId xmlns:a16="http://schemas.microsoft.com/office/drawing/2014/main" id="{ED6F671B-3450-19C5-C301-D3A7FDCB58F1}"/>
                </a:ext>
              </a:extLst>
            </p:cNvPr>
            <p:cNvSpPr/>
            <p:nvPr/>
          </p:nvSpPr>
          <p:spPr>
            <a:xfrm>
              <a:off x="1656511"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08" name="object 30">
              <a:extLst>
                <a:ext uri="{FF2B5EF4-FFF2-40B4-BE49-F238E27FC236}">
                  <a16:creationId xmlns:a16="http://schemas.microsoft.com/office/drawing/2014/main" id="{70CD2105-3AC8-BF25-3358-CDAE0B286296}"/>
                </a:ext>
              </a:extLst>
            </p:cNvPr>
            <p:cNvSpPr/>
            <p:nvPr/>
          </p:nvSpPr>
          <p:spPr>
            <a:xfrm>
              <a:off x="1690105"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09" name="object 31">
              <a:extLst>
                <a:ext uri="{FF2B5EF4-FFF2-40B4-BE49-F238E27FC236}">
                  <a16:creationId xmlns:a16="http://schemas.microsoft.com/office/drawing/2014/main" id="{101FF8C6-8F94-F952-925F-766626189260}"/>
                </a:ext>
              </a:extLst>
            </p:cNvPr>
            <p:cNvSpPr/>
            <p:nvPr/>
          </p:nvSpPr>
          <p:spPr>
            <a:xfrm>
              <a:off x="1723702"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10" name="object 32">
              <a:extLst>
                <a:ext uri="{FF2B5EF4-FFF2-40B4-BE49-F238E27FC236}">
                  <a16:creationId xmlns:a16="http://schemas.microsoft.com/office/drawing/2014/main" id="{B9E1AB4B-3724-F2C3-6A60-AE6285849856}"/>
                </a:ext>
              </a:extLst>
            </p:cNvPr>
            <p:cNvSpPr/>
            <p:nvPr/>
          </p:nvSpPr>
          <p:spPr>
            <a:xfrm>
              <a:off x="1757296"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11" name="object 33">
              <a:extLst>
                <a:ext uri="{FF2B5EF4-FFF2-40B4-BE49-F238E27FC236}">
                  <a16:creationId xmlns:a16="http://schemas.microsoft.com/office/drawing/2014/main" id="{70E0AE66-5EB4-9C3E-99BD-A0295D6BB5DA}"/>
                </a:ext>
              </a:extLst>
            </p:cNvPr>
            <p:cNvSpPr/>
            <p:nvPr/>
          </p:nvSpPr>
          <p:spPr>
            <a:xfrm>
              <a:off x="1790892"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12" name="object 34">
              <a:extLst>
                <a:ext uri="{FF2B5EF4-FFF2-40B4-BE49-F238E27FC236}">
                  <a16:creationId xmlns:a16="http://schemas.microsoft.com/office/drawing/2014/main" id="{AD95EF51-7030-96E8-AB66-232E911AFD5C}"/>
                </a:ext>
              </a:extLst>
            </p:cNvPr>
            <p:cNvSpPr/>
            <p:nvPr/>
          </p:nvSpPr>
          <p:spPr>
            <a:xfrm>
              <a:off x="1824488"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13" name="object 35">
              <a:extLst>
                <a:ext uri="{FF2B5EF4-FFF2-40B4-BE49-F238E27FC236}">
                  <a16:creationId xmlns:a16="http://schemas.microsoft.com/office/drawing/2014/main" id="{5FECBD26-B018-BF8C-9083-BC0B970AD96C}"/>
                </a:ext>
              </a:extLst>
            </p:cNvPr>
            <p:cNvSpPr/>
            <p:nvPr/>
          </p:nvSpPr>
          <p:spPr>
            <a:xfrm>
              <a:off x="1858083"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14" name="object 36">
              <a:extLst>
                <a:ext uri="{FF2B5EF4-FFF2-40B4-BE49-F238E27FC236}">
                  <a16:creationId xmlns:a16="http://schemas.microsoft.com/office/drawing/2014/main" id="{81766609-0BA3-4A82-6C3F-5111D99BB71B}"/>
                </a:ext>
              </a:extLst>
            </p:cNvPr>
            <p:cNvSpPr/>
            <p:nvPr/>
          </p:nvSpPr>
          <p:spPr>
            <a:xfrm>
              <a:off x="1891677"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15" name="object 37">
              <a:extLst>
                <a:ext uri="{FF2B5EF4-FFF2-40B4-BE49-F238E27FC236}">
                  <a16:creationId xmlns:a16="http://schemas.microsoft.com/office/drawing/2014/main" id="{43B0C192-842D-FEBA-B70A-7DEACCDCE697}"/>
                </a:ext>
              </a:extLst>
            </p:cNvPr>
            <p:cNvSpPr/>
            <p:nvPr/>
          </p:nvSpPr>
          <p:spPr>
            <a:xfrm>
              <a:off x="1925274"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16" name="object 38">
              <a:extLst>
                <a:ext uri="{FF2B5EF4-FFF2-40B4-BE49-F238E27FC236}">
                  <a16:creationId xmlns:a16="http://schemas.microsoft.com/office/drawing/2014/main" id="{E3980428-5A31-18E2-B8C8-65BE28F02AEB}"/>
                </a:ext>
              </a:extLst>
            </p:cNvPr>
            <p:cNvSpPr/>
            <p:nvPr/>
          </p:nvSpPr>
          <p:spPr>
            <a:xfrm>
              <a:off x="1958868"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17" name="object 39">
              <a:extLst>
                <a:ext uri="{FF2B5EF4-FFF2-40B4-BE49-F238E27FC236}">
                  <a16:creationId xmlns:a16="http://schemas.microsoft.com/office/drawing/2014/main" id="{9C95F197-7264-36BF-9B51-029944765C95}"/>
                </a:ext>
              </a:extLst>
            </p:cNvPr>
            <p:cNvSpPr/>
            <p:nvPr/>
          </p:nvSpPr>
          <p:spPr>
            <a:xfrm>
              <a:off x="1992464"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18" name="object 40">
              <a:extLst>
                <a:ext uri="{FF2B5EF4-FFF2-40B4-BE49-F238E27FC236}">
                  <a16:creationId xmlns:a16="http://schemas.microsoft.com/office/drawing/2014/main" id="{0A9AFF43-3B14-FEF2-BE54-976CE65C55BA}"/>
                </a:ext>
              </a:extLst>
            </p:cNvPr>
            <p:cNvSpPr/>
            <p:nvPr/>
          </p:nvSpPr>
          <p:spPr>
            <a:xfrm>
              <a:off x="2026058"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19" name="object 41">
              <a:extLst>
                <a:ext uri="{FF2B5EF4-FFF2-40B4-BE49-F238E27FC236}">
                  <a16:creationId xmlns:a16="http://schemas.microsoft.com/office/drawing/2014/main" id="{90D56045-B966-129E-6C01-B890517BB5A1}"/>
                </a:ext>
              </a:extLst>
            </p:cNvPr>
            <p:cNvSpPr/>
            <p:nvPr/>
          </p:nvSpPr>
          <p:spPr>
            <a:xfrm>
              <a:off x="2059655"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20" name="object 42">
              <a:extLst>
                <a:ext uri="{FF2B5EF4-FFF2-40B4-BE49-F238E27FC236}">
                  <a16:creationId xmlns:a16="http://schemas.microsoft.com/office/drawing/2014/main" id="{8530A990-9479-58D4-EBAD-7175268FAD3B}"/>
                </a:ext>
              </a:extLst>
            </p:cNvPr>
            <p:cNvSpPr/>
            <p:nvPr/>
          </p:nvSpPr>
          <p:spPr>
            <a:xfrm>
              <a:off x="2093249"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21" name="object 43">
              <a:extLst>
                <a:ext uri="{FF2B5EF4-FFF2-40B4-BE49-F238E27FC236}">
                  <a16:creationId xmlns:a16="http://schemas.microsoft.com/office/drawing/2014/main" id="{B5E043BB-B9E9-6F2F-D841-ED3CAE7AF312}"/>
                </a:ext>
              </a:extLst>
            </p:cNvPr>
            <p:cNvSpPr/>
            <p:nvPr/>
          </p:nvSpPr>
          <p:spPr>
            <a:xfrm>
              <a:off x="2126846"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22" name="object 44">
              <a:extLst>
                <a:ext uri="{FF2B5EF4-FFF2-40B4-BE49-F238E27FC236}">
                  <a16:creationId xmlns:a16="http://schemas.microsoft.com/office/drawing/2014/main" id="{86B0E860-36A9-545E-FD3B-5FC82CD46A8B}"/>
                </a:ext>
              </a:extLst>
            </p:cNvPr>
            <p:cNvSpPr/>
            <p:nvPr/>
          </p:nvSpPr>
          <p:spPr>
            <a:xfrm>
              <a:off x="2160440"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23" name="object 45">
              <a:extLst>
                <a:ext uri="{FF2B5EF4-FFF2-40B4-BE49-F238E27FC236}">
                  <a16:creationId xmlns:a16="http://schemas.microsoft.com/office/drawing/2014/main" id="{FC083220-9037-0222-BC92-0E0FF318559E}"/>
                </a:ext>
              </a:extLst>
            </p:cNvPr>
            <p:cNvSpPr/>
            <p:nvPr/>
          </p:nvSpPr>
          <p:spPr>
            <a:xfrm>
              <a:off x="2194035"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24" name="object 46">
              <a:extLst>
                <a:ext uri="{FF2B5EF4-FFF2-40B4-BE49-F238E27FC236}">
                  <a16:creationId xmlns:a16="http://schemas.microsoft.com/office/drawing/2014/main" id="{E7714183-56BC-E442-8CDA-3BBE0886F8F9}"/>
                </a:ext>
              </a:extLst>
            </p:cNvPr>
            <p:cNvSpPr/>
            <p:nvPr/>
          </p:nvSpPr>
          <p:spPr>
            <a:xfrm>
              <a:off x="2227630"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25" name="object 47">
              <a:extLst>
                <a:ext uri="{FF2B5EF4-FFF2-40B4-BE49-F238E27FC236}">
                  <a16:creationId xmlns:a16="http://schemas.microsoft.com/office/drawing/2014/main" id="{E6892049-0F7B-D820-AD9C-EFCA0461D246}"/>
                </a:ext>
              </a:extLst>
            </p:cNvPr>
            <p:cNvSpPr/>
            <p:nvPr/>
          </p:nvSpPr>
          <p:spPr>
            <a:xfrm>
              <a:off x="2261226"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26" name="object 48">
              <a:extLst>
                <a:ext uri="{FF2B5EF4-FFF2-40B4-BE49-F238E27FC236}">
                  <a16:creationId xmlns:a16="http://schemas.microsoft.com/office/drawing/2014/main" id="{E1F455BC-FE71-A77C-32AA-F223AB705059}"/>
                </a:ext>
              </a:extLst>
            </p:cNvPr>
            <p:cNvSpPr/>
            <p:nvPr/>
          </p:nvSpPr>
          <p:spPr>
            <a:xfrm>
              <a:off x="2294821"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27" name="object 49">
              <a:extLst>
                <a:ext uri="{FF2B5EF4-FFF2-40B4-BE49-F238E27FC236}">
                  <a16:creationId xmlns:a16="http://schemas.microsoft.com/office/drawing/2014/main" id="{766EABB3-4646-C15E-060E-729D65763BBD}"/>
                </a:ext>
              </a:extLst>
            </p:cNvPr>
            <p:cNvSpPr/>
            <p:nvPr/>
          </p:nvSpPr>
          <p:spPr>
            <a:xfrm>
              <a:off x="2328417"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28" name="object 50">
              <a:extLst>
                <a:ext uri="{FF2B5EF4-FFF2-40B4-BE49-F238E27FC236}">
                  <a16:creationId xmlns:a16="http://schemas.microsoft.com/office/drawing/2014/main" id="{4FA56B71-A574-3BDE-3D64-5BF2669A1A71}"/>
                </a:ext>
              </a:extLst>
            </p:cNvPr>
            <p:cNvSpPr/>
            <p:nvPr/>
          </p:nvSpPr>
          <p:spPr>
            <a:xfrm>
              <a:off x="2362011"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29" name="object 51">
              <a:extLst>
                <a:ext uri="{FF2B5EF4-FFF2-40B4-BE49-F238E27FC236}">
                  <a16:creationId xmlns:a16="http://schemas.microsoft.com/office/drawing/2014/main" id="{6E69CFDE-C546-2332-EFFE-74025CEEE5B0}"/>
                </a:ext>
              </a:extLst>
            </p:cNvPr>
            <p:cNvSpPr/>
            <p:nvPr/>
          </p:nvSpPr>
          <p:spPr>
            <a:xfrm>
              <a:off x="2395607"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30" name="object 52">
              <a:extLst>
                <a:ext uri="{FF2B5EF4-FFF2-40B4-BE49-F238E27FC236}">
                  <a16:creationId xmlns:a16="http://schemas.microsoft.com/office/drawing/2014/main" id="{B4256E2D-B265-DCAD-A483-11FCE0163705}"/>
                </a:ext>
              </a:extLst>
            </p:cNvPr>
            <p:cNvSpPr/>
            <p:nvPr/>
          </p:nvSpPr>
          <p:spPr>
            <a:xfrm>
              <a:off x="2429202"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31" name="object 53">
              <a:extLst>
                <a:ext uri="{FF2B5EF4-FFF2-40B4-BE49-F238E27FC236}">
                  <a16:creationId xmlns:a16="http://schemas.microsoft.com/office/drawing/2014/main" id="{2332963D-AB6B-C414-47D3-B32553B74FF2}"/>
                </a:ext>
              </a:extLst>
            </p:cNvPr>
            <p:cNvSpPr/>
            <p:nvPr/>
          </p:nvSpPr>
          <p:spPr>
            <a:xfrm>
              <a:off x="2462798"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32" name="object 54">
              <a:extLst>
                <a:ext uri="{FF2B5EF4-FFF2-40B4-BE49-F238E27FC236}">
                  <a16:creationId xmlns:a16="http://schemas.microsoft.com/office/drawing/2014/main" id="{DF9680AA-8C96-0C49-05C4-A71E9CA8CD75}"/>
                </a:ext>
              </a:extLst>
            </p:cNvPr>
            <p:cNvSpPr/>
            <p:nvPr/>
          </p:nvSpPr>
          <p:spPr>
            <a:xfrm>
              <a:off x="2496393"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33" name="object 55">
              <a:extLst>
                <a:ext uri="{FF2B5EF4-FFF2-40B4-BE49-F238E27FC236}">
                  <a16:creationId xmlns:a16="http://schemas.microsoft.com/office/drawing/2014/main" id="{5CBBC44D-CB2C-66FE-079A-934D64D3D6D5}"/>
                </a:ext>
              </a:extLst>
            </p:cNvPr>
            <p:cNvSpPr/>
            <p:nvPr/>
          </p:nvSpPr>
          <p:spPr>
            <a:xfrm>
              <a:off x="2529989"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34" name="object 56">
              <a:extLst>
                <a:ext uri="{FF2B5EF4-FFF2-40B4-BE49-F238E27FC236}">
                  <a16:creationId xmlns:a16="http://schemas.microsoft.com/office/drawing/2014/main" id="{6E7F264E-1CC4-AFB5-D23B-2A5ED9A2DCDA}"/>
                </a:ext>
              </a:extLst>
            </p:cNvPr>
            <p:cNvSpPr/>
            <p:nvPr/>
          </p:nvSpPr>
          <p:spPr>
            <a:xfrm>
              <a:off x="2563583"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35" name="object 57">
              <a:extLst>
                <a:ext uri="{FF2B5EF4-FFF2-40B4-BE49-F238E27FC236}">
                  <a16:creationId xmlns:a16="http://schemas.microsoft.com/office/drawing/2014/main" id="{009833E4-219B-9410-2538-5D4FDE43EB47}"/>
                </a:ext>
              </a:extLst>
            </p:cNvPr>
            <p:cNvSpPr/>
            <p:nvPr/>
          </p:nvSpPr>
          <p:spPr>
            <a:xfrm>
              <a:off x="2597179"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36" name="object 58">
              <a:extLst>
                <a:ext uri="{FF2B5EF4-FFF2-40B4-BE49-F238E27FC236}">
                  <a16:creationId xmlns:a16="http://schemas.microsoft.com/office/drawing/2014/main" id="{EC2B1ED7-BDA4-B111-E590-F7BABF6DA246}"/>
                </a:ext>
              </a:extLst>
            </p:cNvPr>
            <p:cNvSpPr/>
            <p:nvPr/>
          </p:nvSpPr>
          <p:spPr>
            <a:xfrm>
              <a:off x="2630774"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37" name="object 59">
              <a:extLst>
                <a:ext uri="{FF2B5EF4-FFF2-40B4-BE49-F238E27FC236}">
                  <a16:creationId xmlns:a16="http://schemas.microsoft.com/office/drawing/2014/main" id="{2D3D430D-CF30-5CCB-AF1E-A4FA543025A5}"/>
                </a:ext>
              </a:extLst>
            </p:cNvPr>
            <p:cNvSpPr/>
            <p:nvPr/>
          </p:nvSpPr>
          <p:spPr>
            <a:xfrm>
              <a:off x="2664369"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38" name="object 60">
              <a:extLst>
                <a:ext uri="{FF2B5EF4-FFF2-40B4-BE49-F238E27FC236}">
                  <a16:creationId xmlns:a16="http://schemas.microsoft.com/office/drawing/2014/main" id="{95464632-5AFC-33AD-0D81-AD44762804D7}"/>
                </a:ext>
              </a:extLst>
            </p:cNvPr>
            <p:cNvSpPr/>
            <p:nvPr/>
          </p:nvSpPr>
          <p:spPr>
            <a:xfrm>
              <a:off x="2697965"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39" name="object 61">
              <a:extLst>
                <a:ext uri="{FF2B5EF4-FFF2-40B4-BE49-F238E27FC236}">
                  <a16:creationId xmlns:a16="http://schemas.microsoft.com/office/drawing/2014/main" id="{4B96CA0F-7945-4021-7E90-7F012821C51E}"/>
                </a:ext>
              </a:extLst>
            </p:cNvPr>
            <p:cNvSpPr/>
            <p:nvPr/>
          </p:nvSpPr>
          <p:spPr>
            <a:xfrm>
              <a:off x="2731560"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40" name="object 62">
              <a:extLst>
                <a:ext uri="{FF2B5EF4-FFF2-40B4-BE49-F238E27FC236}">
                  <a16:creationId xmlns:a16="http://schemas.microsoft.com/office/drawing/2014/main" id="{1471CE7C-AEC4-A5A3-77D6-C1C0371D2714}"/>
                </a:ext>
              </a:extLst>
            </p:cNvPr>
            <p:cNvSpPr/>
            <p:nvPr/>
          </p:nvSpPr>
          <p:spPr>
            <a:xfrm>
              <a:off x="2765155"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41" name="object 63">
              <a:extLst>
                <a:ext uri="{FF2B5EF4-FFF2-40B4-BE49-F238E27FC236}">
                  <a16:creationId xmlns:a16="http://schemas.microsoft.com/office/drawing/2014/main" id="{F82667D5-DAA6-2BD0-0A74-7A50DB290BBE}"/>
                </a:ext>
              </a:extLst>
            </p:cNvPr>
            <p:cNvSpPr/>
            <p:nvPr/>
          </p:nvSpPr>
          <p:spPr>
            <a:xfrm>
              <a:off x="2798751"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42" name="object 64">
              <a:extLst>
                <a:ext uri="{FF2B5EF4-FFF2-40B4-BE49-F238E27FC236}">
                  <a16:creationId xmlns:a16="http://schemas.microsoft.com/office/drawing/2014/main" id="{3C43FA8D-372A-7882-0E66-37FC2D83648A}"/>
                </a:ext>
              </a:extLst>
            </p:cNvPr>
            <p:cNvSpPr/>
            <p:nvPr/>
          </p:nvSpPr>
          <p:spPr>
            <a:xfrm>
              <a:off x="2832346"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43" name="object 65">
              <a:extLst>
                <a:ext uri="{FF2B5EF4-FFF2-40B4-BE49-F238E27FC236}">
                  <a16:creationId xmlns:a16="http://schemas.microsoft.com/office/drawing/2014/main" id="{09446933-95E7-904F-2EBF-9CABBFD22AD7}"/>
                </a:ext>
              </a:extLst>
            </p:cNvPr>
            <p:cNvSpPr/>
            <p:nvPr/>
          </p:nvSpPr>
          <p:spPr>
            <a:xfrm>
              <a:off x="2865941"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44" name="object 66">
              <a:extLst>
                <a:ext uri="{FF2B5EF4-FFF2-40B4-BE49-F238E27FC236}">
                  <a16:creationId xmlns:a16="http://schemas.microsoft.com/office/drawing/2014/main" id="{5BBDEDB6-61A7-6E3F-A844-E62072D49603}"/>
                </a:ext>
              </a:extLst>
            </p:cNvPr>
            <p:cNvSpPr/>
            <p:nvPr/>
          </p:nvSpPr>
          <p:spPr>
            <a:xfrm>
              <a:off x="2899536"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45" name="object 67">
              <a:extLst>
                <a:ext uri="{FF2B5EF4-FFF2-40B4-BE49-F238E27FC236}">
                  <a16:creationId xmlns:a16="http://schemas.microsoft.com/office/drawing/2014/main" id="{4700D031-0DAF-8BAD-4F77-CDC0EC2238E9}"/>
                </a:ext>
              </a:extLst>
            </p:cNvPr>
            <p:cNvSpPr/>
            <p:nvPr/>
          </p:nvSpPr>
          <p:spPr>
            <a:xfrm>
              <a:off x="2933132"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46" name="object 68">
              <a:extLst>
                <a:ext uri="{FF2B5EF4-FFF2-40B4-BE49-F238E27FC236}">
                  <a16:creationId xmlns:a16="http://schemas.microsoft.com/office/drawing/2014/main" id="{D19ECBC2-F45E-D6C6-4B63-C73D66DCD1CB}"/>
                </a:ext>
              </a:extLst>
            </p:cNvPr>
            <p:cNvSpPr/>
            <p:nvPr/>
          </p:nvSpPr>
          <p:spPr>
            <a:xfrm>
              <a:off x="2966727"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47" name="object 69">
              <a:extLst>
                <a:ext uri="{FF2B5EF4-FFF2-40B4-BE49-F238E27FC236}">
                  <a16:creationId xmlns:a16="http://schemas.microsoft.com/office/drawing/2014/main" id="{FB6304AC-1E46-C695-8AD6-28F85F7CAE3F}"/>
                </a:ext>
              </a:extLst>
            </p:cNvPr>
            <p:cNvSpPr/>
            <p:nvPr/>
          </p:nvSpPr>
          <p:spPr>
            <a:xfrm>
              <a:off x="3000322"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48" name="object 70">
              <a:extLst>
                <a:ext uri="{FF2B5EF4-FFF2-40B4-BE49-F238E27FC236}">
                  <a16:creationId xmlns:a16="http://schemas.microsoft.com/office/drawing/2014/main" id="{93126309-6BCA-18DA-22B4-749DD35B3F31}"/>
                </a:ext>
              </a:extLst>
            </p:cNvPr>
            <p:cNvSpPr/>
            <p:nvPr/>
          </p:nvSpPr>
          <p:spPr>
            <a:xfrm>
              <a:off x="3033918"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49" name="object 71">
              <a:extLst>
                <a:ext uri="{FF2B5EF4-FFF2-40B4-BE49-F238E27FC236}">
                  <a16:creationId xmlns:a16="http://schemas.microsoft.com/office/drawing/2014/main" id="{F2EF9588-7625-8848-5574-F24D34F50072}"/>
                </a:ext>
              </a:extLst>
            </p:cNvPr>
            <p:cNvSpPr/>
            <p:nvPr/>
          </p:nvSpPr>
          <p:spPr>
            <a:xfrm>
              <a:off x="3067513"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50" name="object 72">
              <a:extLst>
                <a:ext uri="{FF2B5EF4-FFF2-40B4-BE49-F238E27FC236}">
                  <a16:creationId xmlns:a16="http://schemas.microsoft.com/office/drawing/2014/main" id="{DC7FEFCD-9A54-D25F-321B-ED4B1B509D4C}"/>
                </a:ext>
              </a:extLst>
            </p:cNvPr>
            <p:cNvSpPr/>
            <p:nvPr/>
          </p:nvSpPr>
          <p:spPr>
            <a:xfrm>
              <a:off x="3101108"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51" name="object 73">
              <a:extLst>
                <a:ext uri="{FF2B5EF4-FFF2-40B4-BE49-F238E27FC236}">
                  <a16:creationId xmlns:a16="http://schemas.microsoft.com/office/drawing/2014/main" id="{E0AEA551-1216-A428-405D-FF1E4A09C5DE}"/>
                </a:ext>
              </a:extLst>
            </p:cNvPr>
            <p:cNvSpPr/>
            <p:nvPr/>
          </p:nvSpPr>
          <p:spPr>
            <a:xfrm>
              <a:off x="3134704"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52" name="object 74">
              <a:extLst>
                <a:ext uri="{FF2B5EF4-FFF2-40B4-BE49-F238E27FC236}">
                  <a16:creationId xmlns:a16="http://schemas.microsoft.com/office/drawing/2014/main" id="{258C4C8E-EE5B-F8FA-E08E-2A80AB37428D}"/>
                </a:ext>
              </a:extLst>
            </p:cNvPr>
            <p:cNvSpPr/>
            <p:nvPr/>
          </p:nvSpPr>
          <p:spPr>
            <a:xfrm>
              <a:off x="3168299"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53" name="object 75">
              <a:extLst>
                <a:ext uri="{FF2B5EF4-FFF2-40B4-BE49-F238E27FC236}">
                  <a16:creationId xmlns:a16="http://schemas.microsoft.com/office/drawing/2014/main" id="{2DC21AAB-F5DE-C45C-3A62-692AD257E606}"/>
                </a:ext>
              </a:extLst>
            </p:cNvPr>
            <p:cNvSpPr/>
            <p:nvPr/>
          </p:nvSpPr>
          <p:spPr>
            <a:xfrm>
              <a:off x="3201894"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54" name="object 76">
              <a:extLst>
                <a:ext uri="{FF2B5EF4-FFF2-40B4-BE49-F238E27FC236}">
                  <a16:creationId xmlns:a16="http://schemas.microsoft.com/office/drawing/2014/main" id="{59605B86-FD84-7463-2C1F-AE4CBB572829}"/>
                </a:ext>
              </a:extLst>
            </p:cNvPr>
            <p:cNvSpPr/>
            <p:nvPr/>
          </p:nvSpPr>
          <p:spPr>
            <a:xfrm>
              <a:off x="3235490"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55" name="object 77">
              <a:extLst>
                <a:ext uri="{FF2B5EF4-FFF2-40B4-BE49-F238E27FC236}">
                  <a16:creationId xmlns:a16="http://schemas.microsoft.com/office/drawing/2014/main" id="{0081CDB6-61F6-7B0F-65BE-E832A51EDB42}"/>
                </a:ext>
              </a:extLst>
            </p:cNvPr>
            <p:cNvSpPr/>
            <p:nvPr/>
          </p:nvSpPr>
          <p:spPr>
            <a:xfrm>
              <a:off x="3269085"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56" name="object 78">
              <a:extLst>
                <a:ext uri="{FF2B5EF4-FFF2-40B4-BE49-F238E27FC236}">
                  <a16:creationId xmlns:a16="http://schemas.microsoft.com/office/drawing/2014/main" id="{ED728560-00B4-5AD6-25A8-E9D33B4B0A7A}"/>
                </a:ext>
              </a:extLst>
            </p:cNvPr>
            <p:cNvSpPr/>
            <p:nvPr/>
          </p:nvSpPr>
          <p:spPr>
            <a:xfrm>
              <a:off x="3302680"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57" name="object 79">
              <a:extLst>
                <a:ext uri="{FF2B5EF4-FFF2-40B4-BE49-F238E27FC236}">
                  <a16:creationId xmlns:a16="http://schemas.microsoft.com/office/drawing/2014/main" id="{DCF204D6-4C8C-4ACD-9CF8-A750220C62D3}"/>
                </a:ext>
              </a:extLst>
            </p:cNvPr>
            <p:cNvSpPr/>
            <p:nvPr/>
          </p:nvSpPr>
          <p:spPr>
            <a:xfrm>
              <a:off x="3336276"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58" name="object 80">
              <a:extLst>
                <a:ext uri="{FF2B5EF4-FFF2-40B4-BE49-F238E27FC236}">
                  <a16:creationId xmlns:a16="http://schemas.microsoft.com/office/drawing/2014/main" id="{C9A7B72F-08FA-73EB-9AC8-EFD4980A20E0}"/>
                </a:ext>
              </a:extLst>
            </p:cNvPr>
            <p:cNvSpPr/>
            <p:nvPr/>
          </p:nvSpPr>
          <p:spPr>
            <a:xfrm>
              <a:off x="3369871"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59" name="object 81">
              <a:extLst>
                <a:ext uri="{FF2B5EF4-FFF2-40B4-BE49-F238E27FC236}">
                  <a16:creationId xmlns:a16="http://schemas.microsoft.com/office/drawing/2014/main" id="{36689170-8A23-84CE-D724-2702F490B9FC}"/>
                </a:ext>
              </a:extLst>
            </p:cNvPr>
            <p:cNvSpPr/>
            <p:nvPr/>
          </p:nvSpPr>
          <p:spPr>
            <a:xfrm>
              <a:off x="3403466"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60" name="object 82">
              <a:extLst>
                <a:ext uri="{FF2B5EF4-FFF2-40B4-BE49-F238E27FC236}">
                  <a16:creationId xmlns:a16="http://schemas.microsoft.com/office/drawing/2014/main" id="{18C8086C-19A1-5286-14F5-AA589D95BE9C}"/>
                </a:ext>
              </a:extLst>
            </p:cNvPr>
            <p:cNvSpPr/>
            <p:nvPr/>
          </p:nvSpPr>
          <p:spPr>
            <a:xfrm>
              <a:off x="3437061"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61" name="object 83">
              <a:extLst>
                <a:ext uri="{FF2B5EF4-FFF2-40B4-BE49-F238E27FC236}">
                  <a16:creationId xmlns:a16="http://schemas.microsoft.com/office/drawing/2014/main" id="{26326170-70D1-897A-B016-844FF38BFA04}"/>
                </a:ext>
              </a:extLst>
            </p:cNvPr>
            <p:cNvSpPr/>
            <p:nvPr/>
          </p:nvSpPr>
          <p:spPr>
            <a:xfrm>
              <a:off x="3470657"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62" name="object 84">
              <a:extLst>
                <a:ext uri="{FF2B5EF4-FFF2-40B4-BE49-F238E27FC236}">
                  <a16:creationId xmlns:a16="http://schemas.microsoft.com/office/drawing/2014/main" id="{F90D7927-48A7-B8AD-BE82-DA8B028DC51B}"/>
                </a:ext>
              </a:extLst>
            </p:cNvPr>
            <p:cNvSpPr/>
            <p:nvPr/>
          </p:nvSpPr>
          <p:spPr>
            <a:xfrm>
              <a:off x="3504252"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63" name="object 85">
              <a:extLst>
                <a:ext uri="{FF2B5EF4-FFF2-40B4-BE49-F238E27FC236}">
                  <a16:creationId xmlns:a16="http://schemas.microsoft.com/office/drawing/2014/main" id="{1176A369-3A4F-28CC-DCC9-34E3DBE3945E}"/>
                </a:ext>
              </a:extLst>
            </p:cNvPr>
            <p:cNvSpPr/>
            <p:nvPr/>
          </p:nvSpPr>
          <p:spPr>
            <a:xfrm>
              <a:off x="3537847"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64" name="object 86">
              <a:extLst>
                <a:ext uri="{FF2B5EF4-FFF2-40B4-BE49-F238E27FC236}">
                  <a16:creationId xmlns:a16="http://schemas.microsoft.com/office/drawing/2014/main" id="{E2F77F47-B9B1-46E5-DDE6-F0C37D397022}"/>
                </a:ext>
              </a:extLst>
            </p:cNvPr>
            <p:cNvSpPr/>
            <p:nvPr/>
          </p:nvSpPr>
          <p:spPr>
            <a:xfrm>
              <a:off x="3571443"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65" name="object 87">
              <a:extLst>
                <a:ext uri="{FF2B5EF4-FFF2-40B4-BE49-F238E27FC236}">
                  <a16:creationId xmlns:a16="http://schemas.microsoft.com/office/drawing/2014/main" id="{96E8FB2B-A905-D8A9-5E79-E39EB1CC68C6}"/>
                </a:ext>
              </a:extLst>
            </p:cNvPr>
            <p:cNvSpPr/>
            <p:nvPr/>
          </p:nvSpPr>
          <p:spPr>
            <a:xfrm>
              <a:off x="3605038"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66" name="object 88">
              <a:extLst>
                <a:ext uri="{FF2B5EF4-FFF2-40B4-BE49-F238E27FC236}">
                  <a16:creationId xmlns:a16="http://schemas.microsoft.com/office/drawing/2014/main" id="{23C80E8A-FF0C-E0A0-7A60-40767F898172}"/>
                </a:ext>
              </a:extLst>
            </p:cNvPr>
            <p:cNvSpPr/>
            <p:nvPr/>
          </p:nvSpPr>
          <p:spPr>
            <a:xfrm>
              <a:off x="3638633"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67" name="object 89">
              <a:extLst>
                <a:ext uri="{FF2B5EF4-FFF2-40B4-BE49-F238E27FC236}">
                  <a16:creationId xmlns:a16="http://schemas.microsoft.com/office/drawing/2014/main" id="{75ABE33B-BB16-B555-CE30-A116D74A8878}"/>
                </a:ext>
              </a:extLst>
            </p:cNvPr>
            <p:cNvSpPr/>
            <p:nvPr/>
          </p:nvSpPr>
          <p:spPr>
            <a:xfrm>
              <a:off x="3672229"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68" name="object 90">
              <a:extLst>
                <a:ext uri="{FF2B5EF4-FFF2-40B4-BE49-F238E27FC236}">
                  <a16:creationId xmlns:a16="http://schemas.microsoft.com/office/drawing/2014/main" id="{1BB2B835-D148-BF92-6682-8DCA7ABD8774}"/>
                </a:ext>
              </a:extLst>
            </p:cNvPr>
            <p:cNvSpPr/>
            <p:nvPr/>
          </p:nvSpPr>
          <p:spPr>
            <a:xfrm>
              <a:off x="3705824"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69" name="object 91">
              <a:extLst>
                <a:ext uri="{FF2B5EF4-FFF2-40B4-BE49-F238E27FC236}">
                  <a16:creationId xmlns:a16="http://schemas.microsoft.com/office/drawing/2014/main" id="{DD6D6AB9-725C-4C07-AB8F-6812283E3964}"/>
                </a:ext>
              </a:extLst>
            </p:cNvPr>
            <p:cNvSpPr/>
            <p:nvPr/>
          </p:nvSpPr>
          <p:spPr>
            <a:xfrm>
              <a:off x="3739419"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70" name="object 92">
              <a:extLst>
                <a:ext uri="{FF2B5EF4-FFF2-40B4-BE49-F238E27FC236}">
                  <a16:creationId xmlns:a16="http://schemas.microsoft.com/office/drawing/2014/main" id="{4553EAA9-51AD-0815-E23F-4BEB6B32A6AE}"/>
                </a:ext>
              </a:extLst>
            </p:cNvPr>
            <p:cNvSpPr/>
            <p:nvPr/>
          </p:nvSpPr>
          <p:spPr>
            <a:xfrm>
              <a:off x="3773014"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71" name="object 93">
              <a:extLst>
                <a:ext uri="{FF2B5EF4-FFF2-40B4-BE49-F238E27FC236}">
                  <a16:creationId xmlns:a16="http://schemas.microsoft.com/office/drawing/2014/main" id="{FE4384B0-5555-A99E-DC46-218BE6C580AE}"/>
                </a:ext>
              </a:extLst>
            </p:cNvPr>
            <p:cNvSpPr/>
            <p:nvPr/>
          </p:nvSpPr>
          <p:spPr>
            <a:xfrm>
              <a:off x="3806610"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72" name="object 94">
              <a:extLst>
                <a:ext uri="{FF2B5EF4-FFF2-40B4-BE49-F238E27FC236}">
                  <a16:creationId xmlns:a16="http://schemas.microsoft.com/office/drawing/2014/main" id="{792A1886-16B0-7C73-028F-EAD93947C61C}"/>
                </a:ext>
              </a:extLst>
            </p:cNvPr>
            <p:cNvSpPr/>
            <p:nvPr/>
          </p:nvSpPr>
          <p:spPr>
            <a:xfrm>
              <a:off x="3840205"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73" name="object 95">
              <a:extLst>
                <a:ext uri="{FF2B5EF4-FFF2-40B4-BE49-F238E27FC236}">
                  <a16:creationId xmlns:a16="http://schemas.microsoft.com/office/drawing/2014/main" id="{32075005-AE4C-ACAF-0FF3-F0F2EDD9327E}"/>
                </a:ext>
              </a:extLst>
            </p:cNvPr>
            <p:cNvSpPr/>
            <p:nvPr/>
          </p:nvSpPr>
          <p:spPr>
            <a:xfrm>
              <a:off x="3873801"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74" name="object 96">
              <a:extLst>
                <a:ext uri="{FF2B5EF4-FFF2-40B4-BE49-F238E27FC236}">
                  <a16:creationId xmlns:a16="http://schemas.microsoft.com/office/drawing/2014/main" id="{D8B5BA07-B475-320E-DA43-053026426BC5}"/>
                </a:ext>
              </a:extLst>
            </p:cNvPr>
            <p:cNvSpPr/>
            <p:nvPr/>
          </p:nvSpPr>
          <p:spPr>
            <a:xfrm>
              <a:off x="3907396"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75" name="object 97">
              <a:extLst>
                <a:ext uri="{FF2B5EF4-FFF2-40B4-BE49-F238E27FC236}">
                  <a16:creationId xmlns:a16="http://schemas.microsoft.com/office/drawing/2014/main" id="{29DB2BE8-EB87-C4A4-9787-0E499E946202}"/>
                </a:ext>
              </a:extLst>
            </p:cNvPr>
            <p:cNvSpPr/>
            <p:nvPr/>
          </p:nvSpPr>
          <p:spPr>
            <a:xfrm>
              <a:off x="3940991"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76" name="object 98">
              <a:extLst>
                <a:ext uri="{FF2B5EF4-FFF2-40B4-BE49-F238E27FC236}">
                  <a16:creationId xmlns:a16="http://schemas.microsoft.com/office/drawing/2014/main" id="{A36F1950-ACCD-EE35-BCB0-038990124DD5}"/>
                </a:ext>
              </a:extLst>
            </p:cNvPr>
            <p:cNvSpPr/>
            <p:nvPr/>
          </p:nvSpPr>
          <p:spPr>
            <a:xfrm>
              <a:off x="3974586"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77" name="object 99">
              <a:extLst>
                <a:ext uri="{FF2B5EF4-FFF2-40B4-BE49-F238E27FC236}">
                  <a16:creationId xmlns:a16="http://schemas.microsoft.com/office/drawing/2014/main" id="{052855AE-2AAC-1A21-EE94-467612AB5A28}"/>
                </a:ext>
              </a:extLst>
            </p:cNvPr>
            <p:cNvSpPr/>
            <p:nvPr/>
          </p:nvSpPr>
          <p:spPr>
            <a:xfrm>
              <a:off x="4008182"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78" name="object 100">
              <a:extLst>
                <a:ext uri="{FF2B5EF4-FFF2-40B4-BE49-F238E27FC236}">
                  <a16:creationId xmlns:a16="http://schemas.microsoft.com/office/drawing/2014/main" id="{159BD021-D7C7-D282-31D8-84C0548C58EF}"/>
                </a:ext>
              </a:extLst>
            </p:cNvPr>
            <p:cNvSpPr/>
            <p:nvPr/>
          </p:nvSpPr>
          <p:spPr>
            <a:xfrm>
              <a:off x="4041777"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79" name="object 101">
              <a:extLst>
                <a:ext uri="{FF2B5EF4-FFF2-40B4-BE49-F238E27FC236}">
                  <a16:creationId xmlns:a16="http://schemas.microsoft.com/office/drawing/2014/main" id="{1620D605-1B06-05FF-A1D4-938E9DD9C0D3}"/>
                </a:ext>
              </a:extLst>
            </p:cNvPr>
            <p:cNvSpPr/>
            <p:nvPr/>
          </p:nvSpPr>
          <p:spPr>
            <a:xfrm>
              <a:off x="4075372"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80" name="object 102">
              <a:extLst>
                <a:ext uri="{FF2B5EF4-FFF2-40B4-BE49-F238E27FC236}">
                  <a16:creationId xmlns:a16="http://schemas.microsoft.com/office/drawing/2014/main" id="{7B75DE98-B711-CC33-8C31-7806B86D75DA}"/>
                </a:ext>
              </a:extLst>
            </p:cNvPr>
            <p:cNvSpPr/>
            <p:nvPr/>
          </p:nvSpPr>
          <p:spPr>
            <a:xfrm>
              <a:off x="4108968"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81" name="object 103">
              <a:extLst>
                <a:ext uri="{FF2B5EF4-FFF2-40B4-BE49-F238E27FC236}">
                  <a16:creationId xmlns:a16="http://schemas.microsoft.com/office/drawing/2014/main" id="{2956BFF1-2AC5-42CD-D4FE-C0C2DB202FCA}"/>
                </a:ext>
              </a:extLst>
            </p:cNvPr>
            <p:cNvSpPr/>
            <p:nvPr/>
          </p:nvSpPr>
          <p:spPr>
            <a:xfrm>
              <a:off x="4142563"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82" name="object 104">
              <a:extLst>
                <a:ext uri="{FF2B5EF4-FFF2-40B4-BE49-F238E27FC236}">
                  <a16:creationId xmlns:a16="http://schemas.microsoft.com/office/drawing/2014/main" id="{0C28809B-E18E-4BE4-C2B1-DA5FA5C35B34}"/>
                </a:ext>
              </a:extLst>
            </p:cNvPr>
            <p:cNvSpPr/>
            <p:nvPr/>
          </p:nvSpPr>
          <p:spPr>
            <a:xfrm>
              <a:off x="4176158"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83" name="object 105">
              <a:extLst>
                <a:ext uri="{FF2B5EF4-FFF2-40B4-BE49-F238E27FC236}">
                  <a16:creationId xmlns:a16="http://schemas.microsoft.com/office/drawing/2014/main" id="{0BF6E42D-C4CA-34FE-EA47-335B5238DF97}"/>
                </a:ext>
              </a:extLst>
            </p:cNvPr>
            <p:cNvSpPr/>
            <p:nvPr/>
          </p:nvSpPr>
          <p:spPr>
            <a:xfrm>
              <a:off x="4209754"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84" name="object 106">
              <a:extLst>
                <a:ext uri="{FF2B5EF4-FFF2-40B4-BE49-F238E27FC236}">
                  <a16:creationId xmlns:a16="http://schemas.microsoft.com/office/drawing/2014/main" id="{878656DD-51CF-AFC5-E996-D253DC7A0140}"/>
                </a:ext>
              </a:extLst>
            </p:cNvPr>
            <p:cNvSpPr/>
            <p:nvPr/>
          </p:nvSpPr>
          <p:spPr>
            <a:xfrm>
              <a:off x="4243349"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85" name="object 107">
              <a:extLst>
                <a:ext uri="{FF2B5EF4-FFF2-40B4-BE49-F238E27FC236}">
                  <a16:creationId xmlns:a16="http://schemas.microsoft.com/office/drawing/2014/main" id="{CF433B06-9F1D-EAF1-19CE-6F019BB840F4}"/>
                </a:ext>
              </a:extLst>
            </p:cNvPr>
            <p:cNvSpPr/>
            <p:nvPr/>
          </p:nvSpPr>
          <p:spPr>
            <a:xfrm>
              <a:off x="4276944"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86" name="object 108">
              <a:extLst>
                <a:ext uri="{FF2B5EF4-FFF2-40B4-BE49-F238E27FC236}">
                  <a16:creationId xmlns:a16="http://schemas.microsoft.com/office/drawing/2014/main" id="{EEADE729-31E5-1F9C-2AAB-67BB891E0E79}"/>
                </a:ext>
              </a:extLst>
            </p:cNvPr>
            <p:cNvSpPr/>
            <p:nvPr/>
          </p:nvSpPr>
          <p:spPr>
            <a:xfrm>
              <a:off x="4310539"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87" name="object 109">
              <a:extLst>
                <a:ext uri="{FF2B5EF4-FFF2-40B4-BE49-F238E27FC236}">
                  <a16:creationId xmlns:a16="http://schemas.microsoft.com/office/drawing/2014/main" id="{EEBC2627-E146-4089-2B2F-21145B05056E}"/>
                </a:ext>
              </a:extLst>
            </p:cNvPr>
            <p:cNvSpPr/>
            <p:nvPr/>
          </p:nvSpPr>
          <p:spPr>
            <a:xfrm>
              <a:off x="4344135"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88" name="object 110">
              <a:extLst>
                <a:ext uri="{FF2B5EF4-FFF2-40B4-BE49-F238E27FC236}">
                  <a16:creationId xmlns:a16="http://schemas.microsoft.com/office/drawing/2014/main" id="{35BB099C-6990-42C5-5D84-5A7E7F04FD53}"/>
                </a:ext>
              </a:extLst>
            </p:cNvPr>
            <p:cNvSpPr/>
            <p:nvPr/>
          </p:nvSpPr>
          <p:spPr>
            <a:xfrm>
              <a:off x="4377730"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89" name="object 111">
              <a:extLst>
                <a:ext uri="{FF2B5EF4-FFF2-40B4-BE49-F238E27FC236}">
                  <a16:creationId xmlns:a16="http://schemas.microsoft.com/office/drawing/2014/main" id="{3C3FC0DC-D6D6-7319-23AD-2701703A77DC}"/>
                </a:ext>
              </a:extLst>
            </p:cNvPr>
            <p:cNvSpPr/>
            <p:nvPr/>
          </p:nvSpPr>
          <p:spPr>
            <a:xfrm>
              <a:off x="4411325"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90" name="object 112">
              <a:extLst>
                <a:ext uri="{FF2B5EF4-FFF2-40B4-BE49-F238E27FC236}">
                  <a16:creationId xmlns:a16="http://schemas.microsoft.com/office/drawing/2014/main" id="{77C5BABD-0761-2910-85DC-369EE3BB3A3B}"/>
                </a:ext>
              </a:extLst>
            </p:cNvPr>
            <p:cNvSpPr/>
            <p:nvPr/>
          </p:nvSpPr>
          <p:spPr>
            <a:xfrm>
              <a:off x="4444921"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91" name="object 113">
              <a:extLst>
                <a:ext uri="{FF2B5EF4-FFF2-40B4-BE49-F238E27FC236}">
                  <a16:creationId xmlns:a16="http://schemas.microsoft.com/office/drawing/2014/main" id="{125675BF-7B10-180E-98DF-15B8F056D5F7}"/>
                </a:ext>
              </a:extLst>
            </p:cNvPr>
            <p:cNvSpPr/>
            <p:nvPr/>
          </p:nvSpPr>
          <p:spPr>
            <a:xfrm>
              <a:off x="4478516"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92" name="object 114">
              <a:extLst>
                <a:ext uri="{FF2B5EF4-FFF2-40B4-BE49-F238E27FC236}">
                  <a16:creationId xmlns:a16="http://schemas.microsoft.com/office/drawing/2014/main" id="{22300CD5-BFA0-9F16-5B72-03CE58E3D333}"/>
                </a:ext>
              </a:extLst>
            </p:cNvPr>
            <p:cNvSpPr/>
            <p:nvPr/>
          </p:nvSpPr>
          <p:spPr>
            <a:xfrm>
              <a:off x="4512112"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93" name="object 115">
              <a:extLst>
                <a:ext uri="{FF2B5EF4-FFF2-40B4-BE49-F238E27FC236}">
                  <a16:creationId xmlns:a16="http://schemas.microsoft.com/office/drawing/2014/main" id="{F77379D6-7550-6886-8E44-02528138C7BA}"/>
                </a:ext>
              </a:extLst>
            </p:cNvPr>
            <p:cNvSpPr/>
            <p:nvPr/>
          </p:nvSpPr>
          <p:spPr>
            <a:xfrm>
              <a:off x="4545706"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94" name="object 116">
              <a:extLst>
                <a:ext uri="{FF2B5EF4-FFF2-40B4-BE49-F238E27FC236}">
                  <a16:creationId xmlns:a16="http://schemas.microsoft.com/office/drawing/2014/main" id="{C326B4BB-67A7-D3C1-4C6A-176E42A98512}"/>
                </a:ext>
              </a:extLst>
            </p:cNvPr>
            <p:cNvSpPr/>
            <p:nvPr/>
          </p:nvSpPr>
          <p:spPr>
            <a:xfrm>
              <a:off x="4579302"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95" name="object 117">
              <a:extLst>
                <a:ext uri="{FF2B5EF4-FFF2-40B4-BE49-F238E27FC236}">
                  <a16:creationId xmlns:a16="http://schemas.microsoft.com/office/drawing/2014/main" id="{23BF539D-6DDC-1D68-5EDB-27F06947F0D3}"/>
                </a:ext>
              </a:extLst>
            </p:cNvPr>
            <p:cNvSpPr/>
            <p:nvPr/>
          </p:nvSpPr>
          <p:spPr>
            <a:xfrm>
              <a:off x="4612897"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96" name="object 118">
              <a:extLst>
                <a:ext uri="{FF2B5EF4-FFF2-40B4-BE49-F238E27FC236}">
                  <a16:creationId xmlns:a16="http://schemas.microsoft.com/office/drawing/2014/main" id="{0E059CC2-D3B9-D392-73F4-5F3AF6CD13F2}"/>
                </a:ext>
              </a:extLst>
            </p:cNvPr>
            <p:cNvSpPr/>
            <p:nvPr/>
          </p:nvSpPr>
          <p:spPr>
            <a:xfrm>
              <a:off x="4646493"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97" name="object 119">
              <a:extLst>
                <a:ext uri="{FF2B5EF4-FFF2-40B4-BE49-F238E27FC236}">
                  <a16:creationId xmlns:a16="http://schemas.microsoft.com/office/drawing/2014/main" id="{AF26D19C-D718-AAF0-43C7-7089BF4B1563}"/>
                </a:ext>
              </a:extLst>
            </p:cNvPr>
            <p:cNvSpPr/>
            <p:nvPr/>
          </p:nvSpPr>
          <p:spPr>
            <a:xfrm>
              <a:off x="4680088"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98" name="object 120">
              <a:extLst>
                <a:ext uri="{FF2B5EF4-FFF2-40B4-BE49-F238E27FC236}">
                  <a16:creationId xmlns:a16="http://schemas.microsoft.com/office/drawing/2014/main" id="{DDCE1F54-3E34-15CB-B6D6-F6472D6610BE}"/>
                </a:ext>
              </a:extLst>
            </p:cNvPr>
            <p:cNvSpPr/>
            <p:nvPr/>
          </p:nvSpPr>
          <p:spPr>
            <a:xfrm>
              <a:off x="4713683"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99" name="object 121">
              <a:extLst>
                <a:ext uri="{FF2B5EF4-FFF2-40B4-BE49-F238E27FC236}">
                  <a16:creationId xmlns:a16="http://schemas.microsoft.com/office/drawing/2014/main" id="{FCF13AD4-B10A-0FD1-2F7D-0EE1B7C990A5}"/>
                </a:ext>
              </a:extLst>
            </p:cNvPr>
            <p:cNvSpPr/>
            <p:nvPr/>
          </p:nvSpPr>
          <p:spPr>
            <a:xfrm>
              <a:off x="4747279"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00" name="object 122">
              <a:extLst>
                <a:ext uri="{FF2B5EF4-FFF2-40B4-BE49-F238E27FC236}">
                  <a16:creationId xmlns:a16="http://schemas.microsoft.com/office/drawing/2014/main" id="{343EDC01-B9E8-57CA-D2C2-63CB777EA982}"/>
                </a:ext>
              </a:extLst>
            </p:cNvPr>
            <p:cNvSpPr/>
            <p:nvPr/>
          </p:nvSpPr>
          <p:spPr>
            <a:xfrm>
              <a:off x="4780874"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01" name="object 123">
              <a:extLst>
                <a:ext uri="{FF2B5EF4-FFF2-40B4-BE49-F238E27FC236}">
                  <a16:creationId xmlns:a16="http://schemas.microsoft.com/office/drawing/2014/main" id="{449B09BE-D4E6-5A1C-F67B-2B7FA4B2355F}"/>
                </a:ext>
              </a:extLst>
            </p:cNvPr>
            <p:cNvSpPr/>
            <p:nvPr/>
          </p:nvSpPr>
          <p:spPr>
            <a:xfrm>
              <a:off x="4814469"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02" name="object 124">
              <a:extLst>
                <a:ext uri="{FF2B5EF4-FFF2-40B4-BE49-F238E27FC236}">
                  <a16:creationId xmlns:a16="http://schemas.microsoft.com/office/drawing/2014/main" id="{F5B220A4-C5C1-85AD-A3E4-57ECF3490FDE}"/>
                </a:ext>
              </a:extLst>
            </p:cNvPr>
            <p:cNvSpPr/>
            <p:nvPr/>
          </p:nvSpPr>
          <p:spPr>
            <a:xfrm>
              <a:off x="4848064"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03" name="object 125">
              <a:extLst>
                <a:ext uri="{FF2B5EF4-FFF2-40B4-BE49-F238E27FC236}">
                  <a16:creationId xmlns:a16="http://schemas.microsoft.com/office/drawing/2014/main" id="{39D17DC6-2379-9AF2-70BC-E98B0D259D29}"/>
                </a:ext>
              </a:extLst>
            </p:cNvPr>
            <p:cNvSpPr/>
            <p:nvPr/>
          </p:nvSpPr>
          <p:spPr>
            <a:xfrm>
              <a:off x="4881660"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04" name="object 126">
              <a:extLst>
                <a:ext uri="{FF2B5EF4-FFF2-40B4-BE49-F238E27FC236}">
                  <a16:creationId xmlns:a16="http://schemas.microsoft.com/office/drawing/2014/main" id="{AC2FDE8D-FDC1-65F4-5456-507547532FBE}"/>
                </a:ext>
              </a:extLst>
            </p:cNvPr>
            <p:cNvSpPr/>
            <p:nvPr/>
          </p:nvSpPr>
          <p:spPr>
            <a:xfrm>
              <a:off x="4915255"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05" name="object 127">
              <a:extLst>
                <a:ext uri="{FF2B5EF4-FFF2-40B4-BE49-F238E27FC236}">
                  <a16:creationId xmlns:a16="http://schemas.microsoft.com/office/drawing/2014/main" id="{66C0E13E-5064-D981-EDF0-DA1EA30C21D6}"/>
                </a:ext>
              </a:extLst>
            </p:cNvPr>
            <p:cNvSpPr/>
            <p:nvPr/>
          </p:nvSpPr>
          <p:spPr>
            <a:xfrm>
              <a:off x="4948850"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06" name="object 128">
              <a:extLst>
                <a:ext uri="{FF2B5EF4-FFF2-40B4-BE49-F238E27FC236}">
                  <a16:creationId xmlns:a16="http://schemas.microsoft.com/office/drawing/2014/main" id="{D04DDE42-019E-BE13-0A48-AA7CA3AC02FE}"/>
                </a:ext>
              </a:extLst>
            </p:cNvPr>
            <p:cNvSpPr/>
            <p:nvPr/>
          </p:nvSpPr>
          <p:spPr>
            <a:xfrm>
              <a:off x="4982446"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07" name="object 129">
              <a:extLst>
                <a:ext uri="{FF2B5EF4-FFF2-40B4-BE49-F238E27FC236}">
                  <a16:creationId xmlns:a16="http://schemas.microsoft.com/office/drawing/2014/main" id="{40BACC78-E700-F18E-6246-BB4E07AD559E}"/>
                </a:ext>
              </a:extLst>
            </p:cNvPr>
            <p:cNvSpPr/>
            <p:nvPr/>
          </p:nvSpPr>
          <p:spPr>
            <a:xfrm>
              <a:off x="5016041"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08" name="object 130">
              <a:extLst>
                <a:ext uri="{FF2B5EF4-FFF2-40B4-BE49-F238E27FC236}">
                  <a16:creationId xmlns:a16="http://schemas.microsoft.com/office/drawing/2014/main" id="{B17F01B4-2989-4DBA-F389-426C62BA61AC}"/>
                </a:ext>
              </a:extLst>
            </p:cNvPr>
            <p:cNvSpPr/>
            <p:nvPr/>
          </p:nvSpPr>
          <p:spPr>
            <a:xfrm>
              <a:off x="5049636"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09" name="object 131">
              <a:extLst>
                <a:ext uri="{FF2B5EF4-FFF2-40B4-BE49-F238E27FC236}">
                  <a16:creationId xmlns:a16="http://schemas.microsoft.com/office/drawing/2014/main" id="{1284AB53-73AF-6DA7-E279-4E4007FAFD09}"/>
                </a:ext>
              </a:extLst>
            </p:cNvPr>
            <p:cNvSpPr/>
            <p:nvPr/>
          </p:nvSpPr>
          <p:spPr>
            <a:xfrm>
              <a:off x="5083230"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10" name="object 132">
              <a:extLst>
                <a:ext uri="{FF2B5EF4-FFF2-40B4-BE49-F238E27FC236}">
                  <a16:creationId xmlns:a16="http://schemas.microsoft.com/office/drawing/2014/main" id="{D8415D8B-94DC-C629-81B8-A7FB60FB717E}"/>
                </a:ext>
              </a:extLst>
            </p:cNvPr>
            <p:cNvSpPr/>
            <p:nvPr/>
          </p:nvSpPr>
          <p:spPr>
            <a:xfrm>
              <a:off x="5116827"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11" name="object 133">
              <a:extLst>
                <a:ext uri="{FF2B5EF4-FFF2-40B4-BE49-F238E27FC236}">
                  <a16:creationId xmlns:a16="http://schemas.microsoft.com/office/drawing/2014/main" id="{EA2216D5-7CD8-549B-41C5-4BE00E843E35}"/>
                </a:ext>
              </a:extLst>
            </p:cNvPr>
            <p:cNvSpPr/>
            <p:nvPr/>
          </p:nvSpPr>
          <p:spPr>
            <a:xfrm>
              <a:off x="5150422"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12" name="object 134">
              <a:extLst>
                <a:ext uri="{FF2B5EF4-FFF2-40B4-BE49-F238E27FC236}">
                  <a16:creationId xmlns:a16="http://schemas.microsoft.com/office/drawing/2014/main" id="{05D22736-7CA0-C068-40EF-44D46624576A}"/>
                </a:ext>
              </a:extLst>
            </p:cNvPr>
            <p:cNvSpPr/>
            <p:nvPr/>
          </p:nvSpPr>
          <p:spPr>
            <a:xfrm>
              <a:off x="5184017"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13" name="object 135">
              <a:extLst>
                <a:ext uri="{FF2B5EF4-FFF2-40B4-BE49-F238E27FC236}">
                  <a16:creationId xmlns:a16="http://schemas.microsoft.com/office/drawing/2014/main" id="{FD1A20D2-5972-22A1-9028-C2D663AFE966}"/>
                </a:ext>
              </a:extLst>
            </p:cNvPr>
            <p:cNvSpPr/>
            <p:nvPr/>
          </p:nvSpPr>
          <p:spPr>
            <a:xfrm>
              <a:off x="5217613"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14" name="object 136">
              <a:extLst>
                <a:ext uri="{FF2B5EF4-FFF2-40B4-BE49-F238E27FC236}">
                  <a16:creationId xmlns:a16="http://schemas.microsoft.com/office/drawing/2014/main" id="{56438F32-B150-EFCC-B37F-9A5A50A620AB}"/>
                </a:ext>
              </a:extLst>
            </p:cNvPr>
            <p:cNvSpPr/>
            <p:nvPr/>
          </p:nvSpPr>
          <p:spPr>
            <a:xfrm>
              <a:off x="5251208"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15" name="object 137">
              <a:extLst>
                <a:ext uri="{FF2B5EF4-FFF2-40B4-BE49-F238E27FC236}">
                  <a16:creationId xmlns:a16="http://schemas.microsoft.com/office/drawing/2014/main" id="{ACEEE494-8F3C-B7AE-E16D-94FE6C6D3B97}"/>
                </a:ext>
              </a:extLst>
            </p:cNvPr>
            <p:cNvSpPr/>
            <p:nvPr/>
          </p:nvSpPr>
          <p:spPr>
            <a:xfrm>
              <a:off x="5284802"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16" name="object 138">
              <a:extLst>
                <a:ext uri="{FF2B5EF4-FFF2-40B4-BE49-F238E27FC236}">
                  <a16:creationId xmlns:a16="http://schemas.microsoft.com/office/drawing/2014/main" id="{6661CE9D-BA8D-10CC-AFA8-5E16A8498DD1}"/>
                </a:ext>
              </a:extLst>
            </p:cNvPr>
            <p:cNvSpPr/>
            <p:nvPr/>
          </p:nvSpPr>
          <p:spPr>
            <a:xfrm>
              <a:off x="5318399"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17" name="object 139">
              <a:extLst>
                <a:ext uri="{FF2B5EF4-FFF2-40B4-BE49-F238E27FC236}">
                  <a16:creationId xmlns:a16="http://schemas.microsoft.com/office/drawing/2014/main" id="{61FEB907-45E7-1961-996A-4A83429C0E1E}"/>
                </a:ext>
              </a:extLst>
            </p:cNvPr>
            <p:cNvSpPr/>
            <p:nvPr/>
          </p:nvSpPr>
          <p:spPr>
            <a:xfrm>
              <a:off x="5351994"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18" name="object 140">
              <a:extLst>
                <a:ext uri="{FF2B5EF4-FFF2-40B4-BE49-F238E27FC236}">
                  <a16:creationId xmlns:a16="http://schemas.microsoft.com/office/drawing/2014/main" id="{15F23A81-703D-808D-C79C-D07628D5D234}"/>
                </a:ext>
              </a:extLst>
            </p:cNvPr>
            <p:cNvSpPr/>
            <p:nvPr/>
          </p:nvSpPr>
          <p:spPr>
            <a:xfrm>
              <a:off x="5385589"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19" name="object 141">
              <a:extLst>
                <a:ext uri="{FF2B5EF4-FFF2-40B4-BE49-F238E27FC236}">
                  <a16:creationId xmlns:a16="http://schemas.microsoft.com/office/drawing/2014/main" id="{DAEB603C-7E38-7479-2ACC-874811013666}"/>
                </a:ext>
              </a:extLst>
            </p:cNvPr>
            <p:cNvSpPr/>
            <p:nvPr/>
          </p:nvSpPr>
          <p:spPr>
            <a:xfrm>
              <a:off x="5419185"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20" name="object 142">
              <a:extLst>
                <a:ext uri="{FF2B5EF4-FFF2-40B4-BE49-F238E27FC236}">
                  <a16:creationId xmlns:a16="http://schemas.microsoft.com/office/drawing/2014/main" id="{2F59165A-AB9B-8A34-7F0A-EE31F44AFC4F}"/>
                </a:ext>
              </a:extLst>
            </p:cNvPr>
            <p:cNvSpPr/>
            <p:nvPr/>
          </p:nvSpPr>
          <p:spPr>
            <a:xfrm>
              <a:off x="5452780"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21" name="object 143">
              <a:extLst>
                <a:ext uri="{FF2B5EF4-FFF2-40B4-BE49-F238E27FC236}">
                  <a16:creationId xmlns:a16="http://schemas.microsoft.com/office/drawing/2014/main" id="{938D7898-DA4B-1AD0-8EEE-D8907D2191FC}"/>
                </a:ext>
              </a:extLst>
            </p:cNvPr>
            <p:cNvSpPr/>
            <p:nvPr/>
          </p:nvSpPr>
          <p:spPr>
            <a:xfrm>
              <a:off x="5486374"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22" name="object 144">
              <a:extLst>
                <a:ext uri="{FF2B5EF4-FFF2-40B4-BE49-F238E27FC236}">
                  <a16:creationId xmlns:a16="http://schemas.microsoft.com/office/drawing/2014/main" id="{401DE5E2-9DE9-9469-5917-4AC1359CF1FE}"/>
                </a:ext>
              </a:extLst>
            </p:cNvPr>
            <p:cNvSpPr/>
            <p:nvPr/>
          </p:nvSpPr>
          <p:spPr>
            <a:xfrm>
              <a:off x="5519971"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23" name="object 145">
              <a:extLst>
                <a:ext uri="{FF2B5EF4-FFF2-40B4-BE49-F238E27FC236}">
                  <a16:creationId xmlns:a16="http://schemas.microsoft.com/office/drawing/2014/main" id="{FD8107A5-7544-8D60-F730-7A4359FAADDE}"/>
                </a:ext>
              </a:extLst>
            </p:cNvPr>
            <p:cNvSpPr/>
            <p:nvPr/>
          </p:nvSpPr>
          <p:spPr>
            <a:xfrm>
              <a:off x="5553566"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24" name="object 146">
              <a:extLst>
                <a:ext uri="{FF2B5EF4-FFF2-40B4-BE49-F238E27FC236}">
                  <a16:creationId xmlns:a16="http://schemas.microsoft.com/office/drawing/2014/main" id="{1DE1E7E3-D82B-5830-662A-F2B36B74E58F}"/>
                </a:ext>
              </a:extLst>
            </p:cNvPr>
            <p:cNvSpPr/>
            <p:nvPr/>
          </p:nvSpPr>
          <p:spPr>
            <a:xfrm>
              <a:off x="5587161"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25" name="object 147">
              <a:extLst>
                <a:ext uri="{FF2B5EF4-FFF2-40B4-BE49-F238E27FC236}">
                  <a16:creationId xmlns:a16="http://schemas.microsoft.com/office/drawing/2014/main" id="{B9C0FEBE-AED4-2FD1-FE98-B33C239D6B54}"/>
                </a:ext>
              </a:extLst>
            </p:cNvPr>
            <p:cNvSpPr/>
            <p:nvPr/>
          </p:nvSpPr>
          <p:spPr>
            <a:xfrm>
              <a:off x="5620755"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26" name="object 148">
              <a:extLst>
                <a:ext uri="{FF2B5EF4-FFF2-40B4-BE49-F238E27FC236}">
                  <a16:creationId xmlns:a16="http://schemas.microsoft.com/office/drawing/2014/main" id="{7398243C-C0D4-DFF2-8897-BC997E18CF27}"/>
                </a:ext>
              </a:extLst>
            </p:cNvPr>
            <p:cNvSpPr/>
            <p:nvPr/>
          </p:nvSpPr>
          <p:spPr>
            <a:xfrm>
              <a:off x="5654352"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27" name="object 149">
              <a:extLst>
                <a:ext uri="{FF2B5EF4-FFF2-40B4-BE49-F238E27FC236}">
                  <a16:creationId xmlns:a16="http://schemas.microsoft.com/office/drawing/2014/main" id="{3871108F-F729-D84C-4F6A-43CB0047BDD6}"/>
                </a:ext>
              </a:extLst>
            </p:cNvPr>
            <p:cNvSpPr/>
            <p:nvPr/>
          </p:nvSpPr>
          <p:spPr>
            <a:xfrm>
              <a:off x="5687946"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28" name="object 150">
              <a:extLst>
                <a:ext uri="{FF2B5EF4-FFF2-40B4-BE49-F238E27FC236}">
                  <a16:creationId xmlns:a16="http://schemas.microsoft.com/office/drawing/2014/main" id="{27CF06B5-EF30-1075-4C47-AC805E6E2136}"/>
                </a:ext>
              </a:extLst>
            </p:cNvPr>
            <p:cNvSpPr/>
            <p:nvPr/>
          </p:nvSpPr>
          <p:spPr>
            <a:xfrm>
              <a:off x="5721542"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29" name="object 151">
              <a:extLst>
                <a:ext uri="{FF2B5EF4-FFF2-40B4-BE49-F238E27FC236}">
                  <a16:creationId xmlns:a16="http://schemas.microsoft.com/office/drawing/2014/main" id="{916CBBAE-1641-AC81-F557-9871DB5C6B6F}"/>
                </a:ext>
              </a:extLst>
            </p:cNvPr>
            <p:cNvSpPr/>
            <p:nvPr/>
          </p:nvSpPr>
          <p:spPr>
            <a:xfrm>
              <a:off x="5755136"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30" name="object 152">
              <a:extLst>
                <a:ext uri="{FF2B5EF4-FFF2-40B4-BE49-F238E27FC236}">
                  <a16:creationId xmlns:a16="http://schemas.microsoft.com/office/drawing/2014/main" id="{93AA49BE-BF97-01EA-10FB-569458943C12}"/>
                </a:ext>
              </a:extLst>
            </p:cNvPr>
            <p:cNvSpPr/>
            <p:nvPr/>
          </p:nvSpPr>
          <p:spPr>
            <a:xfrm>
              <a:off x="5788733"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31" name="object 153">
              <a:extLst>
                <a:ext uri="{FF2B5EF4-FFF2-40B4-BE49-F238E27FC236}">
                  <a16:creationId xmlns:a16="http://schemas.microsoft.com/office/drawing/2014/main" id="{EBE7F205-8CBC-85C9-FFBF-83DE3652B735}"/>
                </a:ext>
              </a:extLst>
            </p:cNvPr>
            <p:cNvSpPr/>
            <p:nvPr/>
          </p:nvSpPr>
          <p:spPr>
            <a:xfrm>
              <a:off x="5822327"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32" name="object 154">
              <a:extLst>
                <a:ext uri="{FF2B5EF4-FFF2-40B4-BE49-F238E27FC236}">
                  <a16:creationId xmlns:a16="http://schemas.microsoft.com/office/drawing/2014/main" id="{B707F8E0-9B8C-5984-979B-0CFF87EC1AE7}"/>
                </a:ext>
              </a:extLst>
            </p:cNvPr>
            <p:cNvSpPr/>
            <p:nvPr/>
          </p:nvSpPr>
          <p:spPr>
            <a:xfrm>
              <a:off x="5855924"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33" name="object 155">
              <a:extLst>
                <a:ext uri="{FF2B5EF4-FFF2-40B4-BE49-F238E27FC236}">
                  <a16:creationId xmlns:a16="http://schemas.microsoft.com/office/drawing/2014/main" id="{22E49753-4511-7CF2-1D5D-D510793F4C51}"/>
                </a:ext>
              </a:extLst>
            </p:cNvPr>
            <p:cNvSpPr/>
            <p:nvPr/>
          </p:nvSpPr>
          <p:spPr>
            <a:xfrm>
              <a:off x="5889518"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34" name="object 156">
              <a:extLst>
                <a:ext uri="{FF2B5EF4-FFF2-40B4-BE49-F238E27FC236}">
                  <a16:creationId xmlns:a16="http://schemas.microsoft.com/office/drawing/2014/main" id="{061ACB61-6319-B45C-19D9-2B1183D00784}"/>
                </a:ext>
              </a:extLst>
            </p:cNvPr>
            <p:cNvSpPr/>
            <p:nvPr/>
          </p:nvSpPr>
          <p:spPr>
            <a:xfrm>
              <a:off x="5923114"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35" name="object 157">
              <a:extLst>
                <a:ext uri="{FF2B5EF4-FFF2-40B4-BE49-F238E27FC236}">
                  <a16:creationId xmlns:a16="http://schemas.microsoft.com/office/drawing/2014/main" id="{4D816B9A-3A95-8CFC-56A8-0E2A7B64A9AD}"/>
                </a:ext>
              </a:extLst>
            </p:cNvPr>
            <p:cNvSpPr/>
            <p:nvPr/>
          </p:nvSpPr>
          <p:spPr>
            <a:xfrm>
              <a:off x="5956708"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36" name="object 158">
              <a:extLst>
                <a:ext uri="{FF2B5EF4-FFF2-40B4-BE49-F238E27FC236}">
                  <a16:creationId xmlns:a16="http://schemas.microsoft.com/office/drawing/2014/main" id="{97F0FC62-8425-B6A1-4B65-5585165E3F1D}"/>
                </a:ext>
              </a:extLst>
            </p:cNvPr>
            <p:cNvSpPr/>
            <p:nvPr/>
          </p:nvSpPr>
          <p:spPr>
            <a:xfrm>
              <a:off x="5990305"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37" name="object 159">
              <a:extLst>
                <a:ext uri="{FF2B5EF4-FFF2-40B4-BE49-F238E27FC236}">
                  <a16:creationId xmlns:a16="http://schemas.microsoft.com/office/drawing/2014/main" id="{CA5FC8F3-99B3-F901-69A1-68B8C41FB5EC}"/>
                </a:ext>
              </a:extLst>
            </p:cNvPr>
            <p:cNvSpPr/>
            <p:nvPr/>
          </p:nvSpPr>
          <p:spPr>
            <a:xfrm>
              <a:off x="6023899"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38" name="object 160">
              <a:extLst>
                <a:ext uri="{FF2B5EF4-FFF2-40B4-BE49-F238E27FC236}">
                  <a16:creationId xmlns:a16="http://schemas.microsoft.com/office/drawing/2014/main" id="{52159233-B79D-F502-DB40-A660B9F47CEA}"/>
                </a:ext>
              </a:extLst>
            </p:cNvPr>
            <p:cNvSpPr/>
            <p:nvPr/>
          </p:nvSpPr>
          <p:spPr>
            <a:xfrm>
              <a:off x="6057496"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39" name="object 161">
              <a:extLst>
                <a:ext uri="{FF2B5EF4-FFF2-40B4-BE49-F238E27FC236}">
                  <a16:creationId xmlns:a16="http://schemas.microsoft.com/office/drawing/2014/main" id="{541EE951-0DDA-C98D-8E4E-88BDB17FDE58}"/>
                </a:ext>
              </a:extLst>
            </p:cNvPr>
            <p:cNvSpPr/>
            <p:nvPr/>
          </p:nvSpPr>
          <p:spPr>
            <a:xfrm>
              <a:off x="6091090"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40" name="object 162">
              <a:extLst>
                <a:ext uri="{FF2B5EF4-FFF2-40B4-BE49-F238E27FC236}">
                  <a16:creationId xmlns:a16="http://schemas.microsoft.com/office/drawing/2014/main" id="{33C2AAEA-C1FD-3375-BC81-BFAA587E03D3}"/>
                </a:ext>
              </a:extLst>
            </p:cNvPr>
            <p:cNvSpPr/>
            <p:nvPr/>
          </p:nvSpPr>
          <p:spPr>
            <a:xfrm>
              <a:off x="6124685"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41" name="object 163">
              <a:extLst>
                <a:ext uri="{FF2B5EF4-FFF2-40B4-BE49-F238E27FC236}">
                  <a16:creationId xmlns:a16="http://schemas.microsoft.com/office/drawing/2014/main" id="{C3DA3739-EE45-7301-E291-E587FC4CA85B}"/>
                </a:ext>
              </a:extLst>
            </p:cNvPr>
            <p:cNvSpPr/>
            <p:nvPr/>
          </p:nvSpPr>
          <p:spPr>
            <a:xfrm>
              <a:off x="6158280"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42" name="object 164">
              <a:extLst>
                <a:ext uri="{FF2B5EF4-FFF2-40B4-BE49-F238E27FC236}">
                  <a16:creationId xmlns:a16="http://schemas.microsoft.com/office/drawing/2014/main" id="{9194D8F4-12A2-541C-D702-0133549CD976}"/>
                </a:ext>
              </a:extLst>
            </p:cNvPr>
            <p:cNvSpPr/>
            <p:nvPr/>
          </p:nvSpPr>
          <p:spPr>
            <a:xfrm>
              <a:off x="6191877"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43" name="object 165">
              <a:extLst>
                <a:ext uri="{FF2B5EF4-FFF2-40B4-BE49-F238E27FC236}">
                  <a16:creationId xmlns:a16="http://schemas.microsoft.com/office/drawing/2014/main" id="{694B80F8-8340-F639-4251-D734D72F97FD}"/>
                </a:ext>
              </a:extLst>
            </p:cNvPr>
            <p:cNvSpPr/>
            <p:nvPr/>
          </p:nvSpPr>
          <p:spPr>
            <a:xfrm>
              <a:off x="6225471"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44" name="object 166">
              <a:extLst>
                <a:ext uri="{FF2B5EF4-FFF2-40B4-BE49-F238E27FC236}">
                  <a16:creationId xmlns:a16="http://schemas.microsoft.com/office/drawing/2014/main" id="{9C02025B-1725-423E-12D7-908CE349506B}"/>
                </a:ext>
              </a:extLst>
            </p:cNvPr>
            <p:cNvSpPr/>
            <p:nvPr/>
          </p:nvSpPr>
          <p:spPr>
            <a:xfrm>
              <a:off x="6259067"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45" name="object 167">
              <a:extLst>
                <a:ext uri="{FF2B5EF4-FFF2-40B4-BE49-F238E27FC236}">
                  <a16:creationId xmlns:a16="http://schemas.microsoft.com/office/drawing/2014/main" id="{1AFEE06B-FEC7-61E7-98FE-0B0A762F752E}"/>
                </a:ext>
              </a:extLst>
            </p:cNvPr>
            <p:cNvSpPr/>
            <p:nvPr/>
          </p:nvSpPr>
          <p:spPr>
            <a:xfrm>
              <a:off x="6292661"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46" name="object 168">
              <a:extLst>
                <a:ext uri="{FF2B5EF4-FFF2-40B4-BE49-F238E27FC236}">
                  <a16:creationId xmlns:a16="http://schemas.microsoft.com/office/drawing/2014/main" id="{433B872F-570C-34F3-5970-3D2F0A7D2E9F}"/>
                </a:ext>
              </a:extLst>
            </p:cNvPr>
            <p:cNvSpPr/>
            <p:nvPr/>
          </p:nvSpPr>
          <p:spPr>
            <a:xfrm>
              <a:off x="6326257"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47" name="object 169">
              <a:extLst>
                <a:ext uri="{FF2B5EF4-FFF2-40B4-BE49-F238E27FC236}">
                  <a16:creationId xmlns:a16="http://schemas.microsoft.com/office/drawing/2014/main" id="{F389B945-6FCE-59D1-B465-0BD879F3071B}"/>
                </a:ext>
              </a:extLst>
            </p:cNvPr>
            <p:cNvSpPr/>
            <p:nvPr/>
          </p:nvSpPr>
          <p:spPr>
            <a:xfrm>
              <a:off x="6359852" y="3386950"/>
              <a:ext cx="108585" cy="108585"/>
            </a:xfrm>
            <a:custGeom>
              <a:avLst/>
              <a:gdLst/>
              <a:ahLst/>
              <a:cxnLst/>
              <a:rect l="l" t="t" r="r" b="b"/>
              <a:pathLst>
                <a:path w="108585" h="108585">
                  <a:moveTo>
                    <a:pt x="0" y="108000"/>
                  </a:moveTo>
                  <a:lnTo>
                    <a:pt x="108000" y="0"/>
                  </a:lnTo>
                </a:path>
              </a:pathLst>
            </a:custGeom>
            <a:ln w="7619">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48" name="object 170">
              <a:extLst>
                <a:ext uri="{FF2B5EF4-FFF2-40B4-BE49-F238E27FC236}">
                  <a16:creationId xmlns:a16="http://schemas.microsoft.com/office/drawing/2014/main" id="{D28D7860-FB41-DCAA-8E5C-24B1E83380CA}"/>
                </a:ext>
              </a:extLst>
            </p:cNvPr>
            <p:cNvSpPr/>
            <p:nvPr/>
          </p:nvSpPr>
          <p:spPr>
            <a:xfrm>
              <a:off x="6393449"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49" name="object 171">
              <a:extLst>
                <a:ext uri="{FF2B5EF4-FFF2-40B4-BE49-F238E27FC236}">
                  <a16:creationId xmlns:a16="http://schemas.microsoft.com/office/drawing/2014/main" id="{D33AE0A6-B1E9-5237-3EDE-4F5B25E7F708}"/>
                </a:ext>
              </a:extLst>
            </p:cNvPr>
            <p:cNvSpPr/>
            <p:nvPr/>
          </p:nvSpPr>
          <p:spPr>
            <a:xfrm>
              <a:off x="6427043" y="3386950"/>
              <a:ext cx="108585" cy="108585"/>
            </a:xfrm>
            <a:custGeom>
              <a:avLst/>
              <a:gdLst/>
              <a:ahLst/>
              <a:cxnLst/>
              <a:rect l="l" t="t" r="r" b="b"/>
              <a:pathLst>
                <a:path w="108584"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50" name="object 172">
              <a:extLst>
                <a:ext uri="{FF2B5EF4-FFF2-40B4-BE49-F238E27FC236}">
                  <a16:creationId xmlns:a16="http://schemas.microsoft.com/office/drawing/2014/main" id="{A33CB58A-6050-F662-CE33-DDEBF1BF88B4}"/>
                </a:ext>
              </a:extLst>
            </p:cNvPr>
            <p:cNvSpPr/>
            <p:nvPr/>
          </p:nvSpPr>
          <p:spPr>
            <a:xfrm>
              <a:off x="6460639" y="3386950"/>
              <a:ext cx="108585" cy="108585"/>
            </a:xfrm>
            <a:custGeom>
              <a:avLst/>
              <a:gdLst/>
              <a:ahLst/>
              <a:cxnLst/>
              <a:rect l="l" t="t" r="r" b="b"/>
              <a:pathLst>
                <a:path w="108584"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51" name="object 173">
              <a:extLst>
                <a:ext uri="{FF2B5EF4-FFF2-40B4-BE49-F238E27FC236}">
                  <a16:creationId xmlns:a16="http://schemas.microsoft.com/office/drawing/2014/main" id="{407A7432-1EE0-977C-D315-0F47F649408D}"/>
                </a:ext>
              </a:extLst>
            </p:cNvPr>
            <p:cNvSpPr/>
            <p:nvPr/>
          </p:nvSpPr>
          <p:spPr>
            <a:xfrm>
              <a:off x="6494233" y="3386950"/>
              <a:ext cx="108585" cy="108585"/>
            </a:xfrm>
            <a:custGeom>
              <a:avLst/>
              <a:gdLst/>
              <a:ahLst/>
              <a:cxnLst/>
              <a:rect l="l" t="t" r="r" b="b"/>
              <a:pathLst>
                <a:path w="108584"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52" name="object 174">
              <a:extLst>
                <a:ext uri="{FF2B5EF4-FFF2-40B4-BE49-F238E27FC236}">
                  <a16:creationId xmlns:a16="http://schemas.microsoft.com/office/drawing/2014/main" id="{23D43C18-2F65-5AB0-6345-138D850FD6D1}"/>
                </a:ext>
              </a:extLst>
            </p:cNvPr>
            <p:cNvSpPr/>
            <p:nvPr/>
          </p:nvSpPr>
          <p:spPr>
            <a:xfrm>
              <a:off x="6527829" y="3386950"/>
              <a:ext cx="108585" cy="108585"/>
            </a:xfrm>
            <a:custGeom>
              <a:avLst/>
              <a:gdLst/>
              <a:ahLst/>
              <a:cxnLst/>
              <a:rect l="l" t="t" r="r" b="b"/>
              <a:pathLst>
                <a:path w="108584"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53" name="object 175">
              <a:extLst>
                <a:ext uri="{FF2B5EF4-FFF2-40B4-BE49-F238E27FC236}">
                  <a16:creationId xmlns:a16="http://schemas.microsoft.com/office/drawing/2014/main" id="{96E8FED8-4425-CFE7-0E5D-971361070302}"/>
                </a:ext>
              </a:extLst>
            </p:cNvPr>
            <p:cNvSpPr/>
            <p:nvPr/>
          </p:nvSpPr>
          <p:spPr>
            <a:xfrm>
              <a:off x="6561424" y="3401677"/>
              <a:ext cx="93345" cy="93345"/>
            </a:xfrm>
            <a:custGeom>
              <a:avLst/>
              <a:gdLst/>
              <a:ahLst/>
              <a:cxnLst/>
              <a:rect l="l" t="t" r="r" b="b"/>
              <a:pathLst>
                <a:path w="93345" h="93345">
                  <a:moveTo>
                    <a:pt x="0" y="93273"/>
                  </a:moveTo>
                  <a:lnTo>
                    <a:pt x="93273"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54" name="object 176">
              <a:extLst>
                <a:ext uri="{FF2B5EF4-FFF2-40B4-BE49-F238E27FC236}">
                  <a16:creationId xmlns:a16="http://schemas.microsoft.com/office/drawing/2014/main" id="{D83D7B06-3B7B-F251-3DC0-44B86CDAD9AD}"/>
                </a:ext>
              </a:extLst>
            </p:cNvPr>
            <p:cNvSpPr/>
            <p:nvPr/>
          </p:nvSpPr>
          <p:spPr>
            <a:xfrm>
              <a:off x="6595019" y="3435272"/>
              <a:ext cx="59690" cy="59690"/>
            </a:xfrm>
            <a:custGeom>
              <a:avLst/>
              <a:gdLst/>
              <a:ahLst/>
              <a:cxnLst/>
              <a:rect l="l" t="t" r="r" b="b"/>
              <a:pathLst>
                <a:path w="59690" h="59689">
                  <a:moveTo>
                    <a:pt x="0" y="59678"/>
                  </a:moveTo>
                  <a:lnTo>
                    <a:pt x="59678"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55" name="object 177">
              <a:extLst>
                <a:ext uri="{FF2B5EF4-FFF2-40B4-BE49-F238E27FC236}">
                  <a16:creationId xmlns:a16="http://schemas.microsoft.com/office/drawing/2014/main" id="{0E03E861-2C2C-B197-40D6-93B48F930796}"/>
                </a:ext>
              </a:extLst>
            </p:cNvPr>
            <p:cNvSpPr/>
            <p:nvPr/>
          </p:nvSpPr>
          <p:spPr>
            <a:xfrm>
              <a:off x="6628615" y="3468868"/>
              <a:ext cx="26670" cy="26670"/>
            </a:xfrm>
            <a:custGeom>
              <a:avLst/>
              <a:gdLst/>
              <a:ahLst/>
              <a:cxnLst/>
              <a:rect l="l" t="t" r="r" b="b"/>
              <a:pathLst>
                <a:path w="26670" h="26670">
                  <a:moveTo>
                    <a:pt x="0" y="26083"/>
                  </a:moveTo>
                  <a:lnTo>
                    <a:pt x="26083"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grpSp>
      <p:sp>
        <p:nvSpPr>
          <p:cNvPr id="356" name="ZoneTexte 355">
            <a:extLst>
              <a:ext uri="{FF2B5EF4-FFF2-40B4-BE49-F238E27FC236}">
                <a16:creationId xmlns:a16="http://schemas.microsoft.com/office/drawing/2014/main" id="{67F6D753-87C7-44F5-6106-31E10896A751}"/>
              </a:ext>
            </a:extLst>
          </p:cNvPr>
          <p:cNvSpPr txBox="1"/>
          <p:nvPr/>
        </p:nvSpPr>
        <p:spPr>
          <a:xfrm>
            <a:off x="2626574" y="3133546"/>
            <a:ext cx="6938853" cy="769441"/>
          </a:xfrm>
          <a:prstGeom prst="rect">
            <a:avLst/>
          </a:prstGeom>
          <a:noFill/>
        </p:spPr>
        <p:txBody>
          <a:bodyPr wrap="square" rtlCol="0">
            <a:spAutoFit/>
          </a:bodyPr>
          <a:lstStyle/>
          <a:p>
            <a:pPr algn="ctr"/>
            <a:r>
              <a:rPr lang="fr-FR" sz="4400" b="1">
                <a:solidFill>
                  <a:schemeClr val="bg1"/>
                </a:solidFill>
                <a:latin typeface="Avenir Next LT Pro" panose="020B0504020202020204" pitchFamily="34" charset="0"/>
                <a:cs typeface="Arial" panose="020B0604020202020204" pitchFamily="34" charset="0"/>
              </a:rPr>
              <a:t>Marché Allemand</a:t>
            </a:r>
          </a:p>
        </p:txBody>
      </p:sp>
      <p:pic>
        <p:nvPicPr>
          <p:cNvPr id="358" name="Image 357">
            <a:extLst>
              <a:ext uri="{FF2B5EF4-FFF2-40B4-BE49-F238E27FC236}">
                <a16:creationId xmlns:a16="http://schemas.microsoft.com/office/drawing/2014/main" id="{A14BCF0D-8470-E4E2-74B1-4233AC9A81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64398" y="398820"/>
            <a:ext cx="6273417" cy="842234"/>
          </a:xfrm>
          <a:prstGeom prst="rect">
            <a:avLst/>
          </a:prstGeom>
        </p:spPr>
      </p:pic>
      <p:pic>
        <p:nvPicPr>
          <p:cNvPr id="360" name="Image 359">
            <a:extLst>
              <a:ext uri="{FF2B5EF4-FFF2-40B4-BE49-F238E27FC236}">
                <a16:creationId xmlns:a16="http://schemas.microsoft.com/office/drawing/2014/main" id="{CC42A740-3FEA-3EA5-0915-CCA906F2A0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3442" y="5809860"/>
            <a:ext cx="780144" cy="789991"/>
          </a:xfrm>
          <a:prstGeom prst="rect">
            <a:avLst/>
          </a:prstGeom>
        </p:spPr>
      </p:pic>
      <p:pic>
        <p:nvPicPr>
          <p:cNvPr id="2" name="Image 1">
            <a:extLst>
              <a:ext uri="{FF2B5EF4-FFF2-40B4-BE49-F238E27FC236}">
                <a16:creationId xmlns:a16="http://schemas.microsoft.com/office/drawing/2014/main" id="{CFF117DD-B1C6-71DE-4F56-710E8A0C31B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80547" y="6015134"/>
            <a:ext cx="762122" cy="702903"/>
          </a:xfrm>
          <a:prstGeom prst="rect">
            <a:avLst/>
          </a:prstGeom>
        </p:spPr>
      </p:pic>
      <p:pic>
        <p:nvPicPr>
          <p:cNvPr id="3" name="Image 2">
            <a:extLst>
              <a:ext uri="{FF2B5EF4-FFF2-40B4-BE49-F238E27FC236}">
                <a16:creationId xmlns:a16="http://schemas.microsoft.com/office/drawing/2014/main" id="{D3D3FE9E-B91A-AE67-F548-8CC5BF48A36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38818" y="3281135"/>
            <a:ext cx="474262" cy="474262"/>
          </a:xfrm>
          <a:prstGeom prst="rect">
            <a:avLst/>
          </a:prstGeom>
        </p:spPr>
      </p:pic>
    </p:spTree>
    <p:extLst>
      <p:ext uri="{BB962C8B-B14F-4D97-AF65-F5344CB8AC3E}">
        <p14:creationId xmlns:p14="http://schemas.microsoft.com/office/powerpoint/2010/main" val="24978164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ject 2">
            <a:extLst>
              <a:ext uri="{FF2B5EF4-FFF2-40B4-BE49-F238E27FC236}">
                <a16:creationId xmlns:a16="http://schemas.microsoft.com/office/drawing/2014/main" id="{465C5F8F-1462-6669-FD48-E41CFB31A41C}"/>
              </a:ext>
            </a:extLst>
          </p:cNvPr>
          <p:cNvSpPr txBox="1">
            <a:spLocks/>
          </p:cNvSpPr>
          <p:nvPr/>
        </p:nvSpPr>
        <p:spPr>
          <a:xfrm>
            <a:off x="568210" y="326002"/>
            <a:ext cx="5338445" cy="397545"/>
          </a:xfrm>
          <a:prstGeom prst="rect">
            <a:avLst/>
          </a:prstGeom>
        </p:spPr>
        <p:txBody>
          <a:bodyPr vert="horz" wrap="square" lIns="0" tIns="12700" rIns="0" bIns="0" rtlCol="0">
            <a:spAutoFit/>
          </a:bodyPr>
          <a:lstStyle>
            <a:lvl1pPr>
              <a:defRPr sz="2500" b="1" i="0">
                <a:solidFill>
                  <a:srgbClr val="005BAA"/>
                </a:solidFill>
                <a:latin typeface="Etelka Text Pro"/>
                <a:ea typeface="+mj-ea"/>
                <a:cs typeface="Etelka Text Pro"/>
              </a:defRPr>
            </a:lvl1pPr>
          </a:lstStyle>
          <a:p>
            <a:pPr marL="12700" marR="0" lvl="0" indent="0" defTabSz="914400" eaLnBrk="1" fontAlgn="auto" latinLnBrk="0" hangingPunct="1">
              <a:lnSpc>
                <a:spcPct val="100000"/>
              </a:lnSpc>
              <a:spcBef>
                <a:spcPts val="100"/>
              </a:spcBef>
              <a:spcAft>
                <a:spcPts val="0"/>
              </a:spcAft>
              <a:buClrTx/>
              <a:buSzTx/>
              <a:buFontTx/>
              <a:buNone/>
              <a:tabLst/>
              <a:defRPr/>
            </a:pPr>
            <a:r>
              <a:rPr kumimoji="0" lang="fr-FR" sz="2500" b="1" i="0" u="none" strike="noStrike" kern="0" cap="none" spc="-10" normalizeH="0" baseline="0" noProof="0">
                <a:ln>
                  <a:noFill/>
                </a:ln>
                <a:solidFill>
                  <a:srgbClr val="0050A4"/>
                </a:solidFill>
                <a:effectLst/>
                <a:uLnTx/>
                <a:uFillTx/>
                <a:latin typeface="Avenir Next LT Pro" panose="020B0504020202020204" pitchFamily="34" charset="0"/>
              </a:rPr>
              <a:t>PLAN D’ACTION 2023 - PRESSE</a:t>
            </a:r>
          </a:p>
        </p:txBody>
      </p:sp>
      <p:pic>
        <p:nvPicPr>
          <p:cNvPr id="13" name="Image 12">
            <a:extLst>
              <a:ext uri="{FF2B5EF4-FFF2-40B4-BE49-F238E27FC236}">
                <a16:creationId xmlns:a16="http://schemas.microsoft.com/office/drawing/2014/main" id="{09D5BACC-AD3E-EABF-0887-F5B38F6DDD4B}"/>
              </a:ext>
            </a:extLst>
          </p:cNvPr>
          <p:cNvPicPr>
            <a:picLocks noChangeAspect="1"/>
          </p:cNvPicPr>
          <p:nvPr/>
        </p:nvPicPr>
        <p:blipFill rotWithShape="1">
          <a:blip r:embed="rId3"/>
          <a:srcRect r="21138" b="30180"/>
          <a:stretch/>
        </p:blipFill>
        <p:spPr>
          <a:xfrm>
            <a:off x="0" y="0"/>
            <a:ext cx="252412" cy="1287624"/>
          </a:xfrm>
          <a:prstGeom prst="rect">
            <a:avLst/>
          </a:prstGeom>
        </p:spPr>
      </p:pic>
      <p:sp>
        <p:nvSpPr>
          <p:cNvPr id="16" name="Rectangle 15">
            <a:extLst>
              <a:ext uri="{FF2B5EF4-FFF2-40B4-BE49-F238E27FC236}">
                <a16:creationId xmlns:a16="http://schemas.microsoft.com/office/drawing/2014/main" id="{09CC5781-6732-F4D2-38FB-089001564A57}"/>
              </a:ext>
            </a:extLst>
          </p:cNvPr>
          <p:cNvSpPr/>
          <p:nvPr/>
        </p:nvSpPr>
        <p:spPr>
          <a:xfrm>
            <a:off x="0" y="6448612"/>
            <a:ext cx="12192000" cy="409387"/>
          </a:xfrm>
          <a:prstGeom prst="rect">
            <a:avLst/>
          </a:prstGeom>
          <a:solidFill>
            <a:srgbClr val="0050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Espace réservé du numéro de diapositive 27">
            <a:extLst>
              <a:ext uri="{FF2B5EF4-FFF2-40B4-BE49-F238E27FC236}">
                <a16:creationId xmlns:a16="http://schemas.microsoft.com/office/drawing/2014/main" id="{B0D5E286-110A-DD2F-135F-EAFF4FDB6638}"/>
              </a:ext>
            </a:extLst>
          </p:cNvPr>
          <p:cNvSpPr txBox="1">
            <a:spLocks/>
          </p:cNvSpPr>
          <p:nvPr/>
        </p:nvSpPr>
        <p:spPr>
          <a:xfrm>
            <a:off x="11527902" y="6491196"/>
            <a:ext cx="664098" cy="278717"/>
          </a:xfrm>
          <a:prstGeom prst="rect">
            <a:avLst/>
          </a:prstGeom>
        </p:spPr>
        <p:txBody>
          <a:bodyPr anchor="ct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8AC7C10-199F-484E-9772-D20B8002819D}" type="slidenum">
              <a:rPr lang="fr-FR" sz="1000" smtClean="0">
                <a:solidFill>
                  <a:schemeClr val="bg1"/>
                </a:solidFill>
                <a:latin typeface="Avenir Next LT Pro Light" panose="020B0304020202020204" pitchFamily="34" charset="0"/>
              </a:rPr>
              <a:pPr algn="r"/>
              <a:t>40</a:t>
            </a:fld>
            <a:endParaRPr lang="fr-FR" sz="1000">
              <a:solidFill>
                <a:schemeClr val="bg1"/>
              </a:solidFill>
              <a:latin typeface="Avenir Next LT Pro Light" panose="020B0304020202020204" pitchFamily="34" charset="0"/>
            </a:endParaRPr>
          </a:p>
        </p:txBody>
      </p:sp>
      <p:pic>
        <p:nvPicPr>
          <p:cNvPr id="18" name="Image 17" descr="Une image contenant texte&#10;&#10;Description générée automatiquement">
            <a:extLst>
              <a:ext uri="{FF2B5EF4-FFF2-40B4-BE49-F238E27FC236}">
                <a16:creationId xmlns:a16="http://schemas.microsoft.com/office/drawing/2014/main" id="{5F3F8DFC-8BA7-38FE-9BFC-69C9E3A695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1219" y="6508623"/>
            <a:ext cx="1189318" cy="289365"/>
          </a:xfrm>
          <a:prstGeom prst="rect">
            <a:avLst/>
          </a:prstGeom>
        </p:spPr>
      </p:pic>
      <p:sp>
        <p:nvSpPr>
          <p:cNvPr id="19" name="ZoneTexte 18">
            <a:extLst>
              <a:ext uri="{FF2B5EF4-FFF2-40B4-BE49-F238E27FC236}">
                <a16:creationId xmlns:a16="http://schemas.microsoft.com/office/drawing/2014/main" id="{EC7F8D83-CE2C-F391-8DA7-A44D3C00C046}"/>
              </a:ext>
            </a:extLst>
          </p:cNvPr>
          <p:cNvSpPr txBox="1"/>
          <p:nvPr/>
        </p:nvSpPr>
        <p:spPr>
          <a:xfrm>
            <a:off x="4779530" y="6532567"/>
            <a:ext cx="2946400" cy="246221"/>
          </a:xfrm>
          <a:prstGeom prst="rect">
            <a:avLst/>
          </a:prstGeom>
          <a:noFill/>
        </p:spPr>
        <p:txBody>
          <a:bodyPr wrap="square" rtlCol="0" anchor="ctr">
            <a:spAutoFit/>
          </a:bodyPr>
          <a:lstStyle/>
          <a:p>
            <a:pPr algn="ctr"/>
            <a:r>
              <a:rPr lang="fr-FR" sz="1000">
                <a:solidFill>
                  <a:schemeClr val="bg1"/>
                </a:solidFill>
                <a:latin typeface="Avenir Next LT Pro Light" panose="020B0304020202020204" pitchFamily="34" charset="0"/>
              </a:rPr>
              <a:t>Titre du document</a:t>
            </a:r>
          </a:p>
        </p:txBody>
      </p:sp>
      <p:cxnSp>
        <p:nvCxnSpPr>
          <p:cNvPr id="7" name="Connecteur droit 6">
            <a:extLst>
              <a:ext uri="{FF2B5EF4-FFF2-40B4-BE49-F238E27FC236}">
                <a16:creationId xmlns:a16="http://schemas.microsoft.com/office/drawing/2014/main" id="{A1C98EB7-0002-36AF-75A5-A1638E42C109}"/>
              </a:ext>
            </a:extLst>
          </p:cNvPr>
          <p:cNvCxnSpPr>
            <a:cxnSpLocks/>
          </p:cNvCxnSpPr>
          <p:nvPr/>
        </p:nvCxnSpPr>
        <p:spPr>
          <a:xfrm>
            <a:off x="4214870" y="1260686"/>
            <a:ext cx="0" cy="4890460"/>
          </a:xfrm>
          <a:prstGeom prst="line">
            <a:avLst/>
          </a:prstGeom>
        </p:spPr>
        <p:style>
          <a:lnRef idx="1">
            <a:schemeClr val="accent1"/>
          </a:lnRef>
          <a:fillRef idx="0">
            <a:schemeClr val="accent1"/>
          </a:fillRef>
          <a:effectRef idx="0">
            <a:schemeClr val="accent1"/>
          </a:effectRef>
          <a:fontRef idx="minor">
            <a:schemeClr val="tx1"/>
          </a:fontRef>
        </p:style>
      </p:cxnSp>
      <p:sp>
        <p:nvSpPr>
          <p:cNvPr id="9" name="ZoneTexte 8">
            <a:extLst>
              <a:ext uri="{FF2B5EF4-FFF2-40B4-BE49-F238E27FC236}">
                <a16:creationId xmlns:a16="http://schemas.microsoft.com/office/drawing/2014/main" id="{B1E4B3AF-D2D6-8003-B4F5-B1EABCE12FDA}"/>
              </a:ext>
            </a:extLst>
          </p:cNvPr>
          <p:cNvSpPr txBox="1"/>
          <p:nvPr/>
        </p:nvSpPr>
        <p:spPr>
          <a:xfrm>
            <a:off x="8080566" y="5949815"/>
            <a:ext cx="3709670" cy="553998"/>
          </a:xfrm>
          <a:prstGeom prst="rect">
            <a:avLst/>
          </a:prstGeom>
          <a:noFill/>
        </p:spPr>
        <p:txBody>
          <a:bodyPr wrap="none" rtlCol="0">
            <a:spAutoFit/>
          </a:bodyPr>
          <a:lstStyle/>
          <a:p>
            <a:r>
              <a:rPr lang="fr-FR"/>
              <a:t>Budget total Presse 2023 : 	39 000€</a:t>
            </a:r>
          </a:p>
          <a:p>
            <a:pPr lvl="5"/>
            <a:endParaRPr lang="de-DE" sz="1200" i="1">
              <a:solidFill>
                <a:srgbClr val="FF0000"/>
              </a:solidFill>
            </a:endParaRPr>
          </a:p>
        </p:txBody>
      </p:sp>
      <p:sp>
        <p:nvSpPr>
          <p:cNvPr id="12" name="ZoneTexte 11">
            <a:extLst>
              <a:ext uri="{FF2B5EF4-FFF2-40B4-BE49-F238E27FC236}">
                <a16:creationId xmlns:a16="http://schemas.microsoft.com/office/drawing/2014/main" id="{3D904158-3856-EA41-A8D1-B5AC13802028}"/>
              </a:ext>
            </a:extLst>
          </p:cNvPr>
          <p:cNvSpPr txBox="1"/>
          <p:nvPr/>
        </p:nvSpPr>
        <p:spPr>
          <a:xfrm>
            <a:off x="4573222" y="911369"/>
            <a:ext cx="6871526" cy="4524315"/>
          </a:xfrm>
          <a:prstGeom prst="rect">
            <a:avLst/>
          </a:prstGeom>
          <a:noFill/>
        </p:spPr>
        <p:txBody>
          <a:bodyPr wrap="square">
            <a:spAutoFit/>
          </a:bodyPr>
          <a:lstStyle/>
          <a:p>
            <a:pPr lvl="0">
              <a:defRPr/>
            </a:pPr>
            <a:r>
              <a:rPr lang="fr-FR" sz="1200" b="1">
                <a:solidFill>
                  <a:prstClr val="black"/>
                </a:solidFill>
                <a:highlight>
                  <a:srgbClr val="FFFF00"/>
                </a:highlight>
              </a:rPr>
              <a:t>CONSOLIDER NOTRE RÉSEAUX DE JOURNALISTES</a:t>
            </a:r>
          </a:p>
          <a:p>
            <a:pPr lvl="0">
              <a:defRPr/>
            </a:pPr>
            <a:endParaRPr lang="fr-FR" sz="1500" b="1">
              <a:solidFill>
                <a:prstClr val="black"/>
              </a:solidFill>
            </a:endParaRPr>
          </a:p>
          <a:p>
            <a:pPr marL="285750" indent="-285750">
              <a:buFont typeface="Arial" panose="020B0604020202020204" pitchFamily="34" charset="0"/>
              <a:buChar char="•"/>
              <a:defRPr/>
            </a:pPr>
            <a:r>
              <a:rPr lang="fr-FR" sz="1200" b="1">
                <a:solidFill>
                  <a:prstClr val="black"/>
                </a:solidFill>
              </a:rPr>
              <a:t>Participation au salon IMM (13-14 Mars 2023) </a:t>
            </a:r>
            <a:r>
              <a:rPr lang="fr-FR" sz="1200">
                <a:solidFill>
                  <a:prstClr val="black"/>
                </a:solidFill>
              </a:rPr>
              <a:t>pour communiquer sur les actualités de la destination, récolter de nouveaux contacts presse et entretenir nos contacts existants </a:t>
            </a:r>
            <a:endParaRPr lang="fr-FR" sz="1200" b="1">
              <a:solidFill>
                <a:prstClr val="black"/>
              </a:solidFill>
              <a:highlight>
                <a:srgbClr val="FFFF00"/>
              </a:highligh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b="1">
              <a:solidFill>
                <a:prstClr val="black"/>
              </a:solidFill>
              <a:highlight>
                <a:srgbClr val="FFFF00"/>
              </a:highlight>
            </a:endParaRPr>
          </a:p>
          <a:p>
            <a:pPr lvl="0">
              <a:defRPr/>
            </a:pPr>
            <a:r>
              <a:rPr lang="fr-FR" sz="1200" b="1">
                <a:solidFill>
                  <a:prstClr val="black"/>
                </a:solidFill>
                <a:highlight>
                  <a:srgbClr val="FFFF00"/>
                </a:highlight>
              </a:rPr>
              <a:t>SUSCITER DES RETOMBÉES PRESSE VENANT SERVIR NOTRE STRATEGIE B TO C et B TO B ET PERMETTANT DE RENDRE LA REGION HAUTS-DE-FRANCE PLUS VISIBLE DANS LA PRESSE BRITANNIQUE</a:t>
            </a:r>
          </a:p>
          <a:p>
            <a:pPr lvl="0">
              <a:defRPr/>
            </a:pPr>
            <a:endParaRPr lang="fr-FR" sz="1200">
              <a:solidFill>
                <a:prstClr val="black"/>
              </a:solidFill>
              <a:highlight>
                <a:srgbClr val="FFFF00"/>
              </a:highlight>
            </a:endParaRPr>
          </a:p>
          <a:p>
            <a:pPr marL="285750" indent="-285750">
              <a:buFont typeface="Arial" panose="020B0604020202020204" pitchFamily="34" charset="0"/>
              <a:buChar char="•"/>
              <a:defRPr/>
            </a:pPr>
            <a:r>
              <a:rPr lang="fr-FR" sz="1200">
                <a:solidFill>
                  <a:prstClr val="black"/>
                </a:solidFill>
                <a:latin typeface="Calibri" panose="020F0502020204030204"/>
              </a:rPr>
              <a:t>Production régulière de </a:t>
            </a:r>
            <a:r>
              <a:rPr lang="fr-FR" sz="1200" b="1">
                <a:solidFill>
                  <a:prstClr val="black"/>
                </a:solidFill>
                <a:latin typeface="Calibri" panose="020F0502020204030204"/>
              </a:rPr>
              <a:t>communiqués de presse : </a:t>
            </a:r>
            <a:r>
              <a:rPr lang="fr-FR" sz="1200">
                <a:solidFill>
                  <a:prstClr val="black"/>
                </a:solidFill>
                <a:latin typeface="Calibri" panose="020F0502020204030204"/>
              </a:rPr>
              <a:t>r</a:t>
            </a:r>
            <a:r>
              <a:rPr lang="fr-FR" sz="1200">
                <a:solidFill>
                  <a:prstClr val="black"/>
                </a:solidFill>
              </a:rPr>
              <a:t>elai de notre message auprès de la presse Britannique et relation avec les journalistes influents (Région Européenne de la gastronomie, Rugby Journal)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r-FR" sz="1500">
              <a:solidFill>
                <a:prstClr val="black"/>
              </a:solidFill>
              <a:latin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a:solidFill>
                  <a:prstClr val="black"/>
                </a:solidFill>
              </a:rPr>
              <a:t>I</a:t>
            </a:r>
            <a:r>
              <a:rPr lang="fr-FR" sz="1200" err="1">
                <a:solidFill>
                  <a:prstClr val="black"/>
                </a:solidFill>
              </a:rPr>
              <a:t>dentifications</a:t>
            </a:r>
            <a:r>
              <a:rPr lang="fr-FR" sz="1200">
                <a:solidFill>
                  <a:prstClr val="black"/>
                </a:solidFill>
              </a:rPr>
              <a:t> d’opportunités sur thèmes recherchés par les journalistes (round </a:t>
            </a:r>
            <a:r>
              <a:rPr lang="fr-FR" sz="1200" err="1">
                <a:solidFill>
                  <a:prstClr val="black"/>
                </a:solidFill>
              </a:rPr>
              <a:t>ups</a:t>
            </a:r>
            <a:r>
              <a:rPr lang="fr-FR" sz="1200">
                <a:solidFill>
                  <a:prstClr val="black"/>
                </a:solidFill>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r-FR" sz="1500" b="0" i="0" u="none" strike="noStrike" kern="1200" cap="none" spc="0" normalizeH="0" baseline="0" noProof="0">
              <a:ln>
                <a:noFill/>
              </a:ln>
              <a:solidFill>
                <a:prstClr val="black"/>
              </a:solidFill>
              <a:effectLst/>
              <a:uLnTx/>
              <a:uFillTx/>
              <a:latin typeface="Calibri" panose="020F0502020204030204"/>
              <a:ea typeface="+mn-ea"/>
              <a:cs typeface="+mn-cs"/>
            </a:endParaRPr>
          </a:p>
          <a:p>
            <a:pPr marL="285750" indent="-285750">
              <a:buFont typeface="Arial" panose="020B0604020202020204" pitchFamily="34" charset="0"/>
              <a:buChar char="•"/>
              <a:defRPr/>
            </a:pPr>
            <a:r>
              <a:rPr lang="fr-FR" sz="1200" b="1">
                <a:solidFill>
                  <a:prstClr val="black"/>
                </a:solidFill>
              </a:rPr>
              <a:t>Poursuivre l’organisation d’accueils presse </a:t>
            </a:r>
            <a:r>
              <a:rPr lang="fr-FR" sz="1200">
                <a:solidFill>
                  <a:prstClr val="black"/>
                </a:solidFill>
              </a:rPr>
              <a:t>qui permettent aux journalistes de vivre des expériences conçues en réponse aux besoins clients identifiés dans l’étude de segmentation. Susciter ainsi des retombés avec un atterrissage sur le site marchant (circuit d’un TO, sites de nos partenaires, offre de séjour). </a:t>
            </a:r>
          </a:p>
          <a:p>
            <a:pPr marL="742950" lvl="1" indent="-285750">
              <a:buFont typeface="Arial" panose="020B0604020202020204" pitchFamily="34" charset="0"/>
              <a:buChar char="•"/>
              <a:defRPr/>
            </a:pPr>
            <a:r>
              <a:rPr lang="fr-FR" sz="1200">
                <a:solidFill>
                  <a:prstClr val="black"/>
                </a:solidFill>
              </a:rPr>
              <a:t>Accueil presse groupe: Région Européenne de la gastronomie (Mars 23)</a:t>
            </a:r>
          </a:p>
          <a:p>
            <a:pPr marL="742950" lvl="1" indent="-285750">
              <a:buFont typeface="Arial" panose="020B0604020202020204" pitchFamily="34" charset="0"/>
              <a:buChar char="•"/>
              <a:defRPr/>
            </a:pPr>
            <a:r>
              <a:rPr lang="fr-FR" sz="1200">
                <a:solidFill>
                  <a:prstClr val="black"/>
                </a:solidFill>
              </a:rPr>
              <a:t>Accueil presse voyage sans voiture (</a:t>
            </a:r>
            <a:r>
              <a:rPr lang="fr-FR" sz="1200" err="1">
                <a:solidFill>
                  <a:prstClr val="black"/>
                </a:solidFill>
              </a:rPr>
              <a:t>Byway</a:t>
            </a:r>
            <a:r>
              <a:rPr lang="fr-FR" sz="1200">
                <a:solidFill>
                  <a:prstClr val="black"/>
                </a:solidFill>
              </a:rPr>
              <a:t>)</a:t>
            </a:r>
          </a:p>
          <a:p>
            <a:pPr marL="742950" lvl="1" indent="-285750">
              <a:buFont typeface="Arial" panose="020B0604020202020204" pitchFamily="34" charset="0"/>
              <a:buChar char="•"/>
              <a:defRPr/>
            </a:pPr>
            <a:r>
              <a:rPr lang="fr-FR" sz="1200">
                <a:solidFill>
                  <a:prstClr val="black"/>
                </a:solidFill>
              </a:rPr>
              <a:t>Thèmes pour prochains accueils de presse: </a:t>
            </a:r>
            <a:r>
              <a:rPr lang="fr-FR" sz="1200" err="1">
                <a:solidFill>
                  <a:prstClr val="black"/>
                </a:solidFill>
              </a:rPr>
              <a:t>roadtrip</a:t>
            </a:r>
            <a:r>
              <a:rPr lang="fr-FR" sz="1200">
                <a:solidFill>
                  <a:prstClr val="black"/>
                </a:solidFill>
              </a:rPr>
              <a:t> en voiture électrique (proximité, tourisme durable), séjour en famille</a:t>
            </a:r>
          </a:p>
          <a:p>
            <a:pPr marR="0" lvl="0" algn="l" defTabSz="914400" rtl="0" eaLnBrk="1" fontAlgn="auto" latinLnBrk="0" hangingPunct="1">
              <a:lnSpc>
                <a:spcPct val="100000"/>
              </a:lnSpc>
              <a:spcBef>
                <a:spcPts val="0"/>
              </a:spcBef>
              <a:spcAft>
                <a:spcPts val="0"/>
              </a:spcAft>
              <a:buClrTx/>
              <a:buSzTx/>
              <a:tabLst/>
              <a:defRPr/>
            </a:pPr>
            <a:endParaRPr kumimoji="0" lang="fr-FR"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ZoneTexte 13">
            <a:extLst>
              <a:ext uri="{FF2B5EF4-FFF2-40B4-BE49-F238E27FC236}">
                <a16:creationId xmlns:a16="http://schemas.microsoft.com/office/drawing/2014/main" id="{4A6377B1-B792-634F-9A15-213D9A65091C}"/>
              </a:ext>
            </a:extLst>
          </p:cNvPr>
          <p:cNvSpPr txBox="1"/>
          <p:nvPr/>
        </p:nvSpPr>
        <p:spPr>
          <a:xfrm>
            <a:off x="378216" y="760631"/>
            <a:ext cx="3617175" cy="578619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a:ln>
                  <a:noFill/>
                </a:ln>
                <a:solidFill>
                  <a:schemeClr val="accent1">
                    <a:lumMod val="75000"/>
                  </a:schemeClr>
                </a:solidFill>
                <a:effectLst/>
                <a:uLnTx/>
                <a:uFillTx/>
                <a:ea typeface="+mn-ea"/>
                <a:cs typeface="Biome" panose="020B0503030204020804" pitchFamily="34" charset="0"/>
              </a:rPr>
              <a:t>ENJEUX</a:t>
            </a:r>
            <a:r>
              <a:rPr kumimoji="0" lang="fr-FR" sz="1400" b="1" i="0" u="none" strike="noStrike" kern="1200" cap="none" spc="0" normalizeH="0" baseline="0" noProof="0">
                <a:ln>
                  <a:noFill/>
                </a:ln>
                <a:solidFill>
                  <a:schemeClr val="accent1">
                    <a:lumMod val="75000"/>
                  </a:schemeClr>
                </a:solidFill>
                <a:effectLst/>
                <a:uLnTx/>
                <a:uFillTx/>
                <a:ea typeface="+mn-ea"/>
                <a:cs typeface="Biome" panose="020B0503030204020804"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a:ln>
                  <a:noFill/>
                </a:ln>
                <a:solidFill>
                  <a:schemeClr val="accent1">
                    <a:lumMod val="75000"/>
                  </a:schemeClr>
                </a:solidFill>
                <a:effectLst/>
                <a:uLnTx/>
                <a:uFillTx/>
                <a:ea typeface="+mn-ea"/>
                <a:cs typeface="+mn-cs"/>
              </a:rPr>
              <a:t>Face au déficit d’image de la région des Hauts-de-France, développer une communication presse « orientée produit », qui apporte des solutions aux  besoins de nos cibles prioritaires identifiés dans l’étude de segmentation.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a:ln>
                <a:noFill/>
              </a:ln>
              <a:solidFill>
                <a:schemeClr val="accent1">
                  <a:lumMod val="75000"/>
                </a:schemeClr>
              </a:solidFill>
              <a:effectLst/>
              <a:uLnTx/>
              <a:uFillTx/>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a:ln>
                  <a:noFill/>
                </a:ln>
                <a:solidFill>
                  <a:schemeClr val="accent1">
                    <a:lumMod val="75000"/>
                  </a:schemeClr>
                </a:solidFill>
                <a:effectLst/>
                <a:uLnTx/>
                <a:uFillTx/>
                <a:ea typeface="+mn-ea"/>
                <a:cs typeface="Biome" panose="020B0503030204020804" pitchFamily="34" charset="0"/>
              </a:rPr>
              <a:t>METHODE</a:t>
            </a:r>
            <a:endParaRPr kumimoji="0" lang="fr-FR" sz="1400" b="0" i="0" u="none" strike="noStrike" kern="1200" cap="none" spc="0" normalizeH="0" baseline="0" noProof="0">
              <a:ln>
                <a:noFill/>
              </a:ln>
              <a:solidFill>
                <a:schemeClr val="accent1">
                  <a:lumMod val="75000"/>
                </a:schemeClr>
              </a:solidFill>
              <a:effectLst/>
              <a:uLnTx/>
              <a:uFillTx/>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400" i="0" u="none" strike="noStrike" kern="1200" cap="none" spc="0" normalizeH="0" baseline="0" noProof="0">
                <a:ln>
                  <a:noFill/>
                </a:ln>
                <a:solidFill>
                  <a:schemeClr val="accent1">
                    <a:lumMod val="75000"/>
                  </a:schemeClr>
                </a:solidFill>
                <a:effectLst/>
                <a:uLnTx/>
                <a:uFillTx/>
                <a:ea typeface="+mn-ea"/>
                <a:cs typeface="+mn-cs"/>
              </a:rPr>
              <a:t>Promouvoir la destination, les nouveautés et son offre touristique aux journalistes et influenceurs britanniques avec l’aide de nos deux représentantes presse sur le marché Britannique: Nicole Walsh et Sarah </a:t>
            </a:r>
            <a:r>
              <a:rPr kumimoji="0" lang="fr-FR" sz="1400" i="0" u="none" strike="noStrike" kern="1200" cap="none" spc="0" normalizeH="0" baseline="0" noProof="0" err="1">
                <a:ln>
                  <a:noFill/>
                </a:ln>
                <a:solidFill>
                  <a:schemeClr val="accent1">
                    <a:lumMod val="75000"/>
                  </a:schemeClr>
                </a:solidFill>
                <a:effectLst/>
                <a:uLnTx/>
                <a:uFillTx/>
                <a:ea typeface="+mn-ea"/>
                <a:cs typeface="+mn-cs"/>
              </a:rPr>
              <a:t>Bolam</a:t>
            </a:r>
            <a:r>
              <a:rPr kumimoji="0" lang="fr-FR" sz="1400" i="0" u="none" strike="noStrike" kern="1200" cap="none" spc="0" normalizeH="0" baseline="0" noProof="0">
                <a:ln>
                  <a:noFill/>
                </a:ln>
                <a:solidFill>
                  <a:schemeClr val="accent1">
                    <a:lumMod val="75000"/>
                  </a:schemeClr>
                </a:solidFill>
                <a:effectLst/>
                <a:uLnTx/>
                <a:uFillTx/>
                <a:ea typeface="+mn-ea"/>
                <a:cs typeface="+mn-cs"/>
              </a:rPr>
              <a:t> </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400">
                <a:solidFill>
                  <a:schemeClr val="accent1">
                    <a:lumMod val="75000"/>
                  </a:schemeClr>
                </a:solidFill>
              </a:rPr>
              <a:t>Angles de communications prioritaires : dépaysement à proximité, art de vivre, l’histoire qui nous relie, slow tourisme</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fr-FR" sz="1400" b="1" i="0" u="none" strike="noStrike" kern="1200" cap="none" spc="0" normalizeH="0" baseline="0" noProof="0">
              <a:ln>
                <a:noFill/>
              </a:ln>
              <a:solidFill>
                <a:srgbClr val="4472C4"/>
              </a:solidFill>
              <a:effectLst/>
              <a:uLnTx/>
              <a:uFillTx/>
              <a:ea typeface="+mn-ea"/>
              <a:cs typeface="Biome" panose="020B05030302040208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a:ln>
                  <a:noFill/>
                </a:ln>
                <a:solidFill>
                  <a:schemeClr val="accent1">
                    <a:lumMod val="75000"/>
                  </a:schemeClr>
                </a:solidFill>
                <a:effectLst/>
                <a:uLnTx/>
                <a:uFillTx/>
                <a:ea typeface="+mn-ea"/>
                <a:cs typeface="Biome" panose="020B0503030204020804" pitchFamily="34" charset="0"/>
              </a:rPr>
              <a:t>CIBLES PRIORITAIRES</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a:ln>
                  <a:noFill/>
                </a:ln>
                <a:solidFill>
                  <a:schemeClr val="accent1">
                    <a:lumMod val="75000"/>
                  </a:schemeClr>
                </a:solidFill>
                <a:effectLst/>
                <a:uLnTx/>
                <a:uFillTx/>
                <a:ea typeface="+mn-ea"/>
                <a:cs typeface="+mn-cs"/>
              </a:rPr>
              <a:t>Presse </a:t>
            </a:r>
            <a:r>
              <a:rPr lang="fr-FR" sz="1400">
                <a:solidFill>
                  <a:schemeClr val="accent1">
                    <a:lumMod val="75000"/>
                  </a:schemeClr>
                </a:solidFill>
              </a:rPr>
              <a:t>nationale, </a:t>
            </a:r>
            <a:r>
              <a:rPr kumimoji="0" lang="fr-FR" sz="1400" b="0" i="0" u="none" strike="noStrike" kern="1200" cap="none" spc="0" normalizeH="0" baseline="0" noProof="0">
                <a:ln>
                  <a:noFill/>
                </a:ln>
                <a:solidFill>
                  <a:schemeClr val="accent1">
                    <a:lumMod val="75000"/>
                  </a:schemeClr>
                </a:solidFill>
                <a:effectLst/>
                <a:uLnTx/>
                <a:uFillTx/>
                <a:ea typeface="+mn-ea"/>
                <a:cs typeface="+mn-cs"/>
              </a:rPr>
              <a:t>voyage &amp; </a:t>
            </a:r>
            <a:r>
              <a:rPr kumimoji="0" lang="fr-FR" sz="1400" b="0" i="0" u="none" strike="noStrike" kern="1200" cap="none" spc="0" normalizeH="0" baseline="0" noProof="0" err="1">
                <a:ln>
                  <a:noFill/>
                </a:ln>
                <a:solidFill>
                  <a:schemeClr val="accent1">
                    <a:lumMod val="75000"/>
                  </a:schemeClr>
                </a:solidFill>
                <a:effectLst/>
                <a:uLnTx/>
                <a:uFillTx/>
                <a:ea typeface="+mn-ea"/>
                <a:cs typeface="+mn-cs"/>
              </a:rPr>
              <a:t>lifestyle</a:t>
            </a:r>
            <a:endParaRPr kumimoji="0" lang="fr-FR" sz="1400" b="0" i="0" u="none" strike="noStrike" kern="1200" cap="none" spc="0" normalizeH="0" baseline="0" noProof="0">
              <a:ln>
                <a:noFill/>
              </a:ln>
              <a:solidFill>
                <a:schemeClr val="accent1">
                  <a:lumMod val="75000"/>
                </a:schemeClr>
              </a:solidFill>
              <a:effectLst/>
              <a:uLnTx/>
              <a:uFillTx/>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fr-FR" sz="1400">
              <a:solidFill>
                <a:schemeClr val="accent1">
                  <a:lumMod val="75000"/>
                </a:schemeClr>
              </a:solidFill>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a:ln>
                  <a:noFill/>
                </a:ln>
                <a:solidFill>
                  <a:schemeClr val="accent1">
                    <a:lumMod val="75000"/>
                  </a:schemeClr>
                </a:solidFill>
                <a:effectLst/>
                <a:uLnTx/>
                <a:uFillTx/>
                <a:ea typeface="+mn-ea"/>
                <a:cs typeface="Biome" panose="020B0503030204020804" pitchFamily="34" charset="0"/>
              </a:rPr>
              <a:t>ACCOMPAGNEMENT DES PARTENAIRES HAUTS-DE-FRANCE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a:ln>
                  <a:noFill/>
                </a:ln>
                <a:solidFill>
                  <a:schemeClr val="accent1">
                    <a:lumMod val="75000"/>
                  </a:schemeClr>
                </a:solidFill>
                <a:effectLst/>
                <a:uLnTx/>
                <a:uFillTx/>
                <a:ea typeface="+mn-ea"/>
                <a:cs typeface="+mn-cs"/>
              </a:rPr>
              <a:t>Sollicitation lors des accueils de presse, </a:t>
            </a:r>
            <a:r>
              <a:rPr kumimoji="0" lang="fr-FR" sz="1400" b="0" i="0" u="none" strike="noStrike" kern="1200" cap="none" spc="0" normalizeH="0" baseline="0" noProof="0" err="1">
                <a:ln>
                  <a:noFill/>
                </a:ln>
                <a:solidFill>
                  <a:schemeClr val="accent1">
                    <a:lumMod val="75000"/>
                  </a:schemeClr>
                </a:solidFill>
                <a:effectLst/>
                <a:uLnTx/>
                <a:uFillTx/>
                <a:ea typeface="+mn-ea"/>
                <a:cs typeface="+mn-cs"/>
              </a:rPr>
              <a:t>co</a:t>
            </a:r>
            <a:r>
              <a:rPr kumimoji="0" lang="fr-FR" sz="1400" b="0" i="0" u="none" strike="noStrike" kern="1200" cap="none" spc="0" normalizeH="0" baseline="0" noProof="0">
                <a:ln>
                  <a:noFill/>
                </a:ln>
                <a:solidFill>
                  <a:schemeClr val="accent1">
                    <a:lumMod val="75000"/>
                  </a:schemeClr>
                </a:solidFill>
                <a:effectLst/>
                <a:uLnTx/>
                <a:uFillTx/>
                <a:ea typeface="+mn-ea"/>
                <a:cs typeface="+mn-cs"/>
              </a:rPr>
              <a:t>-organisation des accueils presse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a:ln>
                <a:noFill/>
              </a:ln>
              <a:solidFill>
                <a:srgbClr val="4472C4"/>
              </a:solidFill>
              <a:effectLst/>
              <a:uLnTx/>
              <a:uFillTx/>
              <a:ea typeface="+mn-ea"/>
              <a:cs typeface="+mn-cs"/>
            </a:endParaRPr>
          </a:p>
        </p:txBody>
      </p:sp>
      <p:pic>
        <p:nvPicPr>
          <p:cNvPr id="15" name="Image 14">
            <a:extLst>
              <a:ext uri="{FF2B5EF4-FFF2-40B4-BE49-F238E27FC236}">
                <a16:creationId xmlns:a16="http://schemas.microsoft.com/office/drawing/2014/main" id="{E3C47F9D-CCC7-424C-8EB9-34E15EE1D1E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550548" y="233592"/>
            <a:ext cx="461893" cy="461893"/>
          </a:xfrm>
          <a:prstGeom prst="rect">
            <a:avLst/>
          </a:prstGeom>
        </p:spPr>
      </p:pic>
    </p:spTree>
    <p:extLst>
      <p:ext uri="{BB962C8B-B14F-4D97-AF65-F5344CB8AC3E}">
        <p14:creationId xmlns:p14="http://schemas.microsoft.com/office/powerpoint/2010/main" val="41204205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ject 2">
            <a:extLst>
              <a:ext uri="{FF2B5EF4-FFF2-40B4-BE49-F238E27FC236}">
                <a16:creationId xmlns:a16="http://schemas.microsoft.com/office/drawing/2014/main" id="{465C5F8F-1462-6669-FD48-E41CFB31A41C}"/>
              </a:ext>
            </a:extLst>
          </p:cNvPr>
          <p:cNvSpPr txBox="1">
            <a:spLocks/>
          </p:cNvSpPr>
          <p:nvPr/>
        </p:nvSpPr>
        <p:spPr>
          <a:xfrm>
            <a:off x="568210" y="326002"/>
            <a:ext cx="8221829" cy="397545"/>
          </a:xfrm>
          <a:prstGeom prst="rect">
            <a:avLst/>
          </a:prstGeom>
        </p:spPr>
        <p:txBody>
          <a:bodyPr vert="horz" wrap="square" lIns="0" tIns="12700" rIns="0" bIns="0" rtlCol="0">
            <a:spAutoFit/>
          </a:bodyPr>
          <a:lstStyle>
            <a:lvl1pPr>
              <a:defRPr sz="2500" b="1" i="0">
                <a:solidFill>
                  <a:srgbClr val="005BAA"/>
                </a:solidFill>
                <a:latin typeface="Etelka Text Pro"/>
                <a:ea typeface="+mj-ea"/>
                <a:cs typeface="Etelka Text Pro"/>
              </a:defRPr>
            </a:lvl1pPr>
          </a:lstStyle>
          <a:p>
            <a:pPr marL="12700" marR="0" lvl="0" indent="0" defTabSz="914400" eaLnBrk="1" fontAlgn="auto" latinLnBrk="0" hangingPunct="1">
              <a:lnSpc>
                <a:spcPct val="100000"/>
              </a:lnSpc>
              <a:spcBef>
                <a:spcPts val="100"/>
              </a:spcBef>
              <a:spcAft>
                <a:spcPts val="0"/>
              </a:spcAft>
              <a:buClrTx/>
              <a:buSzTx/>
              <a:buFontTx/>
              <a:buNone/>
              <a:tabLst/>
              <a:defRPr/>
            </a:pPr>
            <a:r>
              <a:rPr kumimoji="0" lang="fr-FR" sz="2500" b="1" i="0" u="none" strike="noStrike" kern="0" cap="none" spc="-10" normalizeH="0" baseline="0" noProof="0">
                <a:ln>
                  <a:noFill/>
                </a:ln>
                <a:solidFill>
                  <a:srgbClr val="0050A4"/>
                </a:solidFill>
                <a:effectLst/>
                <a:uLnTx/>
                <a:uFillTx/>
                <a:latin typeface="Avenir Next LT Pro" panose="020B0504020202020204" pitchFamily="34" charset="0"/>
              </a:rPr>
              <a:t>PLAN D’ACTION 2023 – COUPE DU MONDE 2023</a:t>
            </a:r>
          </a:p>
        </p:txBody>
      </p:sp>
      <p:pic>
        <p:nvPicPr>
          <p:cNvPr id="13" name="Image 12">
            <a:extLst>
              <a:ext uri="{FF2B5EF4-FFF2-40B4-BE49-F238E27FC236}">
                <a16:creationId xmlns:a16="http://schemas.microsoft.com/office/drawing/2014/main" id="{09D5BACC-AD3E-EABF-0887-F5B38F6DDD4B}"/>
              </a:ext>
            </a:extLst>
          </p:cNvPr>
          <p:cNvPicPr>
            <a:picLocks noChangeAspect="1"/>
          </p:cNvPicPr>
          <p:nvPr/>
        </p:nvPicPr>
        <p:blipFill rotWithShape="1">
          <a:blip r:embed="rId3"/>
          <a:srcRect r="21138" b="30180"/>
          <a:stretch/>
        </p:blipFill>
        <p:spPr>
          <a:xfrm>
            <a:off x="0" y="0"/>
            <a:ext cx="252412" cy="1287624"/>
          </a:xfrm>
          <a:prstGeom prst="rect">
            <a:avLst/>
          </a:prstGeom>
        </p:spPr>
      </p:pic>
      <p:sp>
        <p:nvSpPr>
          <p:cNvPr id="16" name="Rectangle 15">
            <a:extLst>
              <a:ext uri="{FF2B5EF4-FFF2-40B4-BE49-F238E27FC236}">
                <a16:creationId xmlns:a16="http://schemas.microsoft.com/office/drawing/2014/main" id="{09CC5781-6732-F4D2-38FB-089001564A57}"/>
              </a:ext>
            </a:extLst>
          </p:cNvPr>
          <p:cNvSpPr/>
          <p:nvPr/>
        </p:nvSpPr>
        <p:spPr>
          <a:xfrm>
            <a:off x="0" y="6448612"/>
            <a:ext cx="12192000" cy="409387"/>
          </a:xfrm>
          <a:prstGeom prst="rect">
            <a:avLst/>
          </a:prstGeom>
          <a:solidFill>
            <a:srgbClr val="0050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Espace réservé du numéro de diapositive 27">
            <a:extLst>
              <a:ext uri="{FF2B5EF4-FFF2-40B4-BE49-F238E27FC236}">
                <a16:creationId xmlns:a16="http://schemas.microsoft.com/office/drawing/2014/main" id="{B0D5E286-110A-DD2F-135F-EAFF4FDB6638}"/>
              </a:ext>
            </a:extLst>
          </p:cNvPr>
          <p:cNvSpPr txBox="1">
            <a:spLocks/>
          </p:cNvSpPr>
          <p:nvPr/>
        </p:nvSpPr>
        <p:spPr>
          <a:xfrm>
            <a:off x="11527902" y="6491196"/>
            <a:ext cx="664098" cy="278717"/>
          </a:xfrm>
          <a:prstGeom prst="rect">
            <a:avLst/>
          </a:prstGeom>
        </p:spPr>
        <p:txBody>
          <a:bodyPr anchor="ct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8AC7C10-199F-484E-9772-D20B8002819D}" type="slidenum">
              <a:rPr lang="fr-FR" sz="1000" smtClean="0">
                <a:solidFill>
                  <a:schemeClr val="bg1"/>
                </a:solidFill>
                <a:latin typeface="Avenir Next LT Pro Light" panose="020B0304020202020204" pitchFamily="34" charset="0"/>
              </a:rPr>
              <a:pPr algn="r"/>
              <a:t>41</a:t>
            </a:fld>
            <a:endParaRPr lang="fr-FR" sz="1000">
              <a:solidFill>
                <a:schemeClr val="bg1"/>
              </a:solidFill>
              <a:latin typeface="Avenir Next LT Pro Light" panose="020B0304020202020204" pitchFamily="34" charset="0"/>
            </a:endParaRPr>
          </a:p>
        </p:txBody>
      </p:sp>
      <p:pic>
        <p:nvPicPr>
          <p:cNvPr id="18" name="Image 17" descr="Une image contenant texte&#10;&#10;Description générée automatiquement">
            <a:extLst>
              <a:ext uri="{FF2B5EF4-FFF2-40B4-BE49-F238E27FC236}">
                <a16:creationId xmlns:a16="http://schemas.microsoft.com/office/drawing/2014/main" id="{5F3F8DFC-8BA7-38FE-9BFC-69C9E3A695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1219" y="6508623"/>
            <a:ext cx="1189318" cy="289365"/>
          </a:xfrm>
          <a:prstGeom prst="rect">
            <a:avLst/>
          </a:prstGeom>
        </p:spPr>
      </p:pic>
      <p:sp>
        <p:nvSpPr>
          <p:cNvPr id="19" name="ZoneTexte 18">
            <a:extLst>
              <a:ext uri="{FF2B5EF4-FFF2-40B4-BE49-F238E27FC236}">
                <a16:creationId xmlns:a16="http://schemas.microsoft.com/office/drawing/2014/main" id="{EC7F8D83-CE2C-F391-8DA7-A44D3C00C046}"/>
              </a:ext>
            </a:extLst>
          </p:cNvPr>
          <p:cNvSpPr txBox="1"/>
          <p:nvPr/>
        </p:nvSpPr>
        <p:spPr>
          <a:xfrm>
            <a:off x="4779530" y="6532567"/>
            <a:ext cx="2946400" cy="246221"/>
          </a:xfrm>
          <a:prstGeom prst="rect">
            <a:avLst/>
          </a:prstGeom>
          <a:noFill/>
        </p:spPr>
        <p:txBody>
          <a:bodyPr wrap="square" rtlCol="0" anchor="ctr">
            <a:spAutoFit/>
          </a:bodyPr>
          <a:lstStyle/>
          <a:p>
            <a:pPr algn="ctr"/>
            <a:r>
              <a:rPr lang="fr-FR" sz="1000">
                <a:solidFill>
                  <a:schemeClr val="bg1"/>
                </a:solidFill>
                <a:latin typeface="Avenir Next LT Pro Light" panose="020B0304020202020204" pitchFamily="34" charset="0"/>
              </a:rPr>
              <a:t>Titre du document</a:t>
            </a:r>
          </a:p>
        </p:txBody>
      </p:sp>
      <p:sp>
        <p:nvSpPr>
          <p:cNvPr id="9" name="ZoneTexte 8">
            <a:extLst>
              <a:ext uri="{FF2B5EF4-FFF2-40B4-BE49-F238E27FC236}">
                <a16:creationId xmlns:a16="http://schemas.microsoft.com/office/drawing/2014/main" id="{B1E4B3AF-D2D6-8003-B4F5-B1EABCE12FDA}"/>
              </a:ext>
            </a:extLst>
          </p:cNvPr>
          <p:cNvSpPr txBox="1"/>
          <p:nvPr/>
        </p:nvSpPr>
        <p:spPr>
          <a:xfrm>
            <a:off x="7563333" y="5949815"/>
            <a:ext cx="4633000" cy="553998"/>
          </a:xfrm>
          <a:prstGeom prst="rect">
            <a:avLst/>
          </a:prstGeom>
          <a:noFill/>
        </p:spPr>
        <p:txBody>
          <a:bodyPr wrap="none" rtlCol="0">
            <a:spAutoFit/>
          </a:bodyPr>
          <a:lstStyle/>
          <a:p>
            <a:r>
              <a:rPr lang="fr-FR"/>
              <a:t>Budget total Rugby World </a:t>
            </a:r>
            <a:r>
              <a:rPr lang="fr-FR" err="1"/>
              <a:t>Cup</a:t>
            </a:r>
            <a:r>
              <a:rPr lang="fr-FR"/>
              <a:t> 2023 : 	14 600€</a:t>
            </a:r>
          </a:p>
          <a:p>
            <a:pPr lvl="5"/>
            <a:endParaRPr lang="de-DE" sz="1200" i="1">
              <a:solidFill>
                <a:srgbClr val="FF0000"/>
              </a:solidFill>
            </a:endParaRPr>
          </a:p>
        </p:txBody>
      </p:sp>
      <p:pic>
        <p:nvPicPr>
          <p:cNvPr id="15" name="Image 14">
            <a:extLst>
              <a:ext uri="{FF2B5EF4-FFF2-40B4-BE49-F238E27FC236}">
                <a16:creationId xmlns:a16="http://schemas.microsoft.com/office/drawing/2014/main" id="{E3C47F9D-CCC7-424C-8EB9-34E15EE1D1E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550548" y="233592"/>
            <a:ext cx="461893" cy="461893"/>
          </a:xfrm>
          <a:prstGeom prst="rect">
            <a:avLst/>
          </a:prstGeom>
        </p:spPr>
      </p:pic>
      <p:sp>
        <p:nvSpPr>
          <p:cNvPr id="21" name="ZoneTexte 20">
            <a:extLst>
              <a:ext uri="{FF2B5EF4-FFF2-40B4-BE49-F238E27FC236}">
                <a16:creationId xmlns:a16="http://schemas.microsoft.com/office/drawing/2014/main" id="{956E81CE-D28F-6E43-9F8F-174AC76B0C72}"/>
              </a:ext>
            </a:extLst>
          </p:cNvPr>
          <p:cNvSpPr txBox="1"/>
          <p:nvPr/>
        </p:nvSpPr>
        <p:spPr>
          <a:xfrm>
            <a:off x="4729942" y="980313"/>
            <a:ext cx="6132569" cy="350865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sz="150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a:solidFill>
                  <a:prstClr val="black"/>
                </a:solidFill>
                <a:highlight>
                  <a:srgbClr val="FFFF00"/>
                </a:highlight>
              </a:rPr>
              <a:t>Donner à la coupe du monde de Rugby une dimension régionale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5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500" b="1" i="0" u="none" strike="noStrike" kern="1200" cap="none" spc="0" normalizeH="0" baseline="0" noProof="0">
                <a:ln>
                  <a:noFill/>
                </a:ln>
                <a:solidFill>
                  <a:prstClr val="black"/>
                </a:solidFill>
                <a:effectLst/>
                <a:uLnTx/>
                <a:uFillTx/>
                <a:latin typeface="Calibri" panose="020F0502020204030204"/>
                <a:ea typeface="+mn-ea"/>
                <a:cs typeface="+mn-cs"/>
              </a:rPr>
              <a:t>B to C</a:t>
            </a:r>
            <a:endParaRPr lang="fr-FR" sz="1500">
              <a:solidFill>
                <a:prstClr val="black"/>
              </a:solidFill>
              <a:latin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500" i="0" u="none" strike="noStrike" kern="1200" cap="none" spc="0" normalizeH="0" baseline="0" noProof="0">
                <a:ln>
                  <a:noFill/>
                </a:ln>
                <a:solidFill>
                  <a:prstClr val="black"/>
                </a:solidFill>
                <a:effectLst/>
                <a:uLnTx/>
                <a:uFillTx/>
                <a:latin typeface="Calibri" panose="020F0502020204030204"/>
                <a:ea typeface="+mn-ea"/>
                <a:cs typeface="+mn-cs"/>
              </a:rPr>
              <a:t>Participation à la campagne d’Atout France French Flair (à confirmer)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r-FR" sz="1500" b="1" i="0" u="none" strike="noStrike" kern="1200" cap="none" spc="0" normalizeH="0" baseline="0" noProof="0">
              <a:ln>
                <a:noFill/>
              </a:ln>
              <a:solidFill>
                <a:prstClr val="black"/>
              </a:solidFill>
              <a:effectLst/>
              <a:uLnTx/>
              <a:uFillTx/>
              <a:latin typeface="Calibri" panose="020F05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r>
              <a:rPr lang="fr-FR" sz="1500" b="1">
                <a:solidFill>
                  <a:prstClr val="black"/>
                </a:solidFill>
                <a:latin typeface="Calibri" panose="020F0502020204030204"/>
              </a:rPr>
              <a:t>B to B</a:t>
            </a:r>
          </a:p>
          <a:p>
            <a:pPr marL="285750" lvl="0" indent="-285750">
              <a:buFont typeface="Arial" panose="020B0604020202020204" pitchFamily="34" charset="0"/>
              <a:buChar char="•"/>
              <a:defRPr/>
            </a:pPr>
            <a:r>
              <a:rPr lang="fr-FR" sz="1500">
                <a:solidFill>
                  <a:prstClr val="black"/>
                </a:solidFill>
              </a:rPr>
              <a:t>Accompagnement des TO rugby sur les itinéraires et besoins d’info: accueil </a:t>
            </a:r>
            <a:r>
              <a:rPr lang="fr-FR" sz="1500" err="1">
                <a:solidFill>
                  <a:prstClr val="black"/>
                </a:solidFill>
              </a:rPr>
              <a:t>eductour</a:t>
            </a:r>
            <a:r>
              <a:rPr lang="fr-FR" sz="1500">
                <a:solidFill>
                  <a:prstClr val="black"/>
                </a:solidFill>
              </a:rPr>
              <a:t> MSG à Lille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500">
                <a:solidFill>
                  <a:prstClr val="black"/>
                </a:solidFill>
              </a:rPr>
              <a:t>Accompagnement des acteurs engagés sur le territoire (</a:t>
            </a:r>
            <a:r>
              <a:rPr lang="fr-FR" sz="1500" err="1">
                <a:solidFill>
                  <a:prstClr val="black"/>
                </a:solidFill>
              </a:rPr>
              <a:t>Francourt</a:t>
            </a:r>
            <a:r>
              <a:rPr lang="fr-FR" sz="1500">
                <a:solidFill>
                  <a:prstClr val="black"/>
                </a:solidFill>
              </a:rPr>
              <a:t> Events)</a:t>
            </a:r>
            <a:endParaRPr kumimoji="0" lang="fr-FR" sz="1500" b="1" i="0" u="none" strike="noStrike" kern="1200" cap="none" spc="0" normalizeH="0" baseline="0" noProof="0">
              <a:ln>
                <a:noFill/>
              </a:ln>
              <a:solidFill>
                <a:prstClr val="black"/>
              </a:solidFill>
              <a:effectLst/>
              <a:uLnTx/>
              <a:uFillTx/>
              <a:latin typeface="Calibri" panose="020F05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endParaRPr lang="fr-FR" sz="1500" b="1">
              <a:solidFill>
                <a:prstClr val="black"/>
              </a:solidFill>
              <a:latin typeface="Calibri" panose="020F0502020204030204"/>
            </a:endParaRPr>
          </a:p>
          <a:p>
            <a:pPr marR="0" lvl="0" algn="l" defTabSz="914400" rtl="0" eaLnBrk="1" fontAlgn="auto" latinLnBrk="0" hangingPunct="1">
              <a:lnSpc>
                <a:spcPct val="100000"/>
              </a:lnSpc>
              <a:spcBef>
                <a:spcPts val="0"/>
              </a:spcBef>
              <a:spcAft>
                <a:spcPts val="0"/>
              </a:spcAft>
              <a:buClrTx/>
              <a:buSzTx/>
              <a:tabLst/>
              <a:defRPr/>
            </a:pPr>
            <a:r>
              <a:rPr kumimoji="0" lang="fr-FR" sz="1500" b="1" i="0" u="none" strike="noStrike" kern="1200" cap="none" spc="0" normalizeH="0" baseline="0" noProof="0">
                <a:ln>
                  <a:noFill/>
                </a:ln>
                <a:solidFill>
                  <a:prstClr val="black"/>
                </a:solidFill>
                <a:effectLst/>
                <a:uLnTx/>
                <a:uFillTx/>
                <a:latin typeface="Calibri" panose="020F0502020204030204"/>
                <a:ea typeface="+mn-ea"/>
                <a:cs typeface="+mn-cs"/>
              </a:rPr>
              <a:t>Presse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500">
                <a:solidFill>
                  <a:prstClr val="black"/>
                </a:solidFill>
                <a:latin typeface="Calibri" panose="020F0502020204030204"/>
              </a:rPr>
              <a:t>Accueils presse selon opportunités </a:t>
            </a:r>
            <a:endParaRPr lang="fr-FR" sz="1500">
              <a:solidFill>
                <a:prstClr val="black"/>
              </a:solidFill>
            </a:endParaRPr>
          </a:p>
          <a:p>
            <a:pPr marL="285750" indent="-285750">
              <a:buFont typeface="Arial" panose="020B0604020202020204" pitchFamily="34" charset="0"/>
              <a:buChar char="•"/>
              <a:defRPr/>
            </a:pPr>
            <a:endParaRPr kumimoji="0" lang="fr-FR"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ZoneTexte 21">
            <a:extLst>
              <a:ext uri="{FF2B5EF4-FFF2-40B4-BE49-F238E27FC236}">
                <a16:creationId xmlns:a16="http://schemas.microsoft.com/office/drawing/2014/main" id="{DF719E24-0B81-424E-AD73-AFB64EF59F20}"/>
              </a:ext>
            </a:extLst>
          </p:cNvPr>
          <p:cNvSpPr txBox="1"/>
          <p:nvPr/>
        </p:nvSpPr>
        <p:spPr>
          <a:xfrm>
            <a:off x="476536" y="1211220"/>
            <a:ext cx="3613684" cy="470898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a:ln>
                  <a:noFill/>
                </a:ln>
                <a:solidFill>
                  <a:schemeClr val="accent1">
                    <a:lumMod val="75000"/>
                  </a:schemeClr>
                </a:solidFill>
                <a:effectLst/>
                <a:uLnTx/>
                <a:uFillTx/>
                <a:ea typeface="+mn-ea"/>
                <a:cs typeface="Biome" panose="020B0503030204020804" pitchFamily="34" charset="0"/>
              </a:rPr>
              <a:t>ENJEUX</a:t>
            </a:r>
            <a:r>
              <a:rPr kumimoji="0" lang="fr-FR" sz="1400" b="1" i="0" u="none" strike="noStrike" kern="1200" cap="none" spc="0" normalizeH="0" baseline="0" noProof="0">
                <a:ln>
                  <a:noFill/>
                </a:ln>
                <a:solidFill>
                  <a:schemeClr val="accent1">
                    <a:lumMod val="75000"/>
                  </a:schemeClr>
                </a:solidFill>
                <a:effectLst/>
                <a:uLnTx/>
                <a:uFillTx/>
                <a:ea typeface="+mn-ea"/>
                <a:cs typeface="Biome" panose="020B0503030204020804"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lang="fr-FR" sz="1400">
                <a:solidFill>
                  <a:schemeClr val="accent1">
                    <a:lumMod val="75000"/>
                  </a:schemeClr>
                </a:solidFill>
              </a:rPr>
              <a:t>Donner à</a:t>
            </a:r>
            <a:r>
              <a:rPr kumimoji="0" lang="fr-FR" sz="1400" b="0" i="0" u="none" strike="noStrike" kern="1200" cap="none" spc="0" normalizeH="0" baseline="0" noProof="0">
                <a:ln>
                  <a:noFill/>
                </a:ln>
                <a:solidFill>
                  <a:schemeClr val="accent1">
                    <a:lumMod val="75000"/>
                  </a:schemeClr>
                </a:solidFill>
                <a:effectLst/>
                <a:uLnTx/>
                <a:uFillTx/>
                <a:ea typeface="+mn-ea"/>
                <a:cs typeface="+mn-cs"/>
              </a:rPr>
              <a:t> l’</a:t>
            </a:r>
            <a:r>
              <a:rPr kumimoji="0" lang="fr-FR" sz="1400" b="0" i="0" u="none" strike="noStrike" kern="1200" cap="none" spc="0" normalizeH="0" baseline="0" noProof="0" err="1">
                <a:ln>
                  <a:noFill/>
                </a:ln>
                <a:solidFill>
                  <a:schemeClr val="accent1">
                    <a:lumMod val="75000"/>
                  </a:schemeClr>
                </a:solidFill>
                <a:effectLst/>
                <a:uLnTx/>
                <a:uFillTx/>
                <a:ea typeface="+mn-ea"/>
                <a:cs typeface="+mn-cs"/>
              </a:rPr>
              <a:t>é</a:t>
            </a:r>
            <a:r>
              <a:rPr lang="fr-FR" sz="1400" err="1">
                <a:solidFill>
                  <a:schemeClr val="accent1">
                    <a:lumMod val="75000"/>
                  </a:schemeClr>
                </a:solidFill>
              </a:rPr>
              <a:t>vènement</a:t>
            </a:r>
            <a:r>
              <a:rPr lang="fr-FR" sz="1400">
                <a:solidFill>
                  <a:schemeClr val="accent1">
                    <a:lumMod val="75000"/>
                  </a:schemeClr>
                </a:solidFill>
              </a:rPr>
              <a:t> France 2023 un rayonnement régional et susciter des retombés au-delà de la ville hôte de Lille</a:t>
            </a:r>
            <a:endParaRPr kumimoji="0" lang="fr-FR" sz="1400" b="0" i="0" u="none" strike="noStrike" kern="1200" cap="none" spc="0" normalizeH="0" baseline="0" noProof="0">
              <a:ln>
                <a:noFill/>
              </a:ln>
              <a:solidFill>
                <a:schemeClr val="accent1">
                  <a:lumMod val="75000"/>
                </a:schemeClr>
              </a:solidFill>
              <a:effectLst/>
              <a:uLnTx/>
              <a:uFillTx/>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a:ln>
                <a:noFill/>
              </a:ln>
              <a:solidFill>
                <a:schemeClr val="accent1">
                  <a:lumMod val="75000"/>
                </a:schemeClr>
              </a:solidFill>
              <a:effectLst/>
              <a:uLnTx/>
              <a:uFillTx/>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a:ln>
                  <a:noFill/>
                </a:ln>
                <a:solidFill>
                  <a:schemeClr val="accent1">
                    <a:lumMod val="75000"/>
                  </a:schemeClr>
                </a:solidFill>
                <a:effectLst/>
                <a:uLnTx/>
                <a:uFillTx/>
                <a:ea typeface="+mn-ea"/>
                <a:cs typeface="Biome" panose="020B0503030204020804" pitchFamily="34" charset="0"/>
              </a:rPr>
              <a:t>METHODE</a:t>
            </a:r>
          </a:p>
          <a:p>
            <a:pPr marL="285750" lvl="0" indent="-285750" algn="just">
              <a:buFont typeface="Arial" panose="020B0604020202020204" pitchFamily="34" charset="0"/>
              <a:buChar char="•"/>
              <a:defRPr/>
            </a:pPr>
            <a:r>
              <a:rPr lang="fr-FR" sz="1400">
                <a:solidFill>
                  <a:schemeClr val="accent1">
                    <a:lumMod val="75000"/>
                  </a:schemeClr>
                </a:solidFill>
              </a:rPr>
              <a:t>Accompagner les TO rugby sur les itinéraires et programmation et c</a:t>
            </a:r>
            <a:r>
              <a:rPr kumimoji="0" lang="fr-FR" sz="1400" b="0" i="0" u="none" strike="noStrike" kern="1200" cap="none" spc="0" normalizeH="0" baseline="0" noProof="0" err="1">
                <a:ln>
                  <a:noFill/>
                </a:ln>
                <a:solidFill>
                  <a:schemeClr val="accent1">
                    <a:lumMod val="75000"/>
                  </a:schemeClr>
                </a:solidFill>
                <a:effectLst/>
                <a:uLnTx/>
                <a:uFillTx/>
                <a:ea typeface="+mn-ea"/>
                <a:cs typeface="+mn-cs"/>
              </a:rPr>
              <a:t>ommuniquer</a:t>
            </a:r>
            <a:r>
              <a:rPr kumimoji="0" lang="fr-FR" sz="1400" b="0" i="0" u="none" strike="noStrike" kern="1200" cap="none" spc="0" normalizeH="0" baseline="0" noProof="0">
                <a:ln>
                  <a:noFill/>
                </a:ln>
                <a:solidFill>
                  <a:schemeClr val="accent1">
                    <a:lumMod val="75000"/>
                  </a:schemeClr>
                </a:solidFill>
                <a:effectLst/>
                <a:uLnTx/>
                <a:uFillTx/>
                <a:ea typeface="+mn-ea"/>
                <a:cs typeface="+mn-cs"/>
              </a:rPr>
              <a:t> sur les destinations facilement accessible depuis les villes </a:t>
            </a:r>
            <a:r>
              <a:rPr kumimoji="0" lang="fr-FR" sz="1400" b="0" i="0" u="none" strike="noStrike" kern="1200" cap="none" spc="0" normalizeH="0" baseline="0" noProof="0" err="1">
                <a:ln>
                  <a:noFill/>
                </a:ln>
                <a:solidFill>
                  <a:schemeClr val="accent1">
                    <a:lumMod val="75000"/>
                  </a:schemeClr>
                </a:solidFill>
                <a:effectLst/>
                <a:uLnTx/>
                <a:uFillTx/>
                <a:ea typeface="+mn-ea"/>
                <a:cs typeface="+mn-cs"/>
              </a:rPr>
              <a:t>hote</a:t>
            </a:r>
            <a:r>
              <a:rPr lang="fr-FR" sz="1400">
                <a:solidFill>
                  <a:schemeClr val="accent1">
                    <a:lumMod val="75000"/>
                  </a:schemeClr>
                </a:solidFill>
              </a:rPr>
              <a:t>s de Lille et Paris et sur Le Touquet: camp de base de l’équipe d’Angleterre</a:t>
            </a:r>
            <a:endParaRPr kumimoji="0" lang="fr-FR" sz="1400" b="1" i="0" u="none" strike="noStrike" kern="1200" cap="none" spc="0" normalizeH="0" baseline="0" noProof="0">
              <a:ln>
                <a:noFill/>
              </a:ln>
              <a:solidFill>
                <a:srgbClr val="70AD47">
                  <a:lumMod val="75000"/>
                </a:srgbClr>
              </a:solidFill>
              <a:effectLst/>
              <a:uLnTx/>
              <a:uFillTx/>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fr-FR" sz="1400" b="1" i="0" u="none" strike="noStrike" kern="1200" cap="none" spc="0" normalizeH="0" baseline="0" noProof="0">
              <a:ln>
                <a:noFill/>
              </a:ln>
              <a:solidFill>
                <a:srgbClr val="4472C4"/>
              </a:solidFill>
              <a:effectLst/>
              <a:uLnTx/>
              <a:uFillTx/>
              <a:ea typeface="+mn-ea"/>
              <a:cs typeface="Biome" panose="020B05030302040208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a:ln>
                  <a:noFill/>
                </a:ln>
                <a:solidFill>
                  <a:schemeClr val="accent1">
                    <a:lumMod val="75000"/>
                  </a:schemeClr>
                </a:solidFill>
                <a:effectLst/>
                <a:uLnTx/>
                <a:uFillTx/>
                <a:ea typeface="+mn-ea"/>
                <a:cs typeface="Biome" panose="020B0503030204020804" pitchFamily="34" charset="0"/>
              </a:rPr>
              <a:t>CIBLES PRIORITAIRES</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a:ln>
                  <a:noFill/>
                </a:ln>
                <a:solidFill>
                  <a:schemeClr val="accent1">
                    <a:lumMod val="75000"/>
                  </a:schemeClr>
                </a:solidFill>
                <a:effectLst/>
                <a:uLnTx/>
                <a:uFillTx/>
                <a:ea typeface="+mn-ea"/>
                <a:cs typeface="+mn-cs"/>
              </a:rPr>
              <a:t>Groupes d’amis</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fr-FR" sz="1400">
              <a:solidFill>
                <a:schemeClr val="accent1">
                  <a:lumMod val="75000"/>
                </a:schemeClr>
              </a:solidFill>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a:ln>
                  <a:noFill/>
                </a:ln>
                <a:solidFill>
                  <a:schemeClr val="accent1">
                    <a:lumMod val="75000"/>
                  </a:schemeClr>
                </a:solidFill>
                <a:effectLst/>
                <a:uLnTx/>
                <a:uFillTx/>
                <a:ea typeface="+mn-ea"/>
                <a:cs typeface="Biome" panose="020B0503030204020804" pitchFamily="34" charset="0"/>
              </a:rPr>
              <a:t>ACCOMPAGNEMENT DES PARTENAIRES HAUTS-DE-FRANCE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a:ln>
                  <a:noFill/>
                </a:ln>
                <a:solidFill>
                  <a:schemeClr val="accent1">
                    <a:lumMod val="75000"/>
                  </a:schemeClr>
                </a:solidFill>
                <a:effectLst/>
                <a:uLnTx/>
                <a:uFillTx/>
                <a:ea typeface="+mn-ea"/>
                <a:cs typeface="+mn-cs"/>
              </a:rPr>
              <a:t>Sollicitation lors des accueils de presse, </a:t>
            </a:r>
            <a:r>
              <a:rPr kumimoji="0" lang="fr-FR" sz="1400" b="0" i="0" u="none" strike="noStrike" kern="1200" cap="none" spc="0" normalizeH="0" baseline="0" noProof="0" err="1">
                <a:ln>
                  <a:noFill/>
                </a:ln>
                <a:solidFill>
                  <a:schemeClr val="accent1">
                    <a:lumMod val="75000"/>
                  </a:schemeClr>
                </a:solidFill>
                <a:effectLst/>
                <a:uLnTx/>
                <a:uFillTx/>
                <a:ea typeface="+mn-ea"/>
                <a:cs typeface="+mn-cs"/>
              </a:rPr>
              <a:t>co</a:t>
            </a:r>
            <a:r>
              <a:rPr kumimoji="0" lang="fr-FR" sz="1400" b="0" i="0" u="none" strike="noStrike" kern="1200" cap="none" spc="0" normalizeH="0" baseline="0" noProof="0">
                <a:ln>
                  <a:noFill/>
                </a:ln>
                <a:solidFill>
                  <a:schemeClr val="accent1">
                    <a:lumMod val="75000"/>
                  </a:schemeClr>
                </a:solidFill>
                <a:effectLst/>
                <a:uLnTx/>
                <a:uFillTx/>
                <a:ea typeface="+mn-ea"/>
                <a:cs typeface="+mn-cs"/>
              </a:rPr>
              <a:t>-organisation des accueils presse et </a:t>
            </a:r>
            <a:r>
              <a:rPr kumimoji="0" lang="fr-FR" sz="1400" b="0" i="0" u="none" strike="noStrike" kern="1200" cap="none" spc="0" normalizeH="0" baseline="0" noProof="0" err="1">
                <a:ln>
                  <a:noFill/>
                </a:ln>
                <a:solidFill>
                  <a:schemeClr val="accent1">
                    <a:lumMod val="75000"/>
                  </a:schemeClr>
                </a:solidFill>
                <a:effectLst/>
                <a:uLnTx/>
                <a:uFillTx/>
                <a:ea typeface="+mn-ea"/>
                <a:cs typeface="+mn-cs"/>
              </a:rPr>
              <a:t>Eductours</a:t>
            </a:r>
            <a:endParaRPr kumimoji="0" lang="fr-FR" sz="1400" b="0" i="0" u="none" strike="noStrike" kern="1200" cap="none" spc="0" normalizeH="0" baseline="0" noProof="0">
              <a:ln>
                <a:noFill/>
              </a:ln>
              <a:solidFill>
                <a:schemeClr val="accent1">
                  <a:lumMod val="75000"/>
                </a:schemeClr>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a:ln>
                <a:noFill/>
              </a:ln>
              <a:solidFill>
                <a:srgbClr val="4472C4"/>
              </a:solidFill>
              <a:effectLst/>
              <a:uLnTx/>
              <a:uFillTx/>
              <a:ea typeface="+mn-ea"/>
              <a:cs typeface="+mn-cs"/>
            </a:endParaRPr>
          </a:p>
        </p:txBody>
      </p:sp>
      <p:cxnSp>
        <p:nvCxnSpPr>
          <p:cNvPr id="23" name="Connecteur droit 22">
            <a:extLst>
              <a:ext uri="{FF2B5EF4-FFF2-40B4-BE49-F238E27FC236}">
                <a16:creationId xmlns:a16="http://schemas.microsoft.com/office/drawing/2014/main" id="{F7091466-565F-7F47-9395-660628DCBB7B}"/>
              </a:ext>
            </a:extLst>
          </p:cNvPr>
          <p:cNvCxnSpPr>
            <a:cxnSpLocks/>
          </p:cNvCxnSpPr>
          <p:nvPr/>
        </p:nvCxnSpPr>
        <p:spPr>
          <a:xfrm>
            <a:off x="4643513" y="834886"/>
            <a:ext cx="0" cy="5428028"/>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55423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Une image contenant extérieur, ciel nocturne&#10;&#10;Description générée automatiquement">
            <a:extLst>
              <a:ext uri="{FF2B5EF4-FFF2-40B4-BE49-F238E27FC236}">
                <a16:creationId xmlns:a16="http://schemas.microsoft.com/office/drawing/2014/main" id="{489683ED-82B9-487E-9AA7-9EEC3A27A3C2}"/>
              </a:ext>
            </a:extLst>
          </p:cNvPr>
          <p:cNvPicPr>
            <a:picLocks noChangeAspect="1"/>
          </p:cNvPicPr>
          <p:nvPr/>
        </p:nvPicPr>
        <p:blipFill rotWithShape="1">
          <a:blip r:embed="rId2">
            <a:extLst>
              <a:ext uri="{28A0092B-C50C-407E-A947-70E740481C1C}">
                <a14:useLocalDpi xmlns:a14="http://schemas.microsoft.com/office/drawing/2010/main" val="0"/>
              </a:ext>
            </a:extLst>
          </a:blip>
          <a:srcRect l="5556" r="5556"/>
          <a:stretch/>
        </p:blipFill>
        <p:spPr>
          <a:xfrm>
            <a:off x="0" y="0"/>
            <a:ext cx="12192000" cy="6858000"/>
          </a:xfrm>
          <a:prstGeom prst="rect">
            <a:avLst/>
          </a:prstGeom>
        </p:spPr>
      </p:pic>
      <p:grpSp>
        <p:nvGrpSpPr>
          <p:cNvPr id="6" name="object 3">
            <a:extLst>
              <a:ext uri="{FF2B5EF4-FFF2-40B4-BE49-F238E27FC236}">
                <a16:creationId xmlns:a16="http://schemas.microsoft.com/office/drawing/2014/main" id="{CEF6BAFE-A9A8-B180-2708-089F57758361}"/>
              </a:ext>
            </a:extLst>
          </p:cNvPr>
          <p:cNvGrpSpPr/>
          <p:nvPr/>
        </p:nvGrpSpPr>
        <p:grpSpPr>
          <a:xfrm>
            <a:off x="2778483" y="2312439"/>
            <a:ext cx="6961694" cy="134447"/>
            <a:chOff x="903706" y="3386950"/>
            <a:chExt cx="5751579" cy="108588"/>
          </a:xfrm>
        </p:grpSpPr>
        <p:sp>
          <p:nvSpPr>
            <p:cNvPr id="7" name="object 4">
              <a:extLst>
                <a:ext uri="{FF2B5EF4-FFF2-40B4-BE49-F238E27FC236}">
                  <a16:creationId xmlns:a16="http://schemas.microsoft.com/office/drawing/2014/main" id="{EE49FCA3-E44C-6A7E-C7C8-A8A9454C117E}"/>
                </a:ext>
              </a:extLst>
            </p:cNvPr>
            <p:cNvSpPr/>
            <p:nvPr/>
          </p:nvSpPr>
          <p:spPr>
            <a:xfrm>
              <a:off x="903706" y="3386950"/>
              <a:ext cx="20955" cy="20955"/>
            </a:xfrm>
            <a:custGeom>
              <a:avLst/>
              <a:gdLst/>
              <a:ahLst/>
              <a:cxnLst/>
              <a:rect l="l" t="t" r="r" b="b"/>
              <a:pathLst>
                <a:path w="20955" h="20954">
                  <a:moveTo>
                    <a:pt x="0" y="20923"/>
                  </a:moveTo>
                  <a:lnTo>
                    <a:pt x="20923"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8" name="object 5">
              <a:extLst>
                <a:ext uri="{FF2B5EF4-FFF2-40B4-BE49-F238E27FC236}">
                  <a16:creationId xmlns:a16="http://schemas.microsoft.com/office/drawing/2014/main" id="{260EBC1C-65FA-B3E4-B3AA-9D64D95B06CA}"/>
                </a:ext>
              </a:extLst>
            </p:cNvPr>
            <p:cNvSpPr/>
            <p:nvPr/>
          </p:nvSpPr>
          <p:spPr>
            <a:xfrm>
              <a:off x="903706" y="3386950"/>
              <a:ext cx="54610" cy="54610"/>
            </a:xfrm>
            <a:custGeom>
              <a:avLst/>
              <a:gdLst/>
              <a:ahLst/>
              <a:cxnLst/>
              <a:rect l="l" t="t" r="r" b="b"/>
              <a:pathLst>
                <a:path w="54609" h="54610">
                  <a:moveTo>
                    <a:pt x="0" y="54518"/>
                  </a:moveTo>
                  <a:lnTo>
                    <a:pt x="54518"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9" name="object 6">
              <a:extLst>
                <a:ext uri="{FF2B5EF4-FFF2-40B4-BE49-F238E27FC236}">
                  <a16:creationId xmlns:a16="http://schemas.microsoft.com/office/drawing/2014/main" id="{2AE2522D-182F-63EA-7263-E33404D22671}"/>
                </a:ext>
              </a:extLst>
            </p:cNvPr>
            <p:cNvSpPr/>
            <p:nvPr/>
          </p:nvSpPr>
          <p:spPr>
            <a:xfrm>
              <a:off x="903706" y="3386950"/>
              <a:ext cx="88265" cy="88265"/>
            </a:xfrm>
            <a:custGeom>
              <a:avLst/>
              <a:gdLst/>
              <a:ahLst/>
              <a:cxnLst/>
              <a:rect l="l" t="t" r="r" b="b"/>
              <a:pathLst>
                <a:path w="88265" h="88264">
                  <a:moveTo>
                    <a:pt x="0" y="88113"/>
                  </a:moveTo>
                  <a:lnTo>
                    <a:pt x="88113"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0" name="object 7">
              <a:extLst>
                <a:ext uri="{FF2B5EF4-FFF2-40B4-BE49-F238E27FC236}">
                  <a16:creationId xmlns:a16="http://schemas.microsoft.com/office/drawing/2014/main" id="{26CB9E0F-0FE3-FC19-6353-CC3007F9F75C}"/>
                </a:ext>
              </a:extLst>
            </p:cNvPr>
            <p:cNvSpPr/>
            <p:nvPr/>
          </p:nvSpPr>
          <p:spPr>
            <a:xfrm>
              <a:off x="917415" y="3386950"/>
              <a:ext cx="108585" cy="108585"/>
            </a:xfrm>
            <a:custGeom>
              <a:avLst/>
              <a:gdLst/>
              <a:ahLst/>
              <a:cxnLst/>
              <a:rect l="l" t="t" r="r" b="b"/>
              <a:pathLst>
                <a:path w="108584"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1" name="object 8">
              <a:extLst>
                <a:ext uri="{FF2B5EF4-FFF2-40B4-BE49-F238E27FC236}">
                  <a16:creationId xmlns:a16="http://schemas.microsoft.com/office/drawing/2014/main" id="{26D2D0DB-8CF4-263C-E900-AA4CF197B084}"/>
                </a:ext>
              </a:extLst>
            </p:cNvPr>
            <p:cNvSpPr/>
            <p:nvPr/>
          </p:nvSpPr>
          <p:spPr>
            <a:xfrm>
              <a:off x="951010" y="3386950"/>
              <a:ext cx="108585" cy="108585"/>
            </a:xfrm>
            <a:custGeom>
              <a:avLst/>
              <a:gdLst/>
              <a:ahLst/>
              <a:cxnLst/>
              <a:rect l="l" t="t" r="r" b="b"/>
              <a:pathLst>
                <a:path w="108584"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2" name="object 9">
              <a:extLst>
                <a:ext uri="{FF2B5EF4-FFF2-40B4-BE49-F238E27FC236}">
                  <a16:creationId xmlns:a16="http://schemas.microsoft.com/office/drawing/2014/main" id="{36F623D8-B7E8-0B1F-3FED-7F8869A9E0D6}"/>
                </a:ext>
              </a:extLst>
            </p:cNvPr>
            <p:cNvSpPr/>
            <p:nvPr/>
          </p:nvSpPr>
          <p:spPr>
            <a:xfrm>
              <a:off x="984605" y="3386950"/>
              <a:ext cx="108585" cy="108585"/>
            </a:xfrm>
            <a:custGeom>
              <a:avLst/>
              <a:gdLst/>
              <a:ahLst/>
              <a:cxnLst/>
              <a:rect l="l" t="t" r="r" b="b"/>
              <a:pathLst>
                <a:path w="108584"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3" name="object 10">
              <a:extLst>
                <a:ext uri="{FF2B5EF4-FFF2-40B4-BE49-F238E27FC236}">
                  <a16:creationId xmlns:a16="http://schemas.microsoft.com/office/drawing/2014/main" id="{0A8FC997-DF77-389C-CF77-9630A9EDC0A1}"/>
                </a:ext>
              </a:extLst>
            </p:cNvPr>
            <p:cNvSpPr/>
            <p:nvPr/>
          </p:nvSpPr>
          <p:spPr>
            <a:xfrm>
              <a:off x="1018200" y="3386950"/>
              <a:ext cx="108585" cy="108585"/>
            </a:xfrm>
            <a:custGeom>
              <a:avLst/>
              <a:gdLst/>
              <a:ahLst/>
              <a:cxnLst/>
              <a:rect l="l" t="t" r="r" b="b"/>
              <a:pathLst>
                <a:path w="108584"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4" name="object 11">
              <a:extLst>
                <a:ext uri="{FF2B5EF4-FFF2-40B4-BE49-F238E27FC236}">
                  <a16:creationId xmlns:a16="http://schemas.microsoft.com/office/drawing/2014/main" id="{A24748C3-A3FD-3527-5184-30CB6ED845ED}"/>
                </a:ext>
              </a:extLst>
            </p:cNvPr>
            <p:cNvSpPr/>
            <p:nvPr/>
          </p:nvSpPr>
          <p:spPr>
            <a:xfrm>
              <a:off x="1051796" y="3386950"/>
              <a:ext cx="108585" cy="108585"/>
            </a:xfrm>
            <a:custGeom>
              <a:avLst/>
              <a:gdLst/>
              <a:ahLst/>
              <a:cxnLst/>
              <a:rect l="l" t="t" r="r" b="b"/>
              <a:pathLst>
                <a:path w="108584"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5" name="object 12">
              <a:extLst>
                <a:ext uri="{FF2B5EF4-FFF2-40B4-BE49-F238E27FC236}">
                  <a16:creationId xmlns:a16="http://schemas.microsoft.com/office/drawing/2014/main" id="{3AEC474F-3A28-4210-B7E9-98A947EA4122}"/>
                </a:ext>
              </a:extLst>
            </p:cNvPr>
            <p:cNvSpPr/>
            <p:nvPr/>
          </p:nvSpPr>
          <p:spPr>
            <a:xfrm>
              <a:off x="1085391" y="3386950"/>
              <a:ext cx="108585" cy="108585"/>
            </a:xfrm>
            <a:custGeom>
              <a:avLst/>
              <a:gdLst/>
              <a:ahLst/>
              <a:cxnLst/>
              <a:rect l="l" t="t" r="r" b="b"/>
              <a:pathLst>
                <a:path w="108584"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6" name="object 13">
              <a:extLst>
                <a:ext uri="{FF2B5EF4-FFF2-40B4-BE49-F238E27FC236}">
                  <a16:creationId xmlns:a16="http://schemas.microsoft.com/office/drawing/2014/main" id="{87E31400-F125-CD91-BAFF-CF4B68A526BE}"/>
                </a:ext>
              </a:extLst>
            </p:cNvPr>
            <p:cNvSpPr/>
            <p:nvPr/>
          </p:nvSpPr>
          <p:spPr>
            <a:xfrm>
              <a:off x="1118986" y="3386950"/>
              <a:ext cx="108585" cy="108585"/>
            </a:xfrm>
            <a:custGeom>
              <a:avLst/>
              <a:gdLst/>
              <a:ahLst/>
              <a:cxnLst/>
              <a:rect l="l" t="t" r="r" b="b"/>
              <a:pathLst>
                <a:path w="108584"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7" name="object 14">
              <a:extLst>
                <a:ext uri="{FF2B5EF4-FFF2-40B4-BE49-F238E27FC236}">
                  <a16:creationId xmlns:a16="http://schemas.microsoft.com/office/drawing/2014/main" id="{4150DA24-7DDF-D942-C92D-CED43B82EFC6}"/>
                </a:ext>
              </a:extLst>
            </p:cNvPr>
            <p:cNvSpPr/>
            <p:nvPr/>
          </p:nvSpPr>
          <p:spPr>
            <a:xfrm>
              <a:off x="1152580" y="3386950"/>
              <a:ext cx="108585" cy="108585"/>
            </a:xfrm>
            <a:custGeom>
              <a:avLst/>
              <a:gdLst/>
              <a:ahLst/>
              <a:cxnLst/>
              <a:rect l="l" t="t" r="r" b="b"/>
              <a:pathLst>
                <a:path w="108584"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8" name="object 15">
              <a:extLst>
                <a:ext uri="{FF2B5EF4-FFF2-40B4-BE49-F238E27FC236}">
                  <a16:creationId xmlns:a16="http://schemas.microsoft.com/office/drawing/2014/main" id="{F772ED49-17BF-BCC7-C231-0A8E90D12735}"/>
                </a:ext>
              </a:extLst>
            </p:cNvPr>
            <p:cNvSpPr/>
            <p:nvPr/>
          </p:nvSpPr>
          <p:spPr>
            <a:xfrm>
              <a:off x="1186177" y="3386950"/>
              <a:ext cx="108585" cy="108585"/>
            </a:xfrm>
            <a:custGeom>
              <a:avLst/>
              <a:gdLst/>
              <a:ahLst/>
              <a:cxnLst/>
              <a:rect l="l" t="t" r="r" b="b"/>
              <a:pathLst>
                <a:path w="108584"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9" name="object 16">
              <a:extLst>
                <a:ext uri="{FF2B5EF4-FFF2-40B4-BE49-F238E27FC236}">
                  <a16:creationId xmlns:a16="http://schemas.microsoft.com/office/drawing/2014/main" id="{145FA3EF-3967-DE0F-866E-EB4C6D22A4DA}"/>
                </a:ext>
              </a:extLst>
            </p:cNvPr>
            <p:cNvSpPr/>
            <p:nvPr/>
          </p:nvSpPr>
          <p:spPr>
            <a:xfrm>
              <a:off x="1219772" y="3386950"/>
              <a:ext cx="108585" cy="108585"/>
            </a:xfrm>
            <a:custGeom>
              <a:avLst/>
              <a:gdLst/>
              <a:ahLst/>
              <a:cxnLst/>
              <a:rect l="l" t="t" r="r" b="b"/>
              <a:pathLst>
                <a:path w="108584"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0" name="object 17">
              <a:extLst>
                <a:ext uri="{FF2B5EF4-FFF2-40B4-BE49-F238E27FC236}">
                  <a16:creationId xmlns:a16="http://schemas.microsoft.com/office/drawing/2014/main" id="{551B3861-830C-DA59-AD76-E4C249A1FBD2}"/>
                </a:ext>
              </a:extLst>
            </p:cNvPr>
            <p:cNvSpPr/>
            <p:nvPr/>
          </p:nvSpPr>
          <p:spPr>
            <a:xfrm>
              <a:off x="1253368" y="3386950"/>
              <a:ext cx="108585" cy="108585"/>
            </a:xfrm>
            <a:custGeom>
              <a:avLst/>
              <a:gdLst/>
              <a:ahLst/>
              <a:cxnLst/>
              <a:rect l="l" t="t" r="r" b="b"/>
              <a:pathLst>
                <a:path w="108584"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1" name="object 18">
              <a:extLst>
                <a:ext uri="{FF2B5EF4-FFF2-40B4-BE49-F238E27FC236}">
                  <a16:creationId xmlns:a16="http://schemas.microsoft.com/office/drawing/2014/main" id="{9F8F744A-BB8A-EAB3-D35F-33E077FE02C9}"/>
                </a:ext>
              </a:extLst>
            </p:cNvPr>
            <p:cNvSpPr/>
            <p:nvPr/>
          </p:nvSpPr>
          <p:spPr>
            <a:xfrm>
              <a:off x="1286963" y="3386950"/>
              <a:ext cx="108585" cy="108585"/>
            </a:xfrm>
            <a:custGeom>
              <a:avLst/>
              <a:gdLst/>
              <a:ahLst/>
              <a:cxnLst/>
              <a:rect l="l" t="t" r="r" b="b"/>
              <a:pathLst>
                <a:path w="108584"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2" name="object 19">
              <a:extLst>
                <a:ext uri="{FF2B5EF4-FFF2-40B4-BE49-F238E27FC236}">
                  <a16:creationId xmlns:a16="http://schemas.microsoft.com/office/drawing/2014/main" id="{EE623E76-60B6-4747-B2CD-E47390F76632}"/>
                </a:ext>
              </a:extLst>
            </p:cNvPr>
            <p:cNvSpPr/>
            <p:nvPr/>
          </p:nvSpPr>
          <p:spPr>
            <a:xfrm>
              <a:off x="1320558" y="3386950"/>
              <a:ext cx="108585" cy="108585"/>
            </a:xfrm>
            <a:custGeom>
              <a:avLst/>
              <a:gdLst/>
              <a:ahLst/>
              <a:cxnLst/>
              <a:rect l="l" t="t" r="r" b="b"/>
              <a:pathLst>
                <a:path w="108584"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3" name="object 20">
              <a:extLst>
                <a:ext uri="{FF2B5EF4-FFF2-40B4-BE49-F238E27FC236}">
                  <a16:creationId xmlns:a16="http://schemas.microsoft.com/office/drawing/2014/main" id="{E89F4D09-B709-EBE5-4067-D5F2F83BB0EB}"/>
                </a:ext>
              </a:extLst>
            </p:cNvPr>
            <p:cNvSpPr/>
            <p:nvPr/>
          </p:nvSpPr>
          <p:spPr>
            <a:xfrm>
              <a:off x="1354152" y="3386950"/>
              <a:ext cx="108585" cy="108585"/>
            </a:xfrm>
            <a:custGeom>
              <a:avLst/>
              <a:gdLst/>
              <a:ahLst/>
              <a:cxnLst/>
              <a:rect l="l" t="t" r="r" b="b"/>
              <a:pathLst>
                <a:path w="108584"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4" name="object 21">
              <a:extLst>
                <a:ext uri="{FF2B5EF4-FFF2-40B4-BE49-F238E27FC236}">
                  <a16:creationId xmlns:a16="http://schemas.microsoft.com/office/drawing/2014/main" id="{0F00C8A9-DA15-6B46-B35D-D814CD67047B}"/>
                </a:ext>
              </a:extLst>
            </p:cNvPr>
            <p:cNvSpPr/>
            <p:nvPr/>
          </p:nvSpPr>
          <p:spPr>
            <a:xfrm>
              <a:off x="1387749" y="3386950"/>
              <a:ext cx="108585" cy="108585"/>
            </a:xfrm>
            <a:custGeom>
              <a:avLst/>
              <a:gdLst/>
              <a:ahLst/>
              <a:cxnLst/>
              <a:rect l="l" t="t" r="r" b="b"/>
              <a:pathLst>
                <a:path w="108584"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5" name="object 22">
              <a:extLst>
                <a:ext uri="{FF2B5EF4-FFF2-40B4-BE49-F238E27FC236}">
                  <a16:creationId xmlns:a16="http://schemas.microsoft.com/office/drawing/2014/main" id="{925E467B-18B6-FA61-026A-23BF5A3A66DF}"/>
                </a:ext>
              </a:extLst>
            </p:cNvPr>
            <p:cNvSpPr/>
            <p:nvPr/>
          </p:nvSpPr>
          <p:spPr>
            <a:xfrm>
              <a:off x="1421344" y="3386950"/>
              <a:ext cx="108585" cy="108585"/>
            </a:xfrm>
            <a:custGeom>
              <a:avLst/>
              <a:gdLst/>
              <a:ahLst/>
              <a:cxnLst/>
              <a:rect l="l" t="t" r="r" b="b"/>
              <a:pathLst>
                <a:path w="108584"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6" name="object 23">
              <a:extLst>
                <a:ext uri="{FF2B5EF4-FFF2-40B4-BE49-F238E27FC236}">
                  <a16:creationId xmlns:a16="http://schemas.microsoft.com/office/drawing/2014/main" id="{0FE93B08-D297-D95B-889F-7268326BBE77}"/>
                </a:ext>
              </a:extLst>
            </p:cNvPr>
            <p:cNvSpPr/>
            <p:nvPr/>
          </p:nvSpPr>
          <p:spPr>
            <a:xfrm>
              <a:off x="1454939" y="3386950"/>
              <a:ext cx="108585" cy="108585"/>
            </a:xfrm>
            <a:custGeom>
              <a:avLst/>
              <a:gdLst/>
              <a:ahLst/>
              <a:cxnLst/>
              <a:rect l="l" t="t" r="r" b="b"/>
              <a:pathLst>
                <a:path w="108584"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7" name="object 24">
              <a:extLst>
                <a:ext uri="{FF2B5EF4-FFF2-40B4-BE49-F238E27FC236}">
                  <a16:creationId xmlns:a16="http://schemas.microsoft.com/office/drawing/2014/main" id="{430AD86C-A402-FB47-B594-D460ECDD7D21}"/>
                </a:ext>
              </a:extLst>
            </p:cNvPr>
            <p:cNvSpPr/>
            <p:nvPr/>
          </p:nvSpPr>
          <p:spPr>
            <a:xfrm>
              <a:off x="1488535" y="3386950"/>
              <a:ext cx="108585" cy="108585"/>
            </a:xfrm>
            <a:custGeom>
              <a:avLst/>
              <a:gdLst/>
              <a:ahLst/>
              <a:cxnLst/>
              <a:rect l="l" t="t" r="r" b="b"/>
              <a:pathLst>
                <a:path w="108584"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8" name="object 25">
              <a:extLst>
                <a:ext uri="{FF2B5EF4-FFF2-40B4-BE49-F238E27FC236}">
                  <a16:creationId xmlns:a16="http://schemas.microsoft.com/office/drawing/2014/main" id="{024A9BA8-FCDD-DEE3-DB5D-708050847090}"/>
                </a:ext>
              </a:extLst>
            </p:cNvPr>
            <p:cNvSpPr/>
            <p:nvPr/>
          </p:nvSpPr>
          <p:spPr>
            <a:xfrm>
              <a:off x="1522130"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9" name="object 26">
              <a:extLst>
                <a:ext uri="{FF2B5EF4-FFF2-40B4-BE49-F238E27FC236}">
                  <a16:creationId xmlns:a16="http://schemas.microsoft.com/office/drawing/2014/main" id="{9B6936EB-17C5-5A18-92F5-A4381F262221}"/>
                </a:ext>
              </a:extLst>
            </p:cNvPr>
            <p:cNvSpPr/>
            <p:nvPr/>
          </p:nvSpPr>
          <p:spPr>
            <a:xfrm>
              <a:off x="1555724"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0" name="object 27">
              <a:extLst>
                <a:ext uri="{FF2B5EF4-FFF2-40B4-BE49-F238E27FC236}">
                  <a16:creationId xmlns:a16="http://schemas.microsoft.com/office/drawing/2014/main" id="{2589812F-C377-29DD-888E-C7FFF347DEB1}"/>
                </a:ext>
              </a:extLst>
            </p:cNvPr>
            <p:cNvSpPr/>
            <p:nvPr/>
          </p:nvSpPr>
          <p:spPr>
            <a:xfrm>
              <a:off x="1589321" y="3386950"/>
              <a:ext cx="108585" cy="108585"/>
            </a:xfrm>
            <a:custGeom>
              <a:avLst/>
              <a:gdLst/>
              <a:ahLst/>
              <a:cxnLst/>
              <a:rect l="l" t="t" r="r" b="b"/>
              <a:pathLst>
                <a:path w="108585" h="108585">
                  <a:moveTo>
                    <a:pt x="0" y="108000"/>
                  </a:moveTo>
                  <a:lnTo>
                    <a:pt x="108000" y="0"/>
                  </a:lnTo>
                </a:path>
              </a:pathLst>
            </a:custGeom>
            <a:ln w="7619">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1" name="object 28">
              <a:extLst>
                <a:ext uri="{FF2B5EF4-FFF2-40B4-BE49-F238E27FC236}">
                  <a16:creationId xmlns:a16="http://schemas.microsoft.com/office/drawing/2014/main" id="{3216EE1D-7BA2-4758-2003-EAA782BE04D0}"/>
                </a:ext>
              </a:extLst>
            </p:cNvPr>
            <p:cNvSpPr/>
            <p:nvPr/>
          </p:nvSpPr>
          <p:spPr>
            <a:xfrm>
              <a:off x="1622916"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2" name="object 29">
              <a:extLst>
                <a:ext uri="{FF2B5EF4-FFF2-40B4-BE49-F238E27FC236}">
                  <a16:creationId xmlns:a16="http://schemas.microsoft.com/office/drawing/2014/main" id="{B8441069-E1AD-0643-DC37-5D2ECC988C7B}"/>
                </a:ext>
              </a:extLst>
            </p:cNvPr>
            <p:cNvSpPr/>
            <p:nvPr/>
          </p:nvSpPr>
          <p:spPr>
            <a:xfrm>
              <a:off x="1656511"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3" name="object 30">
              <a:extLst>
                <a:ext uri="{FF2B5EF4-FFF2-40B4-BE49-F238E27FC236}">
                  <a16:creationId xmlns:a16="http://schemas.microsoft.com/office/drawing/2014/main" id="{CFA8EEEB-A973-2FFA-3768-3A09EEBBB032}"/>
                </a:ext>
              </a:extLst>
            </p:cNvPr>
            <p:cNvSpPr/>
            <p:nvPr/>
          </p:nvSpPr>
          <p:spPr>
            <a:xfrm>
              <a:off x="1690105"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4" name="object 31">
              <a:extLst>
                <a:ext uri="{FF2B5EF4-FFF2-40B4-BE49-F238E27FC236}">
                  <a16:creationId xmlns:a16="http://schemas.microsoft.com/office/drawing/2014/main" id="{1535422A-3F23-303B-5988-53DE2EC6D561}"/>
                </a:ext>
              </a:extLst>
            </p:cNvPr>
            <p:cNvSpPr/>
            <p:nvPr/>
          </p:nvSpPr>
          <p:spPr>
            <a:xfrm>
              <a:off x="1723702"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5" name="object 32">
              <a:extLst>
                <a:ext uri="{FF2B5EF4-FFF2-40B4-BE49-F238E27FC236}">
                  <a16:creationId xmlns:a16="http://schemas.microsoft.com/office/drawing/2014/main" id="{EB1BFBBB-B1BB-B0AF-0E68-749D799C421D}"/>
                </a:ext>
              </a:extLst>
            </p:cNvPr>
            <p:cNvSpPr/>
            <p:nvPr/>
          </p:nvSpPr>
          <p:spPr>
            <a:xfrm>
              <a:off x="1757296"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6" name="object 33">
              <a:extLst>
                <a:ext uri="{FF2B5EF4-FFF2-40B4-BE49-F238E27FC236}">
                  <a16:creationId xmlns:a16="http://schemas.microsoft.com/office/drawing/2014/main" id="{84C0A2C8-3744-9FB9-8BC8-926BDC40525F}"/>
                </a:ext>
              </a:extLst>
            </p:cNvPr>
            <p:cNvSpPr/>
            <p:nvPr/>
          </p:nvSpPr>
          <p:spPr>
            <a:xfrm>
              <a:off x="1790892"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7" name="object 34">
              <a:extLst>
                <a:ext uri="{FF2B5EF4-FFF2-40B4-BE49-F238E27FC236}">
                  <a16:creationId xmlns:a16="http://schemas.microsoft.com/office/drawing/2014/main" id="{AE5D91D7-2978-34B3-BC3F-9F74A826259A}"/>
                </a:ext>
              </a:extLst>
            </p:cNvPr>
            <p:cNvSpPr/>
            <p:nvPr/>
          </p:nvSpPr>
          <p:spPr>
            <a:xfrm>
              <a:off x="1824488"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8" name="object 35">
              <a:extLst>
                <a:ext uri="{FF2B5EF4-FFF2-40B4-BE49-F238E27FC236}">
                  <a16:creationId xmlns:a16="http://schemas.microsoft.com/office/drawing/2014/main" id="{EF2BD831-5DF3-FB09-F285-F55C991C6A12}"/>
                </a:ext>
              </a:extLst>
            </p:cNvPr>
            <p:cNvSpPr/>
            <p:nvPr/>
          </p:nvSpPr>
          <p:spPr>
            <a:xfrm>
              <a:off x="1858083"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9" name="object 36">
              <a:extLst>
                <a:ext uri="{FF2B5EF4-FFF2-40B4-BE49-F238E27FC236}">
                  <a16:creationId xmlns:a16="http://schemas.microsoft.com/office/drawing/2014/main" id="{D66C51E5-4B87-9BBB-72D7-1CF6A3C07012}"/>
                </a:ext>
              </a:extLst>
            </p:cNvPr>
            <p:cNvSpPr/>
            <p:nvPr/>
          </p:nvSpPr>
          <p:spPr>
            <a:xfrm>
              <a:off x="1891677"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40" name="object 37">
              <a:extLst>
                <a:ext uri="{FF2B5EF4-FFF2-40B4-BE49-F238E27FC236}">
                  <a16:creationId xmlns:a16="http://schemas.microsoft.com/office/drawing/2014/main" id="{30DE065D-3644-5C96-72DB-43990084B83E}"/>
                </a:ext>
              </a:extLst>
            </p:cNvPr>
            <p:cNvSpPr/>
            <p:nvPr/>
          </p:nvSpPr>
          <p:spPr>
            <a:xfrm>
              <a:off x="1925274"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41" name="object 38">
              <a:extLst>
                <a:ext uri="{FF2B5EF4-FFF2-40B4-BE49-F238E27FC236}">
                  <a16:creationId xmlns:a16="http://schemas.microsoft.com/office/drawing/2014/main" id="{CBFDC607-6976-EC18-0683-A675B7419F00}"/>
                </a:ext>
              </a:extLst>
            </p:cNvPr>
            <p:cNvSpPr/>
            <p:nvPr/>
          </p:nvSpPr>
          <p:spPr>
            <a:xfrm>
              <a:off x="1958868"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42" name="object 39">
              <a:extLst>
                <a:ext uri="{FF2B5EF4-FFF2-40B4-BE49-F238E27FC236}">
                  <a16:creationId xmlns:a16="http://schemas.microsoft.com/office/drawing/2014/main" id="{50307493-E6D1-08F5-4E20-E93485C7948F}"/>
                </a:ext>
              </a:extLst>
            </p:cNvPr>
            <p:cNvSpPr/>
            <p:nvPr/>
          </p:nvSpPr>
          <p:spPr>
            <a:xfrm>
              <a:off x="1992464"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43" name="object 40">
              <a:extLst>
                <a:ext uri="{FF2B5EF4-FFF2-40B4-BE49-F238E27FC236}">
                  <a16:creationId xmlns:a16="http://schemas.microsoft.com/office/drawing/2014/main" id="{FC4EEB2B-3784-557E-1554-0824204CA25C}"/>
                </a:ext>
              </a:extLst>
            </p:cNvPr>
            <p:cNvSpPr/>
            <p:nvPr/>
          </p:nvSpPr>
          <p:spPr>
            <a:xfrm>
              <a:off x="2026058"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44" name="object 41">
              <a:extLst>
                <a:ext uri="{FF2B5EF4-FFF2-40B4-BE49-F238E27FC236}">
                  <a16:creationId xmlns:a16="http://schemas.microsoft.com/office/drawing/2014/main" id="{19DEBD1C-747F-8829-A7E4-FBAFA02702C3}"/>
                </a:ext>
              </a:extLst>
            </p:cNvPr>
            <p:cNvSpPr/>
            <p:nvPr/>
          </p:nvSpPr>
          <p:spPr>
            <a:xfrm>
              <a:off x="2059655"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45" name="object 42">
              <a:extLst>
                <a:ext uri="{FF2B5EF4-FFF2-40B4-BE49-F238E27FC236}">
                  <a16:creationId xmlns:a16="http://schemas.microsoft.com/office/drawing/2014/main" id="{6E0DBE2B-E1A6-896E-1109-C8CC314F0E94}"/>
                </a:ext>
              </a:extLst>
            </p:cNvPr>
            <p:cNvSpPr/>
            <p:nvPr/>
          </p:nvSpPr>
          <p:spPr>
            <a:xfrm>
              <a:off x="2093249"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46" name="object 43">
              <a:extLst>
                <a:ext uri="{FF2B5EF4-FFF2-40B4-BE49-F238E27FC236}">
                  <a16:creationId xmlns:a16="http://schemas.microsoft.com/office/drawing/2014/main" id="{9D269E66-4A99-FECB-6E57-9215D17BF064}"/>
                </a:ext>
              </a:extLst>
            </p:cNvPr>
            <p:cNvSpPr/>
            <p:nvPr/>
          </p:nvSpPr>
          <p:spPr>
            <a:xfrm>
              <a:off x="2126846"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47" name="object 44">
              <a:extLst>
                <a:ext uri="{FF2B5EF4-FFF2-40B4-BE49-F238E27FC236}">
                  <a16:creationId xmlns:a16="http://schemas.microsoft.com/office/drawing/2014/main" id="{F81CFB20-E203-8EF5-5FDA-BBC2521BA1A2}"/>
                </a:ext>
              </a:extLst>
            </p:cNvPr>
            <p:cNvSpPr/>
            <p:nvPr/>
          </p:nvSpPr>
          <p:spPr>
            <a:xfrm>
              <a:off x="2160440"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48" name="object 45">
              <a:extLst>
                <a:ext uri="{FF2B5EF4-FFF2-40B4-BE49-F238E27FC236}">
                  <a16:creationId xmlns:a16="http://schemas.microsoft.com/office/drawing/2014/main" id="{983BEA2B-C711-21A1-BD4D-C87FA51E5F59}"/>
                </a:ext>
              </a:extLst>
            </p:cNvPr>
            <p:cNvSpPr/>
            <p:nvPr/>
          </p:nvSpPr>
          <p:spPr>
            <a:xfrm>
              <a:off x="2194035"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49" name="object 46">
              <a:extLst>
                <a:ext uri="{FF2B5EF4-FFF2-40B4-BE49-F238E27FC236}">
                  <a16:creationId xmlns:a16="http://schemas.microsoft.com/office/drawing/2014/main" id="{6B1A3D7B-11C1-DAF2-BC9B-BAF70262D2BE}"/>
                </a:ext>
              </a:extLst>
            </p:cNvPr>
            <p:cNvSpPr/>
            <p:nvPr/>
          </p:nvSpPr>
          <p:spPr>
            <a:xfrm>
              <a:off x="2227630"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50" name="object 47">
              <a:extLst>
                <a:ext uri="{FF2B5EF4-FFF2-40B4-BE49-F238E27FC236}">
                  <a16:creationId xmlns:a16="http://schemas.microsoft.com/office/drawing/2014/main" id="{2FF0B116-73DE-0DCF-F4B4-A8FE81B59482}"/>
                </a:ext>
              </a:extLst>
            </p:cNvPr>
            <p:cNvSpPr/>
            <p:nvPr/>
          </p:nvSpPr>
          <p:spPr>
            <a:xfrm>
              <a:off x="2261226"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51" name="object 48">
              <a:extLst>
                <a:ext uri="{FF2B5EF4-FFF2-40B4-BE49-F238E27FC236}">
                  <a16:creationId xmlns:a16="http://schemas.microsoft.com/office/drawing/2014/main" id="{BD11C872-A235-B80C-6E20-EA378CA27914}"/>
                </a:ext>
              </a:extLst>
            </p:cNvPr>
            <p:cNvSpPr/>
            <p:nvPr/>
          </p:nvSpPr>
          <p:spPr>
            <a:xfrm>
              <a:off x="2294821"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52" name="object 49">
              <a:extLst>
                <a:ext uri="{FF2B5EF4-FFF2-40B4-BE49-F238E27FC236}">
                  <a16:creationId xmlns:a16="http://schemas.microsoft.com/office/drawing/2014/main" id="{22B6A16C-4FF8-3782-0E41-C53197F5F35F}"/>
                </a:ext>
              </a:extLst>
            </p:cNvPr>
            <p:cNvSpPr/>
            <p:nvPr/>
          </p:nvSpPr>
          <p:spPr>
            <a:xfrm>
              <a:off x="2328417"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53" name="object 50">
              <a:extLst>
                <a:ext uri="{FF2B5EF4-FFF2-40B4-BE49-F238E27FC236}">
                  <a16:creationId xmlns:a16="http://schemas.microsoft.com/office/drawing/2014/main" id="{FC631F3B-C2DD-0B41-A0E2-911CA5458075}"/>
                </a:ext>
              </a:extLst>
            </p:cNvPr>
            <p:cNvSpPr/>
            <p:nvPr/>
          </p:nvSpPr>
          <p:spPr>
            <a:xfrm>
              <a:off x="2362011"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54" name="object 51">
              <a:extLst>
                <a:ext uri="{FF2B5EF4-FFF2-40B4-BE49-F238E27FC236}">
                  <a16:creationId xmlns:a16="http://schemas.microsoft.com/office/drawing/2014/main" id="{6AD90CE7-351C-F0D7-7173-8649A958FDDD}"/>
                </a:ext>
              </a:extLst>
            </p:cNvPr>
            <p:cNvSpPr/>
            <p:nvPr/>
          </p:nvSpPr>
          <p:spPr>
            <a:xfrm>
              <a:off x="2395607"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55" name="object 52">
              <a:extLst>
                <a:ext uri="{FF2B5EF4-FFF2-40B4-BE49-F238E27FC236}">
                  <a16:creationId xmlns:a16="http://schemas.microsoft.com/office/drawing/2014/main" id="{2FA6B24D-D314-93C9-FEEB-7157A0FEA6F2}"/>
                </a:ext>
              </a:extLst>
            </p:cNvPr>
            <p:cNvSpPr/>
            <p:nvPr/>
          </p:nvSpPr>
          <p:spPr>
            <a:xfrm>
              <a:off x="2429202"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56" name="object 53">
              <a:extLst>
                <a:ext uri="{FF2B5EF4-FFF2-40B4-BE49-F238E27FC236}">
                  <a16:creationId xmlns:a16="http://schemas.microsoft.com/office/drawing/2014/main" id="{9A2FD095-751E-FF4D-AF06-19AE10EBCD51}"/>
                </a:ext>
              </a:extLst>
            </p:cNvPr>
            <p:cNvSpPr/>
            <p:nvPr/>
          </p:nvSpPr>
          <p:spPr>
            <a:xfrm>
              <a:off x="2462798"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57" name="object 54">
              <a:extLst>
                <a:ext uri="{FF2B5EF4-FFF2-40B4-BE49-F238E27FC236}">
                  <a16:creationId xmlns:a16="http://schemas.microsoft.com/office/drawing/2014/main" id="{29DF8422-2EB7-9270-91E7-7F6F999690F4}"/>
                </a:ext>
              </a:extLst>
            </p:cNvPr>
            <p:cNvSpPr/>
            <p:nvPr/>
          </p:nvSpPr>
          <p:spPr>
            <a:xfrm>
              <a:off x="2496393"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58" name="object 55">
              <a:extLst>
                <a:ext uri="{FF2B5EF4-FFF2-40B4-BE49-F238E27FC236}">
                  <a16:creationId xmlns:a16="http://schemas.microsoft.com/office/drawing/2014/main" id="{8532E8DC-4757-33B8-4D3B-E20C306E4946}"/>
                </a:ext>
              </a:extLst>
            </p:cNvPr>
            <p:cNvSpPr/>
            <p:nvPr/>
          </p:nvSpPr>
          <p:spPr>
            <a:xfrm>
              <a:off x="2529989"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59" name="object 56">
              <a:extLst>
                <a:ext uri="{FF2B5EF4-FFF2-40B4-BE49-F238E27FC236}">
                  <a16:creationId xmlns:a16="http://schemas.microsoft.com/office/drawing/2014/main" id="{AF334A70-2953-1F3E-A108-6DD6D5557E14}"/>
                </a:ext>
              </a:extLst>
            </p:cNvPr>
            <p:cNvSpPr/>
            <p:nvPr/>
          </p:nvSpPr>
          <p:spPr>
            <a:xfrm>
              <a:off x="2563583"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60" name="object 57">
              <a:extLst>
                <a:ext uri="{FF2B5EF4-FFF2-40B4-BE49-F238E27FC236}">
                  <a16:creationId xmlns:a16="http://schemas.microsoft.com/office/drawing/2014/main" id="{C58A5D82-2D74-C4CA-A88A-B2E909BB3A4A}"/>
                </a:ext>
              </a:extLst>
            </p:cNvPr>
            <p:cNvSpPr/>
            <p:nvPr/>
          </p:nvSpPr>
          <p:spPr>
            <a:xfrm>
              <a:off x="2597179"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61" name="object 58">
              <a:extLst>
                <a:ext uri="{FF2B5EF4-FFF2-40B4-BE49-F238E27FC236}">
                  <a16:creationId xmlns:a16="http://schemas.microsoft.com/office/drawing/2014/main" id="{5F602991-F631-55B5-70C7-05C7B4FE54D7}"/>
                </a:ext>
              </a:extLst>
            </p:cNvPr>
            <p:cNvSpPr/>
            <p:nvPr/>
          </p:nvSpPr>
          <p:spPr>
            <a:xfrm>
              <a:off x="2630774"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62" name="object 59">
              <a:extLst>
                <a:ext uri="{FF2B5EF4-FFF2-40B4-BE49-F238E27FC236}">
                  <a16:creationId xmlns:a16="http://schemas.microsoft.com/office/drawing/2014/main" id="{F4A9D5AB-BCD9-C10D-9533-55DFDDB063BF}"/>
                </a:ext>
              </a:extLst>
            </p:cNvPr>
            <p:cNvSpPr/>
            <p:nvPr/>
          </p:nvSpPr>
          <p:spPr>
            <a:xfrm>
              <a:off x="2664369"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63" name="object 60">
              <a:extLst>
                <a:ext uri="{FF2B5EF4-FFF2-40B4-BE49-F238E27FC236}">
                  <a16:creationId xmlns:a16="http://schemas.microsoft.com/office/drawing/2014/main" id="{CC3B0B02-F3A1-881A-456D-70BD887506BE}"/>
                </a:ext>
              </a:extLst>
            </p:cNvPr>
            <p:cNvSpPr/>
            <p:nvPr/>
          </p:nvSpPr>
          <p:spPr>
            <a:xfrm>
              <a:off x="2697965"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64" name="object 61">
              <a:extLst>
                <a:ext uri="{FF2B5EF4-FFF2-40B4-BE49-F238E27FC236}">
                  <a16:creationId xmlns:a16="http://schemas.microsoft.com/office/drawing/2014/main" id="{6013A8E5-3514-9AAA-A96D-B24FE2096C97}"/>
                </a:ext>
              </a:extLst>
            </p:cNvPr>
            <p:cNvSpPr/>
            <p:nvPr/>
          </p:nvSpPr>
          <p:spPr>
            <a:xfrm>
              <a:off x="2731560"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65" name="object 62">
              <a:extLst>
                <a:ext uri="{FF2B5EF4-FFF2-40B4-BE49-F238E27FC236}">
                  <a16:creationId xmlns:a16="http://schemas.microsoft.com/office/drawing/2014/main" id="{EBF16B7F-68D6-7552-3791-060513B73339}"/>
                </a:ext>
              </a:extLst>
            </p:cNvPr>
            <p:cNvSpPr/>
            <p:nvPr/>
          </p:nvSpPr>
          <p:spPr>
            <a:xfrm>
              <a:off x="2765155"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66" name="object 63">
              <a:extLst>
                <a:ext uri="{FF2B5EF4-FFF2-40B4-BE49-F238E27FC236}">
                  <a16:creationId xmlns:a16="http://schemas.microsoft.com/office/drawing/2014/main" id="{452E9E78-6B5F-42F4-E336-1941E632FEE5}"/>
                </a:ext>
              </a:extLst>
            </p:cNvPr>
            <p:cNvSpPr/>
            <p:nvPr/>
          </p:nvSpPr>
          <p:spPr>
            <a:xfrm>
              <a:off x="2798751"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67" name="object 64">
              <a:extLst>
                <a:ext uri="{FF2B5EF4-FFF2-40B4-BE49-F238E27FC236}">
                  <a16:creationId xmlns:a16="http://schemas.microsoft.com/office/drawing/2014/main" id="{7B05112F-43AE-D40E-BDDB-22182E8E43AC}"/>
                </a:ext>
              </a:extLst>
            </p:cNvPr>
            <p:cNvSpPr/>
            <p:nvPr/>
          </p:nvSpPr>
          <p:spPr>
            <a:xfrm>
              <a:off x="2832346"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68" name="object 65">
              <a:extLst>
                <a:ext uri="{FF2B5EF4-FFF2-40B4-BE49-F238E27FC236}">
                  <a16:creationId xmlns:a16="http://schemas.microsoft.com/office/drawing/2014/main" id="{A36F4427-8D9F-A6A1-C968-0525488B3BE2}"/>
                </a:ext>
              </a:extLst>
            </p:cNvPr>
            <p:cNvSpPr/>
            <p:nvPr/>
          </p:nvSpPr>
          <p:spPr>
            <a:xfrm>
              <a:off x="2865941"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69" name="object 66">
              <a:extLst>
                <a:ext uri="{FF2B5EF4-FFF2-40B4-BE49-F238E27FC236}">
                  <a16:creationId xmlns:a16="http://schemas.microsoft.com/office/drawing/2014/main" id="{44309754-69D5-4DF8-B00A-89DEFCE12206}"/>
                </a:ext>
              </a:extLst>
            </p:cNvPr>
            <p:cNvSpPr/>
            <p:nvPr/>
          </p:nvSpPr>
          <p:spPr>
            <a:xfrm>
              <a:off x="2899536"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70" name="object 67">
              <a:extLst>
                <a:ext uri="{FF2B5EF4-FFF2-40B4-BE49-F238E27FC236}">
                  <a16:creationId xmlns:a16="http://schemas.microsoft.com/office/drawing/2014/main" id="{50122DF8-A88C-A417-4FB4-CFAC2648B874}"/>
                </a:ext>
              </a:extLst>
            </p:cNvPr>
            <p:cNvSpPr/>
            <p:nvPr/>
          </p:nvSpPr>
          <p:spPr>
            <a:xfrm>
              <a:off x="2933132"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71" name="object 68">
              <a:extLst>
                <a:ext uri="{FF2B5EF4-FFF2-40B4-BE49-F238E27FC236}">
                  <a16:creationId xmlns:a16="http://schemas.microsoft.com/office/drawing/2014/main" id="{05D584EA-D7D6-F1BB-406E-85A468DC3030}"/>
                </a:ext>
              </a:extLst>
            </p:cNvPr>
            <p:cNvSpPr/>
            <p:nvPr/>
          </p:nvSpPr>
          <p:spPr>
            <a:xfrm>
              <a:off x="2966727"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72" name="object 69">
              <a:extLst>
                <a:ext uri="{FF2B5EF4-FFF2-40B4-BE49-F238E27FC236}">
                  <a16:creationId xmlns:a16="http://schemas.microsoft.com/office/drawing/2014/main" id="{AB930FBF-9798-2F62-1BAE-4A33C413BB58}"/>
                </a:ext>
              </a:extLst>
            </p:cNvPr>
            <p:cNvSpPr/>
            <p:nvPr/>
          </p:nvSpPr>
          <p:spPr>
            <a:xfrm>
              <a:off x="3000322"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73" name="object 70">
              <a:extLst>
                <a:ext uri="{FF2B5EF4-FFF2-40B4-BE49-F238E27FC236}">
                  <a16:creationId xmlns:a16="http://schemas.microsoft.com/office/drawing/2014/main" id="{1F480469-139C-887E-D1B3-B8CCE1D1D66F}"/>
                </a:ext>
              </a:extLst>
            </p:cNvPr>
            <p:cNvSpPr/>
            <p:nvPr/>
          </p:nvSpPr>
          <p:spPr>
            <a:xfrm>
              <a:off x="3033918"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74" name="object 71">
              <a:extLst>
                <a:ext uri="{FF2B5EF4-FFF2-40B4-BE49-F238E27FC236}">
                  <a16:creationId xmlns:a16="http://schemas.microsoft.com/office/drawing/2014/main" id="{490204FA-F533-3540-550D-B68F17C9A14C}"/>
                </a:ext>
              </a:extLst>
            </p:cNvPr>
            <p:cNvSpPr/>
            <p:nvPr/>
          </p:nvSpPr>
          <p:spPr>
            <a:xfrm>
              <a:off x="3067513"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75" name="object 72">
              <a:extLst>
                <a:ext uri="{FF2B5EF4-FFF2-40B4-BE49-F238E27FC236}">
                  <a16:creationId xmlns:a16="http://schemas.microsoft.com/office/drawing/2014/main" id="{2ACD690D-5668-D1EA-4EC5-0DA21C3D1E40}"/>
                </a:ext>
              </a:extLst>
            </p:cNvPr>
            <p:cNvSpPr/>
            <p:nvPr/>
          </p:nvSpPr>
          <p:spPr>
            <a:xfrm>
              <a:off x="3101108"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76" name="object 73">
              <a:extLst>
                <a:ext uri="{FF2B5EF4-FFF2-40B4-BE49-F238E27FC236}">
                  <a16:creationId xmlns:a16="http://schemas.microsoft.com/office/drawing/2014/main" id="{1EE5667D-E62A-04B1-6B54-3858E41224CF}"/>
                </a:ext>
              </a:extLst>
            </p:cNvPr>
            <p:cNvSpPr/>
            <p:nvPr/>
          </p:nvSpPr>
          <p:spPr>
            <a:xfrm>
              <a:off x="3134704"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77" name="object 74">
              <a:extLst>
                <a:ext uri="{FF2B5EF4-FFF2-40B4-BE49-F238E27FC236}">
                  <a16:creationId xmlns:a16="http://schemas.microsoft.com/office/drawing/2014/main" id="{F335DE6E-225A-7EC1-C594-F8412B9BA4D4}"/>
                </a:ext>
              </a:extLst>
            </p:cNvPr>
            <p:cNvSpPr/>
            <p:nvPr/>
          </p:nvSpPr>
          <p:spPr>
            <a:xfrm>
              <a:off x="3168299"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78" name="object 75">
              <a:extLst>
                <a:ext uri="{FF2B5EF4-FFF2-40B4-BE49-F238E27FC236}">
                  <a16:creationId xmlns:a16="http://schemas.microsoft.com/office/drawing/2014/main" id="{8AA691A8-063A-13CB-43D5-324421889274}"/>
                </a:ext>
              </a:extLst>
            </p:cNvPr>
            <p:cNvSpPr/>
            <p:nvPr/>
          </p:nvSpPr>
          <p:spPr>
            <a:xfrm>
              <a:off x="3201894"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79" name="object 76">
              <a:extLst>
                <a:ext uri="{FF2B5EF4-FFF2-40B4-BE49-F238E27FC236}">
                  <a16:creationId xmlns:a16="http://schemas.microsoft.com/office/drawing/2014/main" id="{D7AB3B06-9D47-E585-9F26-B6F3783FDF11}"/>
                </a:ext>
              </a:extLst>
            </p:cNvPr>
            <p:cNvSpPr/>
            <p:nvPr/>
          </p:nvSpPr>
          <p:spPr>
            <a:xfrm>
              <a:off x="3235490"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80" name="object 77">
              <a:extLst>
                <a:ext uri="{FF2B5EF4-FFF2-40B4-BE49-F238E27FC236}">
                  <a16:creationId xmlns:a16="http://schemas.microsoft.com/office/drawing/2014/main" id="{D9BC2964-9063-D402-96B0-8BD1F5C88C13}"/>
                </a:ext>
              </a:extLst>
            </p:cNvPr>
            <p:cNvSpPr/>
            <p:nvPr/>
          </p:nvSpPr>
          <p:spPr>
            <a:xfrm>
              <a:off x="3269085"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81" name="object 78">
              <a:extLst>
                <a:ext uri="{FF2B5EF4-FFF2-40B4-BE49-F238E27FC236}">
                  <a16:creationId xmlns:a16="http://schemas.microsoft.com/office/drawing/2014/main" id="{052772EC-E05E-37E5-047A-AC78CD761411}"/>
                </a:ext>
              </a:extLst>
            </p:cNvPr>
            <p:cNvSpPr/>
            <p:nvPr/>
          </p:nvSpPr>
          <p:spPr>
            <a:xfrm>
              <a:off x="3302680"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82" name="object 79">
              <a:extLst>
                <a:ext uri="{FF2B5EF4-FFF2-40B4-BE49-F238E27FC236}">
                  <a16:creationId xmlns:a16="http://schemas.microsoft.com/office/drawing/2014/main" id="{E20FC148-673B-1688-125E-E0E6523B94DF}"/>
                </a:ext>
              </a:extLst>
            </p:cNvPr>
            <p:cNvSpPr/>
            <p:nvPr/>
          </p:nvSpPr>
          <p:spPr>
            <a:xfrm>
              <a:off x="3336276"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83" name="object 80">
              <a:extLst>
                <a:ext uri="{FF2B5EF4-FFF2-40B4-BE49-F238E27FC236}">
                  <a16:creationId xmlns:a16="http://schemas.microsoft.com/office/drawing/2014/main" id="{78017A8F-2F99-E796-CCCC-F6954DBB8158}"/>
                </a:ext>
              </a:extLst>
            </p:cNvPr>
            <p:cNvSpPr/>
            <p:nvPr/>
          </p:nvSpPr>
          <p:spPr>
            <a:xfrm>
              <a:off x="3369871"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84" name="object 81">
              <a:extLst>
                <a:ext uri="{FF2B5EF4-FFF2-40B4-BE49-F238E27FC236}">
                  <a16:creationId xmlns:a16="http://schemas.microsoft.com/office/drawing/2014/main" id="{8088ECAA-C9DB-0FE1-72EF-1B13556F105B}"/>
                </a:ext>
              </a:extLst>
            </p:cNvPr>
            <p:cNvSpPr/>
            <p:nvPr/>
          </p:nvSpPr>
          <p:spPr>
            <a:xfrm>
              <a:off x="3403466"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85" name="object 82">
              <a:extLst>
                <a:ext uri="{FF2B5EF4-FFF2-40B4-BE49-F238E27FC236}">
                  <a16:creationId xmlns:a16="http://schemas.microsoft.com/office/drawing/2014/main" id="{CE983BE7-426F-923A-9DA9-6634444AB98E}"/>
                </a:ext>
              </a:extLst>
            </p:cNvPr>
            <p:cNvSpPr/>
            <p:nvPr/>
          </p:nvSpPr>
          <p:spPr>
            <a:xfrm>
              <a:off x="3437061"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86" name="object 83">
              <a:extLst>
                <a:ext uri="{FF2B5EF4-FFF2-40B4-BE49-F238E27FC236}">
                  <a16:creationId xmlns:a16="http://schemas.microsoft.com/office/drawing/2014/main" id="{C3CE31A4-880F-5087-EE18-E113D77F4B64}"/>
                </a:ext>
              </a:extLst>
            </p:cNvPr>
            <p:cNvSpPr/>
            <p:nvPr/>
          </p:nvSpPr>
          <p:spPr>
            <a:xfrm>
              <a:off x="3470657"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87" name="object 84">
              <a:extLst>
                <a:ext uri="{FF2B5EF4-FFF2-40B4-BE49-F238E27FC236}">
                  <a16:creationId xmlns:a16="http://schemas.microsoft.com/office/drawing/2014/main" id="{1FCDE94D-FD61-615D-017E-5478DEB47F1C}"/>
                </a:ext>
              </a:extLst>
            </p:cNvPr>
            <p:cNvSpPr/>
            <p:nvPr/>
          </p:nvSpPr>
          <p:spPr>
            <a:xfrm>
              <a:off x="3504252"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88" name="object 85">
              <a:extLst>
                <a:ext uri="{FF2B5EF4-FFF2-40B4-BE49-F238E27FC236}">
                  <a16:creationId xmlns:a16="http://schemas.microsoft.com/office/drawing/2014/main" id="{784670DF-4FE2-9B8A-48A7-EFFE2B5D7E0B}"/>
                </a:ext>
              </a:extLst>
            </p:cNvPr>
            <p:cNvSpPr/>
            <p:nvPr/>
          </p:nvSpPr>
          <p:spPr>
            <a:xfrm>
              <a:off x="3537847"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89" name="object 86">
              <a:extLst>
                <a:ext uri="{FF2B5EF4-FFF2-40B4-BE49-F238E27FC236}">
                  <a16:creationId xmlns:a16="http://schemas.microsoft.com/office/drawing/2014/main" id="{9C7C3C4A-9072-0DE4-5378-AF472267A20B}"/>
                </a:ext>
              </a:extLst>
            </p:cNvPr>
            <p:cNvSpPr/>
            <p:nvPr/>
          </p:nvSpPr>
          <p:spPr>
            <a:xfrm>
              <a:off x="3571443"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90" name="object 87">
              <a:extLst>
                <a:ext uri="{FF2B5EF4-FFF2-40B4-BE49-F238E27FC236}">
                  <a16:creationId xmlns:a16="http://schemas.microsoft.com/office/drawing/2014/main" id="{482AB494-EACD-44D1-F595-54147794D9CF}"/>
                </a:ext>
              </a:extLst>
            </p:cNvPr>
            <p:cNvSpPr/>
            <p:nvPr/>
          </p:nvSpPr>
          <p:spPr>
            <a:xfrm>
              <a:off x="3605038"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91" name="object 88">
              <a:extLst>
                <a:ext uri="{FF2B5EF4-FFF2-40B4-BE49-F238E27FC236}">
                  <a16:creationId xmlns:a16="http://schemas.microsoft.com/office/drawing/2014/main" id="{E5B350A0-FB35-A84C-D952-18588F96192C}"/>
                </a:ext>
              </a:extLst>
            </p:cNvPr>
            <p:cNvSpPr/>
            <p:nvPr/>
          </p:nvSpPr>
          <p:spPr>
            <a:xfrm>
              <a:off x="3638633"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92" name="object 89">
              <a:extLst>
                <a:ext uri="{FF2B5EF4-FFF2-40B4-BE49-F238E27FC236}">
                  <a16:creationId xmlns:a16="http://schemas.microsoft.com/office/drawing/2014/main" id="{91A161A0-3C54-FAB7-E42E-9651461BD9A0}"/>
                </a:ext>
              </a:extLst>
            </p:cNvPr>
            <p:cNvSpPr/>
            <p:nvPr/>
          </p:nvSpPr>
          <p:spPr>
            <a:xfrm>
              <a:off x="3672229"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93" name="object 90">
              <a:extLst>
                <a:ext uri="{FF2B5EF4-FFF2-40B4-BE49-F238E27FC236}">
                  <a16:creationId xmlns:a16="http://schemas.microsoft.com/office/drawing/2014/main" id="{713B1FDE-25B7-DDBC-4614-D34755411D33}"/>
                </a:ext>
              </a:extLst>
            </p:cNvPr>
            <p:cNvSpPr/>
            <p:nvPr/>
          </p:nvSpPr>
          <p:spPr>
            <a:xfrm>
              <a:off x="3705824"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94" name="object 91">
              <a:extLst>
                <a:ext uri="{FF2B5EF4-FFF2-40B4-BE49-F238E27FC236}">
                  <a16:creationId xmlns:a16="http://schemas.microsoft.com/office/drawing/2014/main" id="{4553D731-7754-58E5-B05A-6B2F713F21F9}"/>
                </a:ext>
              </a:extLst>
            </p:cNvPr>
            <p:cNvSpPr/>
            <p:nvPr/>
          </p:nvSpPr>
          <p:spPr>
            <a:xfrm>
              <a:off x="3739419"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95" name="object 92">
              <a:extLst>
                <a:ext uri="{FF2B5EF4-FFF2-40B4-BE49-F238E27FC236}">
                  <a16:creationId xmlns:a16="http://schemas.microsoft.com/office/drawing/2014/main" id="{1E720981-5321-5E16-9BF4-DF9C37845ED9}"/>
                </a:ext>
              </a:extLst>
            </p:cNvPr>
            <p:cNvSpPr/>
            <p:nvPr/>
          </p:nvSpPr>
          <p:spPr>
            <a:xfrm>
              <a:off x="3773014"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96" name="object 93">
              <a:extLst>
                <a:ext uri="{FF2B5EF4-FFF2-40B4-BE49-F238E27FC236}">
                  <a16:creationId xmlns:a16="http://schemas.microsoft.com/office/drawing/2014/main" id="{7D506895-D810-8DCC-C5A6-9F2F1BFB47A5}"/>
                </a:ext>
              </a:extLst>
            </p:cNvPr>
            <p:cNvSpPr/>
            <p:nvPr/>
          </p:nvSpPr>
          <p:spPr>
            <a:xfrm>
              <a:off x="3806610"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97" name="object 94">
              <a:extLst>
                <a:ext uri="{FF2B5EF4-FFF2-40B4-BE49-F238E27FC236}">
                  <a16:creationId xmlns:a16="http://schemas.microsoft.com/office/drawing/2014/main" id="{3455A5E5-90D2-762A-57BD-CF1E70B305D2}"/>
                </a:ext>
              </a:extLst>
            </p:cNvPr>
            <p:cNvSpPr/>
            <p:nvPr/>
          </p:nvSpPr>
          <p:spPr>
            <a:xfrm>
              <a:off x="3840205"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98" name="object 95">
              <a:extLst>
                <a:ext uri="{FF2B5EF4-FFF2-40B4-BE49-F238E27FC236}">
                  <a16:creationId xmlns:a16="http://schemas.microsoft.com/office/drawing/2014/main" id="{04BD8572-00CE-D6A9-D402-2D43FB332517}"/>
                </a:ext>
              </a:extLst>
            </p:cNvPr>
            <p:cNvSpPr/>
            <p:nvPr/>
          </p:nvSpPr>
          <p:spPr>
            <a:xfrm>
              <a:off x="3873801"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99" name="object 96">
              <a:extLst>
                <a:ext uri="{FF2B5EF4-FFF2-40B4-BE49-F238E27FC236}">
                  <a16:creationId xmlns:a16="http://schemas.microsoft.com/office/drawing/2014/main" id="{2010674D-A08A-49A1-937B-E0DEF7D682E2}"/>
                </a:ext>
              </a:extLst>
            </p:cNvPr>
            <p:cNvSpPr/>
            <p:nvPr/>
          </p:nvSpPr>
          <p:spPr>
            <a:xfrm>
              <a:off x="3907396"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00" name="object 97">
              <a:extLst>
                <a:ext uri="{FF2B5EF4-FFF2-40B4-BE49-F238E27FC236}">
                  <a16:creationId xmlns:a16="http://schemas.microsoft.com/office/drawing/2014/main" id="{DF3751F9-02AE-077C-F906-5033E020D0F2}"/>
                </a:ext>
              </a:extLst>
            </p:cNvPr>
            <p:cNvSpPr/>
            <p:nvPr/>
          </p:nvSpPr>
          <p:spPr>
            <a:xfrm>
              <a:off x="3940991"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01" name="object 98">
              <a:extLst>
                <a:ext uri="{FF2B5EF4-FFF2-40B4-BE49-F238E27FC236}">
                  <a16:creationId xmlns:a16="http://schemas.microsoft.com/office/drawing/2014/main" id="{BA73C1BB-BA8B-C4E9-D7B1-2DF87EFAA39D}"/>
                </a:ext>
              </a:extLst>
            </p:cNvPr>
            <p:cNvSpPr/>
            <p:nvPr/>
          </p:nvSpPr>
          <p:spPr>
            <a:xfrm>
              <a:off x="3974586"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02" name="object 99">
              <a:extLst>
                <a:ext uri="{FF2B5EF4-FFF2-40B4-BE49-F238E27FC236}">
                  <a16:creationId xmlns:a16="http://schemas.microsoft.com/office/drawing/2014/main" id="{EE543C56-5528-7B88-CAD8-3E4778C1C8B7}"/>
                </a:ext>
              </a:extLst>
            </p:cNvPr>
            <p:cNvSpPr/>
            <p:nvPr/>
          </p:nvSpPr>
          <p:spPr>
            <a:xfrm>
              <a:off x="4008182"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03" name="object 100">
              <a:extLst>
                <a:ext uri="{FF2B5EF4-FFF2-40B4-BE49-F238E27FC236}">
                  <a16:creationId xmlns:a16="http://schemas.microsoft.com/office/drawing/2014/main" id="{8D01A43E-14E5-A694-450A-32274CA8B2BC}"/>
                </a:ext>
              </a:extLst>
            </p:cNvPr>
            <p:cNvSpPr/>
            <p:nvPr/>
          </p:nvSpPr>
          <p:spPr>
            <a:xfrm>
              <a:off x="4041777"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04" name="object 101">
              <a:extLst>
                <a:ext uri="{FF2B5EF4-FFF2-40B4-BE49-F238E27FC236}">
                  <a16:creationId xmlns:a16="http://schemas.microsoft.com/office/drawing/2014/main" id="{6FCFEA3F-E220-F937-A5E6-CCD9CC510681}"/>
                </a:ext>
              </a:extLst>
            </p:cNvPr>
            <p:cNvSpPr/>
            <p:nvPr/>
          </p:nvSpPr>
          <p:spPr>
            <a:xfrm>
              <a:off x="4075372"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05" name="object 102">
              <a:extLst>
                <a:ext uri="{FF2B5EF4-FFF2-40B4-BE49-F238E27FC236}">
                  <a16:creationId xmlns:a16="http://schemas.microsoft.com/office/drawing/2014/main" id="{9DBB4E95-B091-5435-A852-70E3C9694A7C}"/>
                </a:ext>
              </a:extLst>
            </p:cNvPr>
            <p:cNvSpPr/>
            <p:nvPr/>
          </p:nvSpPr>
          <p:spPr>
            <a:xfrm>
              <a:off x="4108968"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06" name="object 103">
              <a:extLst>
                <a:ext uri="{FF2B5EF4-FFF2-40B4-BE49-F238E27FC236}">
                  <a16:creationId xmlns:a16="http://schemas.microsoft.com/office/drawing/2014/main" id="{485784F0-536B-8067-5668-1DCB20AA949B}"/>
                </a:ext>
              </a:extLst>
            </p:cNvPr>
            <p:cNvSpPr/>
            <p:nvPr/>
          </p:nvSpPr>
          <p:spPr>
            <a:xfrm>
              <a:off x="4142563"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07" name="object 104">
              <a:extLst>
                <a:ext uri="{FF2B5EF4-FFF2-40B4-BE49-F238E27FC236}">
                  <a16:creationId xmlns:a16="http://schemas.microsoft.com/office/drawing/2014/main" id="{3B9C7463-39C8-D5FE-F024-58AF67DA4C2C}"/>
                </a:ext>
              </a:extLst>
            </p:cNvPr>
            <p:cNvSpPr/>
            <p:nvPr/>
          </p:nvSpPr>
          <p:spPr>
            <a:xfrm>
              <a:off x="4176158"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08" name="object 105">
              <a:extLst>
                <a:ext uri="{FF2B5EF4-FFF2-40B4-BE49-F238E27FC236}">
                  <a16:creationId xmlns:a16="http://schemas.microsoft.com/office/drawing/2014/main" id="{1E7F00FE-DAAF-568C-0370-6D95795CA033}"/>
                </a:ext>
              </a:extLst>
            </p:cNvPr>
            <p:cNvSpPr/>
            <p:nvPr/>
          </p:nvSpPr>
          <p:spPr>
            <a:xfrm>
              <a:off x="4209754"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09" name="object 106">
              <a:extLst>
                <a:ext uri="{FF2B5EF4-FFF2-40B4-BE49-F238E27FC236}">
                  <a16:creationId xmlns:a16="http://schemas.microsoft.com/office/drawing/2014/main" id="{E9DFBE08-503A-9CBB-5D9E-625C63271D19}"/>
                </a:ext>
              </a:extLst>
            </p:cNvPr>
            <p:cNvSpPr/>
            <p:nvPr/>
          </p:nvSpPr>
          <p:spPr>
            <a:xfrm>
              <a:off x="4243349"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10" name="object 107">
              <a:extLst>
                <a:ext uri="{FF2B5EF4-FFF2-40B4-BE49-F238E27FC236}">
                  <a16:creationId xmlns:a16="http://schemas.microsoft.com/office/drawing/2014/main" id="{2EAC937E-1721-2EBE-FE93-3FC7AE38D748}"/>
                </a:ext>
              </a:extLst>
            </p:cNvPr>
            <p:cNvSpPr/>
            <p:nvPr/>
          </p:nvSpPr>
          <p:spPr>
            <a:xfrm>
              <a:off x="4276944"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11" name="object 108">
              <a:extLst>
                <a:ext uri="{FF2B5EF4-FFF2-40B4-BE49-F238E27FC236}">
                  <a16:creationId xmlns:a16="http://schemas.microsoft.com/office/drawing/2014/main" id="{666DA411-F8C4-C3BD-03D7-3FE3CBC897D5}"/>
                </a:ext>
              </a:extLst>
            </p:cNvPr>
            <p:cNvSpPr/>
            <p:nvPr/>
          </p:nvSpPr>
          <p:spPr>
            <a:xfrm>
              <a:off x="4310539"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12" name="object 109">
              <a:extLst>
                <a:ext uri="{FF2B5EF4-FFF2-40B4-BE49-F238E27FC236}">
                  <a16:creationId xmlns:a16="http://schemas.microsoft.com/office/drawing/2014/main" id="{DACC9E5B-5565-5B00-1702-F6B20DF868E3}"/>
                </a:ext>
              </a:extLst>
            </p:cNvPr>
            <p:cNvSpPr/>
            <p:nvPr/>
          </p:nvSpPr>
          <p:spPr>
            <a:xfrm>
              <a:off x="4344135"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13" name="object 110">
              <a:extLst>
                <a:ext uri="{FF2B5EF4-FFF2-40B4-BE49-F238E27FC236}">
                  <a16:creationId xmlns:a16="http://schemas.microsoft.com/office/drawing/2014/main" id="{DA41A4CE-7DBA-B190-6015-FF7B4754F66C}"/>
                </a:ext>
              </a:extLst>
            </p:cNvPr>
            <p:cNvSpPr/>
            <p:nvPr/>
          </p:nvSpPr>
          <p:spPr>
            <a:xfrm>
              <a:off x="4377730"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14" name="object 111">
              <a:extLst>
                <a:ext uri="{FF2B5EF4-FFF2-40B4-BE49-F238E27FC236}">
                  <a16:creationId xmlns:a16="http://schemas.microsoft.com/office/drawing/2014/main" id="{3ACB654D-5769-84A3-0EF9-2867C1E3130B}"/>
                </a:ext>
              </a:extLst>
            </p:cNvPr>
            <p:cNvSpPr/>
            <p:nvPr/>
          </p:nvSpPr>
          <p:spPr>
            <a:xfrm>
              <a:off x="4411325"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15" name="object 112">
              <a:extLst>
                <a:ext uri="{FF2B5EF4-FFF2-40B4-BE49-F238E27FC236}">
                  <a16:creationId xmlns:a16="http://schemas.microsoft.com/office/drawing/2014/main" id="{5D0E3CDD-972C-D81C-A6B7-E89AB1360DB3}"/>
                </a:ext>
              </a:extLst>
            </p:cNvPr>
            <p:cNvSpPr/>
            <p:nvPr/>
          </p:nvSpPr>
          <p:spPr>
            <a:xfrm>
              <a:off x="4444921"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16" name="object 113">
              <a:extLst>
                <a:ext uri="{FF2B5EF4-FFF2-40B4-BE49-F238E27FC236}">
                  <a16:creationId xmlns:a16="http://schemas.microsoft.com/office/drawing/2014/main" id="{854017F3-61B8-4C0D-D60B-87DD0AF6A35D}"/>
                </a:ext>
              </a:extLst>
            </p:cNvPr>
            <p:cNvSpPr/>
            <p:nvPr/>
          </p:nvSpPr>
          <p:spPr>
            <a:xfrm>
              <a:off x="4478516"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17" name="object 114">
              <a:extLst>
                <a:ext uri="{FF2B5EF4-FFF2-40B4-BE49-F238E27FC236}">
                  <a16:creationId xmlns:a16="http://schemas.microsoft.com/office/drawing/2014/main" id="{B2FDCFC8-3DC7-BFA1-7CE3-15BB33D9788F}"/>
                </a:ext>
              </a:extLst>
            </p:cNvPr>
            <p:cNvSpPr/>
            <p:nvPr/>
          </p:nvSpPr>
          <p:spPr>
            <a:xfrm>
              <a:off x="4512112"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18" name="object 115">
              <a:extLst>
                <a:ext uri="{FF2B5EF4-FFF2-40B4-BE49-F238E27FC236}">
                  <a16:creationId xmlns:a16="http://schemas.microsoft.com/office/drawing/2014/main" id="{19F218B1-55F5-036B-6D18-782853DCA10B}"/>
                </a:ext>
              </a:extLst>
            </p:cNvPr>
            <p:cNvSpPr/>
            <p:nvPr/>
          </p:nvSpPr>
          <p:spPr>
            <a:xfrm>
              <a:off x="4545706"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19" name="object 116">
              <a:extLst>
                <a:ext uri="{FF2B5EF4-FFF2-40B4-BE49-F238E27FC236}">
                  <a16:creationId xmlns:a16="http://schemas.microsoft.com/office/drawing/2014/main" id="{8BE18456-5346-92CE-CED8-E31A1564F246}"/>
                </a:ext>
              </a:extLst>
            </p:cNvPr>
            <p:cNvSpPr/>
            <p:nvPr/>
          </p:nvSpPr>
          <p:spPr>
            <a:xfrm>
              <a:off x="4579302"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20" name="object 117">
              <a:extLst>
                <a:ext uri="{FF2B5EF4-FFF2-40B4-BE49-F238E27FC236}">
                  <a16:creationId xmlns:a16="http://schemas.microsoft.com/office/drawing/2014/main" id="{AD162203-22FF-8CA1-6A5E-078EC606112C}"/>
                </a:ext>
              </a:extLst>
            </p:cNvPr>
            <p:cNvSpPr/>
            <p:nvPr/>
          </p:nvSpPr>
          <p:spPr>
            <a:xfrm>
              <a:off x="4612897"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21" name="object 118">
              <a:extLst>
                <a:ext uri="{FF2B5EF4-FFF2-40B4-BE49-F238E27FC236}">
                  <a16:creationId xmlns:a16="http://schemas.microsoft.com/office/drawing/2014/main" id="{9376BFE7-BE73-D613-6DA1-FF4F92147538}"/>
                </a:ext>
              </a:extLst>
            </p:cNvPr>
            <p:cNvSpPr/>
            <p:nvPr/>
          </p:nvSpPr>
          <p:spPr>
            <a:xfrm>
              <a:off x="4646493"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22" name="object 119">
              <a:extLst>
                <a:ext uri="{FF2B5EF4-FFF2-40B4-BE49-F238E27FC236}">
                  <a16:creationId xmlns:a16="http://schemas.microsoft.com/office/drawing/2014/main" id="{ED184AE7-470B-BDCA-6619-83EBF85CC97F}"/>
                </a:ext>
              </a:extLst>
            </p:cNvPr>
            <p:cNvSpPr/>
            <p:nvPr/>
          </p:nvSpPr>
          <p:spPr>
            <a:xfrm>
              <a:off x="4680088"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23" name="object 120">
              <a:extLst>
                <a:ext uri="{FF2B5EF4-FFF2-40B4-BE49-F238E27FC236}">
                  <a16:creationId xmlns:a16="http://schemas.microsoft.com/office/drawing/2014/main" id="{6A65D624-8B2E-7B7B-7A3E-55A4F70061DF}"/>
                </a:ext>
              </a:extLst>
            </p:cNvPr>
            <p:cNvSpPr/>
            <p:nvPr/>
          </p:nvSpPr>
          <p:spPr>
            <a:xfrm>
              <a:off x="4713683"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24" name="object 121">
              <a:extLst>
                <a:ext uri="{FF2B5EF4-FFF2-40B4-BE49-F238E27FC236}">
                  <a16:creationId xmlns:a16="http://schemas.microsoft.com/office/drawing/2014/main" id="{050F3618-0B0E-6D6D-F86B-5D98DB4EE577}"/>
                </a:ext>
              </a:extLst>
            </p:cNvPr>
            <p:cNvSpPr/>
            <p:nvPr/>
          </p:nvSpPr>
          <p:spPr>
            <a:xfrm>
              <a:off x="4747279"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25" name="object 122">
              <a:extLst>
                <a:ext uri="{FF2B5EF4-FFF2-40B4-BE49-F238E27FC236}">
                  <a16:creationId xmlns:a16="http://schemas.microsoft.com/office/drawing/2014/main" id="{19C05DD3-17F2-6F7D-C533-EC93839BC0A4}"/>
                </a:ext>
              </a:extLst>
            </p:cNvPr>
            <p:cNvSpPr/>
            <p:nvPr/>
          </p:nvSpPr>
          <p:spPr>
            <a:xfrm>
              <a:off x="4780874"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26" name="object 123">
              <a:extLst>
                <a:ext uri="{FF2B5EF4-FFF2-40B4-BE49-F238E27FC236}">
                  <a16:creationId xmlns:a16="http://schemas.microsoft.com/office/drawing/2014/main" id="{B5F1B682-F347-E460-BE9C-12DDB49003C5}"/>
                </a:ext>
              </a:extLst>
            </p:cNvPr>
            <p:cNvSpPr/>
            <p:nvPr/>
          </p:nvSpPr>
          <p:spPr>
            <a:xfrm>
              <a:off x="4814469"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27" name="object 124">
              <a:extLst>
                <a:ext uri="{FF2B5EF4-FFF2-40B4-BE49-F238E27FC236}">
                  <a16:creationId xmlns:a16="http://schemas.microsoft.com/office/drawing/2014/main" id="{F86B8B15-1518-780F-EBAC-BDE3582B4D04}"/>
                </a:ext>
              </a:extLst>
            </p:cNvPr>
            <p:cNvSpPr/>
            <p:nvPr/>
          </p:nvSpPr>
          <p:spPr>
            <a:xfrm>
              <a:off x="4848064"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28" name="object 125">
              <a:extLst>
                <a:ext uri="{FF2B5EF4-FFF2-40B4-BE49-F238E27FC236}">
                  <a16:creationId xmlns:a16="http://schemas.microsoft.com/office/drawing/2014/main" id="{41B6D58E-2A44-D5BF-1573-9F897C97F82E}"/>
                </a:ext>
              </a:extLst>
            </p:cNvPr>
            <p:cNvSpPr/>
            <p:nvPr/>
          </p:nvSpPr>
          <p:spPr>
            <a:xfrm>
              <a:off x="4881660"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29" name="object 126">
              <a:extLst>
                <a:ext uri="{FF2B5EF4-FFF2-40B4-BE49-F238E27FC236}">
                  <a16:creationId xmlns:a16="http://schemas.microsoft.com/office/drawing/2014/main" id="{0327A068-BC49-E923-AC5F-B2FC0CAF7AF2}"/>
                </a:ext>
              </a:extLst>
            </p:cNvPr>
            <p:cNvSpPr/>
            <p:nvPr/>
          </p:nvSpPr>
          <p:spPr>
            <a:xfrm>
              <a:off x="4915255"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30" name="object 127">
              <a:extLst>
                <a:ext uri="{FF2B5EF4-FFF2-40B4-BE49-F238E27FC236}">
                  <a16:creationId xmlns:a16="http://schemas.microsoft.com/office/drawing/2014/main" id="{DB50440F-0A0B-A7A3-3489-5E9A6374FAA8}"/>
                </a:ext>
              </a:extLst>
            </p:cNvPr>
            <p:cNvSpPr/>
            <p:nvPr/>
          </p:nvSpPr>
          <p:spPr>
            <a:xfrm>
              <a:off x="4948850"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31" name="object 128">
              <a:extLst>
                <a:ext uri="{FF2B5EF4-FFF2-40B4-BE49-F238E27FC236}">
                  <a16:creationId xmlns:a16="http://schemas.microsoft.com/office/drawing/2014/main" id="{543CD35B-0662-4B51-FB4B-4A75E5B6FF21}"/>
                </a:ext>
              </a:extLst>
            </p:cNvPr>
            <p:cNvSpPr/>
            <p:nvPr/>
          </p:nvSpPr>
          <p:spPr>
            <a:xfrm>
              <a:off x="4982446"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32" name="object 129">
              <a:extLst>
                <a:ext uri="{FF2B5EF4-FFF2-40B4-BE49-F238E27FC236}">
                  <a16:creationId xmlns:a16="http://schemas.microsoft.com/office/drawing/2014/main" id="{7D7CCE74-1557-3C55-BF93-0B0BAA265F4D}"/>
                </a:ext>
              </a:extLst>
            </p:cNvPr>
            <p:cNvSpPr/>
            <p:nvPr/>
          </p:nvSpPr>
          <p:spPr>
            <a:xfrm>
              <a:off x="5016041"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33" name="object 130">
              <a:extLst>
                <a:ext uri="{FF2B5EF4-FFF2-40B4-BE49-F238E27FC236}">
                  <a16:creationId xmlns:a16="http://schemas.microsoft.com/office/drawing/2014/main" id="{7BC0E2D3-D10C-4FF8-0BC9-E94DFD5E01A2}"/>
                </a:ext>
              </a:extLst>
            </p:cNvPr>
            <p:cNvSpPr/>
            <p:nvPr/>
          </p:nvSpPr>
          <p:spPr>
            <a:xfrm>
              <a:off x="5049636"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34" name="object 131">
              <a:extLst>
                <a:ext uri="{FF2B5EF4-FFF2-40B4-BE49-F238E27FC236}">
                  <a16:creationId xmlns:a16="http://schemas.microsoft.com/office/drawing/2014/main" id="{99591E52-8E15-410D-A850-319B00A73AF9}"/>
                </a:ext>
              </a:extLst>
            </p:cNvPr>
            <p:cNvSpPr/>
            <p:nvPr/>
          </p:nvSpPr>
          <p:spPr>
            <a:xfrm>
              <a:off x="5083230"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35" name="object 132">
              <a:extLst>
                <a:ext uri="{FF2B5EF4-FFF2-40B4-BE49-F238E27FC236}">
                  <a16:creationId xmlns:a16="http://schemas.microsoft.com/office/drawing/2014/main" id="{B866C2B9-368C-A54F-1850-FCEED38457ED}"/>
                </a:ext>
              </a:extLst>
            </p:cNvPr>
            <p:cNvSpPr/>
            <p:nvPr/>
          </p:nvSpPr>
          <p:spPr>
            <a:xfrm>
              <a:off x="5116827"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36" name="object 133">
              <a:extLst>
                <a:ext uri="{FF2B5EF4-FFF2-40B4-BE49-F238E27FC236}">
                  <a16:creationId xmlns:a16="http://schemas.microsoft.com/office/drawing/2014/main" id="{66B12870-5B77-D3A4-5B15-6D12EDB90636}"/>
                </a:ext>
              </a:extLst>
            </p:cNvPr>
            <p:cNvSpPr/>
            <p:nvPr/>
          </p:nvSpPr>
          <p:spPr>
            <a:xfrm>
              <a:off x="5150422"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37" name="object 134">
              <a:extLst>
                <a:ext uri="{FF2B5EF4-FFF2-40B4-BE49-F238E27FC236}">
                  <a16:creationId xmlns:a16="http://schemas.microsoft.com/office/drawing/2014/main" id="{7A5B0151-F3F9-54E4-C804-6FFD2A3B5D63}"/>
                </a:ext>
              </a:extLst>
            </p:cNvPr>
            <p:cNvSpPr/>
            <p:nvPr/>
          </p:nvSpPr>
          <p:spPr>
            <a:xfrm>
              <a:off x="5184017"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38" name="object 135">
              <a:extLst>
                <a:ext uri="{FF2B5EF4-FFF2-40B4-BE49-F238E27FC236}">
                  <a16:creationId xmlns:a16="http://schemas.microsoft.com/office/drawing/2014/main" id="{5A34A783-AB81-FCAB-A46C-58B695208033}"/>
                </a:ext>
              </a:extLst>
            </p:cNvPr>
            <p:cNvSpPr/>
            <p:nvPr/>
          </p:nvSpPr>
          <p:spPr>
            <a:xfrm>
              <a:off x="5217613"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39" name="object 136">
              <a:extLst>
                <a:ext uri="{FF2B5EF4-FFF2-40B4-BE49-F238E27FC236}">
                  <a16:creationId xmlns:a16="http://schemas.microsoft.com/office/drawing/2014/main" id="{53DC850B-B718-28BC-5F9E-3317D9DC16C1}"/>
                </a:ext>
              </a:extLst>
            </p:cNvPr>
            <p:cNvSpPr/>
            <p:nvPr/>
          </p:nvSpPr>
          <p:spPr>
            <a:xfrm>
              <a:off x="5251208"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40" name="object 137">
              <a:extLst>
                <a:ext uri="{FF2B5EF4-FFF2-40B4-BE49-F238E27FC236}">
                  <a16:creationId xmlns:a16="http://schemas.microsoft.com/office/drawing/2014/main" id="{1F160FA5-94F8-D0F7-0F06-D8A229FB20BD}"/>
                </a:ext>
              </a:extLst>
            </p:cNvPr>
            <p:cNvSpPr/>
            <p:nvPr/>
          </p:nvSpPr>
          <p:spPr>
            <a:xfrm>
              <a:off x="5284802"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41" name="object 138">
              <a:extLst>
                <a:ext uri="{FF2B5EF4-FFF2-40B4-BE49-F238E27FC236}">
                  <a16:creationId xmlns:a16="http://schemas.microsoft.com/office/drawing/2014/main" id="{8E563179-2388-9001-6B81-94108F0081D9}"/>
                </a:ext>
              </a:extLst>
            </p:cNvPr>
            <p:cNvSpPr/>
            <p:nvPr/>
          </p:nvSpPr>
          <p:spPr>
            <a:xfrm>
              <a:off x="5318399"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42" name="object 139">
              <a:extLst>
                <a:ext uri="{FF2B5EF4-FFF2-40B4-BE49-F238E27FC236}">
                  <a16:creationId xmlns:a16="http://schemas.microsoft.com/office/drawing/2014/main" id="{C3A2341F-F0D1-37AF-2CD8-FA74CD07597E}"/>
                </a:ext>
              </a:extLst>
            </p:cNvPr>
            <p:cNvSpPr/>
            <p:nvPr/>
          </p:nvSpPr>
          <p:spPr>
            <a:xfrm>
              <a:off x="5351994"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43" name="object 140">
              <a:extLst>
                <a:ext uri="{FF2B5EF4-FFF2-40B4-BE49-F238E27FC236}">
                  <a16:creationId xmlns:a16="http://schemas.microsoft.com/office/drawing/2014/main" id="{45AB9099-0BC8-2A88-8DA6-6E3BC38B53D2}"/>
                </a:ext>
              </a:extLst>
            </p:cNvPr>
            <p:cNvSpPr/>
            <p:nvPr/>
          </p:nvSpPr>
          <p:spPr>
            <a:xfrm>
              <a:off x="5385589"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44" name="object 141">
              <a:extLst>
                <a:ext uri="{FF2B5EF4-FFF2-40B4-BE49-F238E27FC236}">
                  <a16:creationId xmlns:a16="http://schemas.microsoft.com/office/drawing/2014/main" id="{0167839A-E729-3F62-635B-4FA0AF96A441}"/>
                </a:ext>
              </a:extLst>
            </p:cNvPr>
            <p:cNvSpPr/>
            <p:nvPr/>
          </p:nvSpPr>
          <p:spPr>
            <a:xfrm>
              <a:off x="5419185"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45" name="object 142">
              <a:extLst>
                <a:ext uri="{FF2B5EF4-FFF2-40B4-BE49-F238E27FC236}">
                  <a16:creationId xmlns:a16="http://schemas.microsoft.com/office/drawing/2014/main" id="{C5EEDA18-466C-EA39-0929-4CC420B5EE79}"/>
                </a:ext>
              </a:extLst>
            </p:cNvPr>
            <p:cNvSpPr/>
            <p:nvPr/>
          </p:nvSpPr>
          <p:spPr>
            <a:xfrm>
              <a:off x="5452780"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46" name="object 143">
              <a:extLst>
                <a:ext uri="{FF2B5EF4-FFF2-40B4-BE49-F238E27FC236}">
                  <a16:creationId xmlns:a16="http://schemas.microsoft.com/office/drawing/2014/main" id="{BEE4A316-7E68-7CC8-0444-0C2B366122AF}"/>
                </a:ext>
              </a:extLst>
            </p:cNvPr>
            <p:cNvSpPr/>
            <p:nvPr/>
          </p:nvSpPr>
          <p:spPr>
            <a:xfrm>
              <a:off x="5486374"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47" name="object 144">
              <a:extLst>
                <a:ext uri="{FF2B5EF4-FFF2-40B4-BE49-F238E27FC236}">
                  <a16:creationId xmlns:a16="http://schemas.microsoft.com/office/drawing/2014/main" id="{040B6888-1ED1-A71D-FBCF-57F7A7C37CC9}"/>
                </a:ext>
              </a:extLst>
            </p:cNvPr>
            <p:cNvSpPr/>
            <p:nvPr/>
          </p:nvSpPr>
          <p:spPr>
            <a:xfrm>
              <a:off x="5519971"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48" name="object 145">
              <a:extLst>
                <a:ext uri="{FF2B5EF4-FFF2-40B4-BE49-F238E27FC236}">
                  <a16:creationId xmlns:a16="http://schemas.microsoft.com/office/drawing/2014/main" id="{BA96333D-1282-A890-68C0-AB9042E53D20}"/>
                </a:ext>
              </a:extLst>
            </p:cNvPr>
            <p:cNvSpPr/>
            <p:nvPr/>
          </p:nvSpPr>
          <p:spPr>
            <a:xfrm>
              <a:off x="5553566"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49" name="object 146">
              <a:extLst>
                <a:ext uri="{FF2B5EF4-FFF2-40B4-BE49-F238E27FC236}">
                  <a16:creationId xmlns:a16="http://schemas.microsoft.com/office/drawing/2014/main" id="{6690DB0F-8EAD-240E-0A4E-E2FEAAB943BC}"/>
                </a:ext>
              </a:extLst>
            </p:cNvPr>
            <p:cNvSpPr/>
            <p:nvPr/>
          </p:nvSpPr>
          <p:spPr>
            <a:xfrm>
              <a:off x="5587161"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50" name="object 147">
              <a:extLst>
                <a:ext uri="{FF2B5EF4-FFF2-40B4-BE49-F238E27FC236}">
                  <a16:creationId xmlns:a16="http://schemas.microsoft.com/office/drawing/2014/main" id="{24B94203-4E6F-4DDB-471F-2BD249EFC223}"/>
                </a:ext>
              </a:extLst>
            </p:cNvPr>
            <p:cNvSpPr/>
            <p:nvPr/>
          </p:nvSpPr>
          <p:spPr>
            <a:xfrm>
              <a:off x="5620755"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51" name="object 148">
              <a:extLst>
                <a:ext uri="{FF2B5EF4-FFF2-40B4-BE49-F238E27FC236}">
                  <a16:creationId xmlns:a16="http://schemas.microsoft.com/office/drawing/2014/main" id="{E8F6B81D-9ECD-94CF-FCCD-0B2407D92057}"/>
                </a:ext>
              </a:extLst>
            </p:cNvPr>
            <p:cNvSpPr/>
            <p:nvPr/>
          </p:nvSpPr>
          <p:spPr>
            <a:xfrm>
              <a:off x="5654352"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52" name="object 149">
              <a:extLst>
                <a:ext uri="{FF2B5EF4-FFF2-40B4-BE49-F238E27FC236}">
                  <a16:creationId xmlns:a16="http://schemas.microsoft.com/office/drawing/2014/main" id="{C6EC46B8-BEDB-4989-2017-C58275BA052C}"/>
                </a:ext>
              </a:extLst>
            </p:cNvPr>
            <p:cNvSpPr/>
            <p:nvPr/>
          </p:nvSpPr>
          <p:spPr>
            <a:xfrm>
              <a:off x="5687946"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53" name="object 150">
              <a:extLst>
                <a:ext uri="{FF2B5EF4-FFF2-40B4-BE49-F238E27FC236}">
                  <a16:creationId xmlns:a16="http://schemas.microsoft.com/office/drawing/2014/main" id="{D46FBCED-1133-8530-3AD2-3847A684484D}"/>
                </a:ext>
              </a:extLst>
            </p:cNvPr>
            <p:cNvSpPr/>
            <p:nvPr/>
          </p:nvSpPr>
          <p:spPr>
            <a:xfrm>
              <a:off x="5721542"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54" name="object 151">
              <a:extLst>
                <a:ext uri="{FF2B5EF4-FFF2-40B4-BE49-F238E27FC236}">
                  <a16:creationId xmlns:a16="http://schemas.microsoft.com/office/drawing/2014/main" id="{BE5A1047-6645-D994-CA48-3603A82E43FE}"/>
                </a:ext>
              </a:extLst>
            </p:cNvPr>
            <p:cNvSpPr/>
            <p:nvPr/>
          </p:nvSpPr>
          <p:spPr>
            <a:xfrm>
              <a:off x="5755136"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55" name="object 152">
              <a:extLst>
                <a:ext uri="{FF2B5EF4-FFF2-40B4-BE49-F238E27FC236}">
                  <a16:creationId xmlns:a16="http://schemas.microsoft.com/office/drawing/2014/main" id="{354E6313-BF35-42D2-33F8-77D1E18D9B6F}"/>
                </a:ext>
              </a:extLst>
            </p:cNvPr>
            <p:cNvSpPr/>
            <p:nvPr/>
          </p:nvSpPr>
          <p:spPr>
            <a:xfrm>
              <a:off x="5788733"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56" name="object 153">
              <a:extLst>
                <a:ext uri="{FF2B5EF4-FFF2-40B4-BE49-F238E27FC236}">
                  <a16:creationId xmlns:a16="http://schemas.microsoft.com/office/drawing/2014/main" id="{E94E7B3D-5A35-14C2-CFE6-847A4085C53D}"/>
                </a:ext>
              </a:extLst>
            </p:cNvPr>
            <p:cNvSpPr/>
            <p:nvPr/>
          </p:nvSpPr>
          <p:spPr>
            <a:xfrm>
              <a:off x="5822327"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57" name="object 154">
              <a:extLst>
                <a:ext uri="{FF2B5EF4-FFF2-40B4-BE49-F238E27FC236}">
                  <a16:creationId xmlns:a16="http://schemas.microsoft.com/office/drawing/2014/main" id="{1ABF6DDF-ED88-47C7-987F-4D99E85309D0}"/>
                </a:ext>
              </a:extLst>
            </p:cNvPr>
            <p:cNvSpPr/>
            <p:nvPr/>
          </p:nvSpPr>
          <p:spPr>
            <a:xfrm>
              <a:off x="5855924"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58" name="object 155">
              <a:extLst>
                <a:ext uri="{FF2B5EF4-FFF2-40B4-BE49-F238E27FC236}">
                  <a16:creationId xmlns:a16="http://schemas.microsoft.com/office/drawing/2014/main" id="{714D4E87-A9E3-E485-4D0A-3CF8C8B58806}"/>
                </a:ext>
              </a:extLst>
            </p:cNvPr>
            <p:cNvSpPr/>
            <p:nvPr/>
          </p:nvSpPr>
          <p:spPr>
            <a:xfrm>
              <a:off x="5889518"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59" name="object 156">
              <a:extLst>
                <a:ext uri="{FF2B5EF4-FFF2-40B4-BE49-F238E27FC236}">
                  <a16:creationId xmlns:a16="http://schemas.microsoft.com/office/drawing/2014/main" id="{166DC30E-C91E-F6E7-26C0-CF1308C2BD29}"/>
                </a:ext>
              </a:extLst>
            </p:cNvPr>
            <p:cNvSpPr/>
            <p:nvPr/>
          </p:nvSpPr>
          <p:spPr>
            <a:xfrm>
              <a:off x="5923114"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60" name="object 157">
              <a:extLst>
                <a:ext uri="{FF2B5EF4-FFF2-40B4-BE49-F238E27FC236}">
                  <a16:creationId xmlns:a16="http://schemas.microsoft.com/office/drawing/2014/main" id="{155AAAC6-0566-51C3-6FB6-2FC4142A71BD}"/>
                </a:ext>
              </a:extLst>
            </p:cNvPr>
            <p:cNvSpPr/>
            <p:nvPr/>
          </p:nvSpPr>
          <p:spPr>
            <a:xfrm>
              <a:off x="5956708"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61" name="object 158">
              <a:extLst>
                <a:ext uri="{FF2B5EF4-FFF2-40B4-BE49-F238E27FC236}">
                  <a16:creationId xmlns:a16="http://schemas.microsoft.com/office/drawing/2014/main" id="{F5012F12-2719-E19C-DD9B-A8B2F75B453D}"/>
                </a:ext>
              </a:extLst>
            </p:cNvPr>
            <p:cNvSpPr/>
            <p:nvPr/>
          </p:nvSpPr>
          <p:spPr>
            <a:xfrm>
              <a:off x="5990305"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62" name="object 159">
              <a:extLst>
                <a:ext uri="{FF2B5EF4-FFF2-40B4-BE49-F238E27FC236}">
                  <a16:creationId xmlns:a16="http://schemas.microsoft.com/office/drawing/2014/main" id="{8D279083-ED0E-19F4-41D5-E13F5FE94A6D}"/>
                </a:ext>
              </a:extLst>
            </p:cNvPr>
            <p:cNvSpPr/>
            <p:nvPr/>
          </p:nvSpPr>
          <p:spPr>
            <a:xfrm>
              <a:off x="6023899"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63" name="object 160">
              <a:extLst>
                <a:ext uri="{FF2B5EF4-FFF2-40B4-BE49-F238E27FC236}">
                  <a16:creationId xmlns:a16="http://schemas.microsoft.com/office/drawing/2014/main" id="{0E987B8C-6E25-E1EC-42CD-2A9741387ABD}"/>
                </a:ext>
              </a:extLst>
            </p:cNvPr>
            <p:cNvSpPr/>
            <p:nvPr/>
          </p:nvSpPr>
          <p:spPr>
            <a:xfrm>
              <a:off x="6057496"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64" name="object 161">
              <a:extLst>
                <a:ext uri="{FF2B5EF4-FFF2-40B4-BE49-F238E27FC236}">
                  <a16:creationId xmlns:a16="http://schemas.microsoft.com/office/drawing/2014/main" id="{33FFAC7C-FF34-2812-3F8A-323F509F5932}"/>
                </a:ext>
              </a:extLst>
            </p:cNvPr>
            <p:cNvSpPr/>
            <p:nvPr/>
          </p:nvSpPr>
          <p:spPr>
            <a:xfrm>
              <a:off x="6091090"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65" name="object 162">
              <a:extLst>
                <a:ext uri="{FF2B5EF4-FFF2-40B4-BE49-F238E27FC236}">
                  <a16:creationId xmlns:a16="http://schemas.microsoft.com/office/drawing/2014/main" id="{21E793D0-A04B-55F6-349A-17434910A107}"/>
                </a:ext>
              </a:extLst>
            </p:cNvPr>
            <p:cNvSpPr/>
            <p:nvPr/>
          </p:nvSpPr>
          <p:spPr>
            <a:xfrm>
              <a:off x="6124685"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66" name="object 163">
              <a:extLst>
                <a:ext uri="{FF2B5EF4-FFF2-40B4-BE49-F238E27FC236}">
                  <a16:creationId xmlns:a16="http://schemas.microsoft.com/office/drawing/2014/main" id="{F17B5F84-B83A-C91A-912E-92110817C256}"/>
                </a:ext>
              </a:extLst>
            </p:cNvPr>
            <p:cNvSpPr/>
            <p:nvPr/>
          </p:nvSpPr>
          <p:spPr>
            <a:xfrm>
              <a:off x="6158280"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67" name="object 164">
              <a:extLst>
                <a:ext uri="{FF2B5EF4-FFF2-40B4-BE49-F238E27FC236}">
                  <a16:creationId xmlns:a16="http://schemas.microsoft.com/office/drawing/2014/main" id="{DA372E0B-B15E-34D9-E3D5-3D842BF19F43}"/>
                </a:ext>
              </a:extLst>
            </p:cNvPr>
            <p:cNvSpPr/>
            <p:nvPr/>
          </p:nvSpPr>
          <p:spPr>
            <a:xfrm>
              <a:off x="6191877"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68" name="object 165">
              <a:extLst>
                <a:ext uri="{FF2B5EF4-FFF2-40B4-BE49-F238E27FC236}">
                  <a16:creationId xmlns:a16="http://schemas.microsoft.com/office/drawing/2014/main" id="{50F5AAD1-7B6C-FF3C-BC61-B34CB1885638}"/>
                </a:ext>
              </a:extLst>
            </p:cNvPr>
            <p:cNvSpPr/>
            <p:nvPr/>
          </p:nvSpPr>
          <p:spPr>
            <a:xfrm>
              <a:off x="6225471"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69" name="object 166">
              <a:extLst>
                <a:ext uri="{FF2B5EF4-FFF2-40B4-BE49-F238E27FC236}">
                  <a16:creationId xmlns:a16="http://schemas.microsoft.com/office/drawing/2014/main" id="{799E134C-74AC-642D-BC9B-8E9B7C402C37}"/>
                </a:ext>
              </a:extLst>
            </p:cNvPr>
            <p:cNvSpPr/>
            <p:nvPr/>
          </p:nvSpPr>
          <p:spPr>
            <a:xfrm>
              <a:off x="6259067"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70" name="object 167">
              <a:extLst>
                <a:ext uri="{FF2B5EF4-FFF2-40B4-BE49-F238E27FC236}">
                  <a16:creationId xmlns:a16="http://schemas.microsoft.com/office/drawing/2014/main" id="{408CC652-056B-EDA8-F354-EA87BFF3F306}"/>
                </a:ext>
              </a:extLst>
            </p:cNvPr>
            <p:cNvSpPr/>
            <p:nvPr/>
          </p:nvSpPr>
          <p:spPr>
            <a:xfrm>
              <a:off x="6292661"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71" name="object 168">
              <a:extLst>
                <a:ext uri="{FF2B5EF4-FFF2-40B4-BE49-F238E27FC236}">
                  <a16:creationId xmlns:a16="http://schemas.microsoft.com/office/drawing/2014/main" id="{0E5F6138-511F-D367-7390-67666DE85F14}"/>
                </a:ext>
              </a:extLst>
            </p:cNvPr>
            <p:cNvSpPr/>
            <p:nvPr/>
          </p:nvSpPr>
          <p:spPr>
            <a:xfrm>
              <a:off x="6326257"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72" name="object 169">
              <a:extLst>
                <a:ext uri="{FF2B5EF4-FFF2-40B4-BE49-F238E27FC236}">
                  <a16:creationId xmlns:a16="http://schemas.microsoft.com/office/drawing/2014/main" id="{61F22A62-DD2B-67C6-1639-7E67BD1DE8FE}"/>
                </a:ext>
              </a:extLst>
            </p:cNvPr>
            <p:cNvSpPr/>
            <p:nvPr/>
          </p:nvSpPr>
          <p:spPr>
            <a:xfrm>
              <a:off x="6359852" y="3386950"/>
              <a:ext cx="108585" cy="108585"/>
            </a:xfrm>
            <a:custGeom>
              <a:avLst/>
              <a:gdLst/>
              <a:ahLst/>
              <a:cxnLst/>
              <a:rect l="l" t="t" r="r" b="b"/>
              <a:pathLst>
                <a:path w="108585" h="108585">
                  <a:moveTo>
                    <a:pt x="0" y="108000"/>
                  </a:moveTo>
                  <a:lnTo>
                    <a:pt x="108000" y="0"/>
                  </a:lnTo>
                </a:path>
              </a:pathLst>
            </a:custGeom>
            <a:ln w="7619">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73" name="object 170">
              <a:extLst>
                <a:ext uri="{FF2B5EF4-FFF2-40B4-BE49-F238E27FC236}">
                  <a16:creationId xmlns:a16="http://schemas.microsoft.com/office/drawing/2014/main" id="{B8D2145B-B2C3-D334-3D3C-BD72FCDBED90}"/>
                </a:ext>
              </a:extLst>
            </p:cNvPr>
            <p:cNvSpPr/>
            <p:nvPr/>
          </p:nvSpPr>
          <p:spPr>
            <a:xfrm>
              <a:off x="6393449"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74" name="object 171">
              <a:extLst>
                <a:ext uri="{FF2B5EF4-FFF2-40B4-BE49-F238E27FC236}">
                  <a16:creationId xmlns:a16="http://schemas.microsoft.com/office/drawing/2014/main" id="{C680CE1E-307C-0218-C1BE-B2D0C827995F}"/>
                </a:ext>
              </a:extLst>
            </p:cNvPr>
            <p:cNvSpPr/>
            <p:nvPr/>
          </p:nvSpPr>
          <p:spPr>
            <a:xfrm>
              <a:off x="6427043" y="3386950"/>
              <a:ext cx="108585" cy="108585"/>
            </a:xfrm>
            <a:custGeom>
              <a:avLst/>
              <a:gdLst/>
              <a:ahLst/>
              <a:cxnLst/>
              <a:rect l="l" t="t" r="r" b="b"/>
              <a:pathLst>
                <a:path w="108584"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75" name="object 172">
              <a:extLst>
                <a:ext uri="{FF2B5EF4-FFF2-40B4-BE49-F238E27FC236}">
                  <a16:creationId xmlns:a16="http://schemas.microsoft.com/office/drawing/2014/main" id="{F9B9D3DA-68E6-ED2F-85E1-0A6BACEE61F4}"/>
                </a:ext>
              </a:extLst>
            </p:cNvPr>
            <p:cNvSpPr/>
            <p:nvPr/>
          </p:nvSpPr>
          <p:spPr>
            <a:xfrm>
              <a:off x="6460639" y="3386950"/>
              <a:ext cx="108585" cy="108585"/>
            </a:xfrm>
            <a:custGeom>
              <a:avLst/>
              <a:gdLst/>
              <a:ahLst/>
              <a:cxnLst/>
              <a:rect l="l" t="t" r="r" b="b"/>
              <a:pathLst>
                <a:path w="108584"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76" name="object 173">
              <a:extLst>
                <a:ext uri="{FF2B5EF4-FFF2-40B4-BE49-F238E27FC236}">
                  <a16:creationId xmlns:a16="http://schemas.microsoft.com/office/drawing/2014/main" id="{986E0557-4337-1BF0-0BE0-789E09680A91}"/>
                </a:ext>
              </a:extLst>
            </p:cNvPr>
            <p:cNvSpPr/>
            <p:nvPr/>
          </p:nvSpPr>
          <p:spPr>
            <a:xfrm>
              <a:off x="6494233" y="3386950"/>
              <a:ext cx="108585" cy="108585"/>
            </a:xfrm>
            <a:custGeom>
              <a:avLst/>
              <a:gdLst/>
              <a:ahLst/>
              <a:cxnLst/>
              <a:rect l="l" t="t" r="r" b="b"/>
              <a:pathLst>
                <a:path w="108584"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77" name="object 174">
              <a:extLst>
                <a:ext uri="{FF2B5EF4-FFF2-40B4-BE49-F238E27FC236}">
                  <a16:creationId xmlns:a16="http://schemas.microsoft.com/office/drawing/2014/main" id="{12669B4F-3A31-D3AC-711C-6CD1125C0615}"/>
                </a:ext>
              </a:extLst>
            </p:cNvPr>
            <p:cNvSpPr/>
            <p:nvPr/>
          </p:nvSpPr>
          <p:spPr>
            <a:xfrm>
              <a:off x="6527829" y="3386950"/>
              <a:ext cx="108585" cy="108585"/>
            </a:xfrm>
            <a:custGeom>
              <a:avLst/>
              <a:gdLst/>
              <a:ahLst/>
              <a:cxnLst/>
              <a:rect l="l" t="t" r="r" b="b"/>
              <a:pathLst>
                <a:path w="108584"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78" name="object 175">
              <a:extLst>
                <a:ext uri="{FF2B5EF4-FFF2-40B4-BE49-F238E27FC236}">
                  <a16:creationId xmlns:a16="http://schemas.microsoft.com/office/drawing/2014/main" id="{D5DB8956-1B88-7A49-8DDC-7E21C5ECCECB}"/>
                </a:ext>
              </a:extLst>
            </p:cNvPr>
            <p:cNvSpPr/>
            <p:nvPr/>
          </p:nvSpPr>
          <p:spPr>
            <a:xfrm>
              <a:off x="6561424" y="3401677"/>
              <a:ext cx="93345" cy="93345"/>
            </a:xfrm>
            <a:custGeom>
              <a:avLst/>
              <a:gdLst/>
              <a:ahLst/>
              <a:cxnLst/>
              <a:rect l="l" t="t" r="r" b="b"/>
              <a:pathLst>
                <a:path w="93345" h="93345">
                  <a:moveTo>
                    <a:pt x="0" y="93273"/>
                  </a:moveTo>
                  <a:lnTo>
                    <a:pt x="93273"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79" name="object 176">
              <a:extLst>
                <a:ext uri="{FF2B5EF4-FFF2-40B4-BE49-F238E27FC236}">
                  <a16:creationId xmlns:a16="http://schemas.microsoft.com/office/drawing/2014/main" id="{48C83BAC-17FA-D39F-165B-31015B82E29D}"/>
                </a:ext>
              </a:extLst>
            </p:cNvPr>
            <p:cNvSpPr/>
            <p:nvPr/>
          </p:nvSpPr>
          <p:spPr>
            <a:xfrm>
              <a:off x="6595019" y="3435272"/>
              <a:ext cx="59690" cy="59690"/>
            </a:xfrm>
            <a:custGeom>
              <a:avLst/>
              <a:gdLst/>
              <a:ahLst/>
              <a:cxnLst/>
              <a:rect l="l" t="t" r="r" b="b"/>
              <a:pathLst>
                <a:path w="59690" h="59689">
                  <a:moveTo>
                    <a:pt x="0" y="59678"/>
                  </a:moveTo>
                  <a:lnTo>
                    <a:pt x="59678"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80" name="object 177">
              <a:extLst>
                <a:ext uri="{FF2B5EF4-FFF2-40B4-BE49-F238E27FC236}">
                  <a16:creationId xmlns:a16="http://schemas.microsoft.com/office/drawing/2014/main" id="{ED7D8367-EA25-1BE9-9C1D-5830DEBD8386}"/>
                </a:ext>
              </a:extLst>
            </p:cNvPr>
            <p:cNvSpPr/>
            <p:nvPr/>
          </p:nvSpPr>
          <p:spPr>
            <a:xfrm>
              <a:off x="6628615" y="3468868"/>
              <a:ext cx="26670" cy="26670"/>
            </a:xfrm>
            <a:custGeom>
              <a:avLst/>
              <a:gdLst/>
              <a:ahLst/>
              <a:cxnLst/>
              <a:rect l="l" t="t" r="r" b="b"/>
              <a:pathLst>
                <a:path w="26670" h="26670">
                  <a:moveTo>
                    <a:pt x="0" y="26083"/>
                  </a:moveTo>
                  <a:lnTo>
                    <a:pt x="26083"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grpSp>
      <p:grpSp>
        <p:nvGrpSpPr>
          <p:cNvPr id="181" name="object 3">
            <a:extLst>
              <a:ext uri="{FF2B5EF4-FFF2-40B4-BE49-F238E27FC236}">
                <a16:creationId xmlns:a16="http://schemas.microsoft.com/office/drawing/2014/main" id="{A3C22AF2-0A70-4BF7-BB78-DCD7819C1C37}"/>
              </a:ext>
            </a:extLst>
          </p:cNvPr>
          <p:cNvGrpSpPr/>
          <p:nvPr/>
        </p:nvGrpSpPr>
        <p:grpSpPr>
          <a:xfrm>
            <a:off x="2778483" y="4449564"/>
            <a:ext cx="6961694" cy="134447"/>
            <a:chOff x="903706" y="3386950"/>
            <a:chExt cx="5751579" cy="108588"/>
          </a:xfrm>
        </p:grpSpPr>
        <p:sp>
          <p:nvSpPr>
            <p:cNvPr id="182" name="object 4">
              <a:extLst>
                <a:ext uri="{FF2B5EF4-FFF2-40B4-BE49-F238E27FC236}">
                  <a16:creationId xmlns:a16="http://schemas.microsoft.com/office/drawing/2014/main" id="{C4CBFE18-0501-E890-60A4-6D278E7A7D1B}"/>
                </a:ext>
              </a:extLst>
            </p:cNvPr>
            <p:cNvSpPr/>
            <p:nvPr/>
          </p:nvSpPr>
          <p:spPr>
            <a:xfrm>
              <a:off x="903706" y="3386950"/>
              <a:ext cx="20955" cy="20955"/>
            </a:xfrm>
            <a:custGeom>
              <a:avLst/>
              <a:gdLst/>
              <a:ahLst/>
              <a:cxnLst/>
              <a:rect l="l" t="t" r="r" b="b"/>
              <a:pathLst>
                <a:path w="20955" h="20954">
                  <a:moveTo>
                    <a:pt x="0" y="20923"/>
                  </a:moveTo>
                  <a:lnTo>
                    <a:pt x="20923"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83" name="object 5">
              <a:extLst>
                <a:ext uri="{FF2B5EF4-FFF2-40B4-BE49-F238E27FC236}">
                  <a16:creationId xmlns:a16="http://schemas.microsoft.com/office/drawing/2014/main" id="{0FB9FDD9-49B2-0DBA-DCBC-D5B40A4F0711}"/>
                </a:ext>
              </a:extLst>
            </p:cNvPr>
            <p:cNvSpPr/>
            <p:nvPr/>
          </p:nvSpPr>
          <p:spPr>
            <a:xfrm>
              <a:off x="903706" y="3386950"/>
              <a:ext cx="54610" cy="54610"/>
            </a:xfrm>
            <a:custGeom>
              <a:avLst/>
              <a:gdLst/>
              <a:ahLst/>
              <a:cxnLst/>
              <a:rect l="l" t="t" r="r" b="b"/>
              <a:pathLst>
                <a:path w="54609" h="54610">
                  <a:moveTo>
                    <a:pt x="0" y="54518"/>
                  </a:moveTo>
                  <a:lnTo>
                    <a:pt x="54518"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84" name="object 6">
              <a:extLst>
                <a:ext uri="{FF2B5EF4-FFF2-40B4-BE49-F238E27FC236}">
                  <a16:creationId xmlns:a16="http://schemas.microsoft.com/office/drawing/2014/main" id="{56275630-1873-5926-A18E-E67B0CF75C58}"/>
                </a:ext>
              </a:extLst>
            </p:cNvPr>
            <p:cNvSpPr/>
            <p:nvPr/>
          </p:nvSpPr>
          <p:spPr>
            <a:xfrm>
              <a:off x="903706" y="3386950"/>
              <a:ext cx="88265" cy="88265"/>
            </a:xfrm>
            <a:custGeom>
              <a:avLst/>
              <a:gdLst/>
              <a:ahLst/>
              <a:cxnLst/>
              <a:rect l="l" t="t" r="r" b="b"/>
              <a:pathLst>
                <a:path w="88265" h="88264">
                  <a:moveTo>
                    <a:pt x="0" y="88113"/>
                  </a:moveTo>
                  <a:lnTo>
                    <a:pt x="88113"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85" name="object 7">
              <a:extLst>
                <a:ext uri="{FF2B5EF4-FFF2-40B4-BE49-F238E27FC236}">
                  <a16:creationId xmlns:a16="http://schemas.microsoft.com/office/drawing/2014/main" id="{D3A36BB1-7DBC-0551-E2AC-AC43D92F52D6}"/>
                </a:ext>
              </a:extLst>
            </p:cNvPr>
            <p:cNvSpPr/>
            <p:nvPr/>
          </p:nvSpPr>
          <p:spPr>
            <a:xfrm>
              <a:off x="917415" y="3386950"/>
              <a:ext cx="108585" cy="108585"/>
            </a:xfrm>
            <a:custGeom>
              <a:avLst/>
              <a:gdLst/>
              <a:ahLst/>
              <a:cxnLst/>
              <a:rect l="l" t="t" r="r" b="b"/>
              <a:pathLst>
                <a:path w="108584"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86" name="object 8">
              <a:extLst>
                <a:ext uri="{FF2B5EF4-FFF2-40B4-BE49-F238E27FC236}">
                  <a16:creationId xmlns:a16="http://schemas.microsoft.com/office/drawing/2014/main" id="{958C8FAE-6B90-F50C-37DA-0BBF7E410BAA}"/>
                </a:ext>
              </a:extLst>
            </p:cNvPr>
            <p:cNvSpPr/>
            <p:nvPr/>
          </p:nvSpPr>
          <p:spPr>
            <a:xfrm>
              <a:off x="951010" y="3386950"/>
              <a:ext cx="108585" cy="108585"/>
            </a:xfrm>
            <a:custGeom>
              <a:avLst/>
              <a:gdLst/>
              <a:ahLst/>
              <a:cxnLst/>
              <a:rect l="l" t="t" r="r" b="b"/>
              <a:pathLst>
                <a:path w="108584"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87" name="object 9">
              <a:extLst>
                <a:ext uri="{FF2B5EF4-FFF2-40B4-BE49-F238E27FC236}">
                  <a16:creationId xmlns:a16="http://schemas.microsoft.com/office/drawing/2014/main" id="{CD93DD99-A3D7-432B-EB1D-AC1029967A36}"/>
                </a:ext>
              </a:extLst>
            </p:cNvPr>
            <p:cNvSpPr/>
            <p:nvPr/>
          </p:nvSpPr>
          <p:spPr>
            <a:xfrm>
              <a:off x="984605" y="3386950"/>
              <a:ext cx="108585" cy="108585"/>
            </a:xfrm>
            <a:custGeom>
              <a:avLst/>
              <a:gdLst/>
              <a:ahLst/>
              <a:cxnLst/>
              <a:rect l="l" t="t" r="r" b="b"/>
              <a:pathLst>
                <a:path w="108584"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88" name="object 10">
              <a:extLst>
                <a:ext uri="{FF2B5EF4-FFF2-40B4-BE49-F238E27FC236}">
                  <a16:creationId xmlns:a16="http://schemas.microsoft.com/office/drawing/2014/main" id="{36A3D0B1-16D9-1FF4-DE20-D48538ADB2A9}"/>
                </a:ext>
              </a:extLst>
            </p:cNvPr>
            <p:cNvSpPr/>
            <p:nvPr/>
          </p:nvSpPr>
          <p:spPr>
            <a:xfrm>
              <a:off x="1018200" y="3386950"/>
              <a:ext cx="108585" cy="108585"/>
            </a:xfrm>
            <a:custGeom>
              <a:avLst/>
              <a:gdLst/>
              <a:ahLst/>
              <a:cxnLst/>
              <a:rect l="l" t="t" r="r" b="b"/>
              <a:pathLst>
                <a:path w="108584"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89" name="object 11">
              <a:extLst>
                <a:ext uri="{FF2B5EF4-FFF2-40B4-BE49-F238E27FC236}">
                  <a16:creationId xmlns:a16="http://schemas.microsoft.com/office/drawing/2014/main" id="{7ED450F5-AA1F-53B4-66EC-AA690FC6BE46}"/>
                </a:ext>
              </a:extLst>
            </p:cNvPr>
            <p:cNvSpPr/>
            <p:nvPr/>
          </p:nvSpPr>
          <p:spPr>
            <a:xfrm>
              <a:off x="1051796" y="3386950"/>
              <a:ext cx="108585" cy="108585"/>
            </a:xfrm>
            <a:custGeom>
              <a:avLst/>
              <a:gdLst/>
              <a:ahLst/>
              <a:cxnLst/>
              <a:rect l="l" t="t" r="r" b="b"/>
              <a:pathLst>
                <a:path w="108584"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90" name="object 12">
              <a:extLst>
                <a:ext uri="{FF2B5EF4-FFF2-40B4-BE49-F238E27FC236}">
                  <a16:creationId xmlns:a16="http://schemas.microsoft.com/office/drawing/2014/main" id="{14A282C5-301C-8D80-5D83-E2ED22D338FD}"/>
                </a:ext>
              </a:extLst>
            </p:cNvPr>
            <p:cNvSpPr/>
            <p:nvPr/>
          </p:nvSpPr>
          <p:spPr>
            <a:xfrm>
              <a:off x="1085391" y="3386950"/>
              <a:ext cx="108585" cy="108585"/>
            </a:xfrm>
            <a:custGeom>
              <a:avLst/>
              <a:gdLst/>
              <a:ahLst/>
              <a:cxnLst/>
              <a:rect l="l" t="t" r="r" b="b"/>
              <a:pathLst>
                <a:path w="108584"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91" name="object 13">
              <a:extLst>
                <a:ext uri="{FF2B5EF4-FFF2-40B4-BE49-F238E27FC236}">
                  <a16:creationId xmlns:a16="http://schemas.microsoft.com/office/drawing/2014/main" id="{B1CA3553-E7A3-3294-0C22-2DB22F6366EC}"/>
                </a:ext>
              </a:extLst>
            </p:cNvPr>
            <p:cNvSpPr/>
            <p:nvPr/>
          </p:nvSpPr>
          <p:spPr>
            <a:xfrm>
              <a:off x="1118986" y="3386950"/>
              <a:ext cx="108585" cy="108585"/>
            </a:xfrm>
            <a:custGeom>
              <a:avLst/>
              <a:gdLst/>
              <a:ahLst/>
              <a:cxnLst/>
              <a:rect l="l" t="t" r="r" b="b"/>
              <a:pathLst>
                <a:path w="108584"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92" name="object 14">
              <a:extLst>
                <a:ext uri="{FF2B5EF4-FFF2-40B4-BE49-F238E27FC236}">
                  <a16:creationId xmlns:a16="http://schemas.microsoft.com/office/drawing/2014/main" id="{4280A666-3AAC-22C4-6248-525C29942576}"/>
                </a:ext>
              </a:extLst>
            </p:cNvPr>
            <p:cNvSpPr/>
            <p:nvPr/>
          </p:nvSpPr>
          <p:spPr>
            <a:xfrm>
              <a:off x="1152580" y="3386950"/>
              <a:ext cx="108585" cy="108585"/>
            </a:xfrm>
            <a:custGeom>
              <a:avLst/>
              <a:gdLst/>
              <a:ahLst/>
              <a:cxnLst/>
              <a:rect l="l" t="t" r="r" b="b"/>
              <a:pathLst>
                <a:path w="108584"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93" name="object 15">
              <a:extLst>
                <a:ext uri="{FF2B5EF4-FFF2-40B4-BE49-F238E27FC236}">
                  <a16:creationId xmlns:a16="http://schemas.microsoft.com/office/drawing/2014/main" id="{AD708834-B72B-EA6B-63D9-2E05B2A70F1D}"/>
                </a:ext>
              </a:extLst>
            </p:cNvPr>
            <p:cNvSpPr/>
            <p:nvPr/>
          </p:nvSpPr>
          <p:spPr>
            <a:xfrm>
              <a:off x="1186177" y="3386950"/>
              <a:ext cx="108585" cy="108585"/>
            </a:xfrm>
            <a:custGeom>
              <a:avLst/>
              <a:gdLst/>
              <a:ahLst/>
              <a:cxnLst/>
              <a:rect l="l" t="t" r="r" b="b"/>
              <a:pathLst>
                <a:path w="108584"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94" name="object 16">
              <a:extLst>
                <a:ext uri="{FF2B5EF4-FFF2-40B4-BE49-F238E27FC236}">
                  <a16:creationId xmlns:a16="http://schemas.microsoft.com/office/drawing/2014/main" id="{7E475E36-6821-14E0-7DA9-934BC4EC5682}"/>
                </a:ext>
              </a:extLst>
            </p:cNvPr>
            <p:cNvSpPr/>
            <p:nvPr/>
          </p:nvSpPr>
          <p:spPr>
            <a:xfrm>
              <a:off x="1219772" y="3386950"/>
              <a:ext cx="108585" cy="108585"/>
            </a:xfrm>
            <a:custGeom>
              <a:avLst/>
              <a:gdLst/>
              <a:ahLst/>
              <a:cxnLst/>
              <a:rect l="l" t="t" r="r" b="b"/>
              <a:pathLst>
                <a:path w="108584"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95" name="object 17">
              <a:extLst>
                <a:ext uri="{FF2B5EF4-FFF2-40B4-BE49-F238E27FC236}">
                  <a16:creationId xmlns:a16="http://schemas.microsoft.com/office/drawing/2014/main" id="{FBE07AE6-4863-10DC-127F-41E487C39E70}"/>
                </a:ext>
              </a:extLst>
            </p:cNvPr>
            <p:cNvSpPr/>
            <p:nvPr/>
          </p:nvSpPr>
          <p:spPr>
            <a:xfrm>
              <a:off x="1253368" y="3386950"/>
              <a:ext cx="108585" cy="108585"/>
            </a:xfrm>
            <a:custGeom>
              <a:avLst/>
              <a:gdLst/>
              <a:ahLst/>
              <a:cxnLst/>
              <a:rect l="l" t="t" r="r" b="b"/>
              <a:pathLst>
                <a:path w="108584"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96" name="object 18">
              <a:extLst>
                <a:ext uri="{FF2B5EF4-FFF2-40B4-BE49-F238E27FC236}">
                  <a16:creationId xmlns:a16="http://schemas.microsoft.com/office/drawing/2014/main" id="{D0F2129A-2A7D-636C-3CE4-DE02541528EA}"/>
                </a:ext>
              </a:extLst>
            </p:cNvPr>
            <p:cNvSpPr/>
            <p:nvPr/>
          </p:nvSpPr>
          <p:spPr>
            <a:xfrm>
              <a:off x="1286963" y="3386950"/>
              <a:ext cx="108585" cy="108585"/>
            </a:xfrm>
            <a:custGeom>
              <a:avLst/>
              <a:gdLst/>
              <a:ahLst/>
              <a:cxnLst/>
              <a:rect l="l" t="t" r="r" b="b"/>
              <a:pathLst>
                <a:path w="108584"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97" name="object 19">
              <a:extLst>
                <a:ext uri="{FF2B5EF4-FFF2-40B4-BE49-F238E27FC236}">
                  <a16:creationId xmlns:a16="http://schemas.microsoft.com/office/drawing/2014/main" id="{4711444E-C11C-C6F2-B88A-F05B54A5846A}"/>
                </a:ext>
              </a:extLst>
            </p:cNvPr>
            <p:cNvSpPr/>
            <p:nvPr/>
          </p:nvSpPr>
          <p:spPr>
            <a:xfrm>
              <a:off x="1320558" y="3386950"/>
              <a:ext cx="108585" cy="108585"/>
            </a:xfrm>
            <a:custGeom>
              <a:avLst/>
              <a:gdLst/>
              <a:ahLst/>
              <a:cxnLst/>
              <a:rect l="l" t="t" r="r" b="b"/>
              <a:pathLst>
                <a:path w="108584"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98" name="object 20">
              <a:extLst>
                <a:ext uri="{FF2B5EF4-FFF2-40B4-BE49-F238E27FC236}">
                  <a16:creationId xmlns:a16="http://schemas.microsoft.com/office/drawing/2014/main" id="{2280450D-6001-25A9-2457-FF4E3C408B6E}"/>
                </a:ext>
              </a:extLst>
            </p:cNvPr>
            <p:cNvSpPr/>
            <p:nvPr/>
          </p:nvSpPr>
          <p:spPr>
            <a:xfrm>
              <a:off x="1354152" y="3386950"/>
              <a:ext cx="108585" cy="108585"/>
            </a:xfrm>
            <a:custGeom>
              <a:avLst/>
              <a:gdLst/>
              <a:ahLst/>
              <a:cxnLst/>
              <a:rect l="l" t="t" r="r" b="b"/>
              <a:pathLst>
                <a:path w="108584"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99" name="object 21">
              <a:extLst>
                <a:ext uri="{FF2B5EF4-FFF2-40B4-BE49-F238E27FC236}">
                  <a16:creationId xmlns:a16="http://schemas.microsoft.com/office/drawing/2014/main" id="{81680433-2814-F5B5-9BE1-E92066E5F459}"/>
                </a:ext>
              </a:extLst>
            </p:cNvPr>
            <p:cNvSpPr/>
            <p:nvPr/>
          </p:nvSpPr>
          <p:spPr>
            <a:xfrm>
              <a:off x="1387749" y="3386950"/>
              <a:ext cx="108585" cy="108585"/>
            </a:xfrm>
            <a:custGeom>
              <a:avLst/>
              <a:gdLst/>
              <a:ahLst/>
              <a:cxnLst/>
              <a:rect l="l" t="t" r="r" b="b"/>
              <a:pathLst>
                <a:path w="108584"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00" name="object 22">
              <a:extLst>
                <a:ext uri="{FF2B5EF4-FFF2-40B4-BE49-F238E27FC236}">
                  <a16:creationId xmlns:a16="http://schemas.microsoft.com/office/drawing/2014/main" id="{DE822F6A-CE71-4C0B-6672-E8C9C95BC3CF}"/>
                </a:ext>
              </a:extLst>
            </p:cNvPr>
            <p:cNvSpPr/>
            <p:nvPr/>
          </p:nvSpPr>
          <p:spPr>
            <a:xfrm>
              <a:off x="1421344" y="3386950"/>
              <a:ext cx="108585" cy="108585"/>
            </a:xfrm>
            <a:custGeom>
              <a:avLst/>
              <a:gdLst/>
              <a:ahLst/>
              <a:cxnLst/>
              <a:rect l="l" t="t" r="r" b="b"/>
              <a:pathLst>
                <a:path w="108584"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01" name="object 23">
              <a:extLst>
                <a:ext uri="{FF2B5EF4-FFF2-40B4-BE49-F238E27FC236}">
                  <a16:creationId xmlns:a16="http://schemas.microsoft.com/office/drawing/2014/main" id="{559B34E2-5893-BF36-3FE8-A032E3384B5F}"/>
                </a:ext>
              </a:extLst>
            </p:cNvPr>
            <p:cNvSpPr/>
            <p:nvPr/>
          </p:nvSpPr>
          <p:spPr>
            <a:xfrm>
              <a:off x="1454939" y="3386950"/>
              <a:ext cx="108585" cy="108585"/>
            </a:xfrm>
            <a:custGeom>
              <a:avLst/>
              <a:gdLst/>
              <a:ahLst/>
              <a:cxnLst/>
              <a:rect l="l" t="t" r="r" b="b"/>
              <a:pathLst>
                <a:path w="108584"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02" name="object 24">
              <a:extLst>
                <a:ext uri="{FF2B5EF4-FFF2-40B4-BE49-F238E27FC236}">
                  <a16:creationId xmlns:a16="http://schemas.microsoft.com/office/drawing/2014/main" id="{AC9EF240-5176-4391-CFEB-4C2156B6A025}"/>
                </a:ext>
              </a:extLst>
            </p:cNvPr>
            <p:cNvSpPr/>
            <p:nvPr/>
          </p:nvSpPr>
          <p:spPr>
            <a:xfrm>
              <a:off x="1488535" y="3386950"/>
              <a:ext cx="108585" cy="108585"/>
            </a:xfrm>
            <a:custGeom>
              <a:avLst/>
              <a:gdLst/>
              <a:ahLst/>
              <a:cxnLst/>
              <a:rect l="l" t="t" r="r" b="b"/>
              <a:pathLst>
                <a:path w="108584"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03" name="object 25">
              <a:extLst>
                <a:ext uri="{FF2B5EF4-FFF2-40B4-BE49-F238E27FC236}">
                  <a16:creationId xmlns:a16="http://schemas.microsoft.com/office/drawing/2014/main" id="{EABF7DAB-7FD3-9D42-9BD6-A08F48398FE9}"/>
                </a:ext>
              </a:extLst>
            </p:cNvPr>
            <p:cNvSpPr/>
            <p:nvPr/>
          </p:nvSpPr>
          <p:spPr>
            <a:xfrm>
              <a:off x="1522130"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04" name="object 26">
              <a:extLst>
                <a:ext uri="{FF2B5EF4-FFF2-40B4-BE49-F238E27FC236}">
                  <a16:creationId xmlns:a16="http://schemas.microsoft.com/office/drawing/2014/main" id="{AF348A9E-4054-AD5F-43AF-B23B384E4017}"/>
                </a:ext>
              </a:extLst>
            </p:cNvPr>
            <p:cNvSpPr/>
            <p:nvPr/>
          </p:nvSpPr>
          <p:spPr>
            <a:xfrm>
              <a:off x="1555724"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05" name="object 27">
              <a:extLst>
                <a:ext uri="{FF2B5EF4-FFF2-40B4-BE49-F238E27FC236}">
                  <a16:creationId xmlns:a16="http://schemas.microsoft.com/office/drawing/2014/main" id="{2D0BC212-8ADB-C750-DF3D-FD86F5A7FC67}"/>
                </a:ext>
              </a:extLst>
            </p:cNvPr>
            <p:cNvSpPr/>
            <p:nvPr/>
          </p:nvSpPr>
          <p:spPr>
            <a:xfrm>
              <a:off x="1589321" y="3386950"/>
              <a:ext cx="108585" cy="108585"/>
            </a:xfrm>
            <a:custGeom>
              <a:avLst/>
              <a:gdLst/>
              <a:ahLst/>
              <a:cxnLst/>
              <a:rect l="l" t="t" r="r" b="b"/>
              <a:pathLst>
                <a:path w="108585" h="108585">
                  <a:moveTo>
                    <a:pt x="0" y="108000"/>
                  </a:moveTo>
                  <a:lnTo>
                    <a:pt x="108000" y="0"/>
                  </a:lnTo>
                </a:path>
              </a:pathLst>
            </a:custGeom>
            <a:ln w="7619">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06" name="object 28">
              <a:extLst>
                <a:ext uri="{FF2B5EF4-FFF2-40B4-BE49-F238E27FC236}">
                  <a16:creationId xmlns:a16="http://schemas.microsoft.com/office/drawing/2014/main" id="{11A4529C-3465-3A68-BEA3-5859E63258D2}"/>
                </a:ext>
              </a:extLst>
            </p:cNvPr>
            <p:cNvSpPr/>
            <p:nvPr/>
          </p:nvSpPr>
          <p:spPr>
            <a:xfrm>
              <a:off x="1622916"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07" name="object 29">
              <a:extLst>
                <a:ext uri="{FF2B5EF4-FFF2-40B4-BE49-F238E27FC236}">
                  <a16:creationId xmlns:a16="http://schemas.microsoft.com/office/drawing/2014/main" id="{ED6F671B-3450-19C5-C301-D3A7FDCB58F1}"/>
                </a:ext>
              </a:extLst>
            </p:cNvPr>
            <p:cNvSpPr/>
            <p:nvPr/>
          </p:nvSpPr>
          <p:spPr>
            <a:xfrm>
              <a:off x="1656511"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08" name="object 30">
              <a:extLst>
                <a:ext uri="{FF2B5EF4-FFF2-40B4-BE49-F238E27FC236}">
                  <a16:creationId xmlns:a16="http://schemas.microsoft.com/office/drawing/2014/main" id="{70CD2105-3AC8-BF25-3358-CDAE0B286296}"/>
                </a:ext>
              </a:extLst>
            </p:cNvPr>
            <p:cNvSpPr/>
            <p:nvPr/>
          </p:nvSpPr>
          <p:spPr>
            <a:xfrm>
              <a:off x="1690105"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09" name="object 31">
              <a:extLst>
                <a:ext uri="{FF2B5EF4-FFF2-40B4-BE49-F238E27FC236}">
                  <a16:creationId xmlns:a16="http://schemas.microsoft.com/office/drawing/2014/main" id="{101FF8C6-8F94-F952-925F-766626189260}"/>
                </a:ext>
              </a:extLst>
            </p:cNvPr>
            <p:cNvSpPr/>
            <p:nvPr/>
          </p:nvSpPr>
          <p:spPr>
            <a:xfrm>
              <a:off x="1723702"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10" name="object 32">
              <a:extLst>
                <a:ext uri="{FF2B5EF4-FFF2-40B4-BE49-F238E27FC236}">
                  <a16:creationId xmlns:a16="http://schemas.microsoft.com/office/drawing/2014/main" id="{B9E1AB4B-3724-F2C3-6A60-AE6285849856}"/>
                </a:ext>
              </a:extLst>
            </p:cNvPr>
            <p:cNvSpPr/>
            <p:nvPr/>
          </p:nvSpPr>
          <p:spPr>
            <a:xfrm>
              <a:off x="1757296"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11" name="object 33">
              <a:extLst>
                <a:ext uri="{FF2B5EF4-FFF2-40B4-BE49-F238E27FC236}">
                  <a16:creationId xmlns:a16="http://schemas.microsoft.com/office/drawing/2014/main" id="{70E0AE66-5EB4-9C3E-99BD-A0295D6BB5DA}"/>
                </a:ext>
              </a:extLst>
            </p:cNvPr>
            <p:cNvSpPr/>
            <p:nvPr/>
          </p:nvSpPr>
          <p:spPr>
            <a:xfrm>
              <a:off x="1790892"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12" name="object 34">
              <a:extLst>
                <a:ext uri="{FF2B5EF4-FFF2-40B4-BE49-F238E27FC236}">
                  <a16:creationId xmlns:a16="http://schemas.microsoft.com/office/drawing/2014/main" id="{AD95EF51-7030-96E8-AB66-232E911AFD5C}"/>
                </a:ext>
              </a:extLst>
            </p:cNvPr>
            <p:cNvSpPr/>
            <p:nvPr/>
          </p:nvSpPr>
          <p:spPr>
            <a:xfrm>
              <a:off x="1824488"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13" name="object 35">
              <a:extLst>
                <a:ext uri="{FF2B5EF4-FFF2-40B4-BE49-F238E27FC236}">
                  <a16:creationId xmlns:a16="http://schemas.microsoft.com/office/drawing/2014/main" id="{5FECBD26-B018-BF8C-9083-BC0B970AD96C}"/>
                </a:ext>
              </a:extLst>
            </p:cNvPr>
            <p:cNvSpPr/>
            <p:nvPr/>
          </p:nvSpPr>
          <p:spPr>
            <a:xfrm>
              <a:off x="1858083"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14" name="object 36">
              <a:extLst>
                <a:ext uri="{FF2B5EF4-FFF2-40B4-BE49-F238E27FC236}">
                  <a16:creationId xmlns:a16="http://schemas.microsoft.com/office/drawing/2014/main" id="{81766609-0BA3-4A82-6C3F-5111D99BB71B}"/>
                </a:ext>
              </a:extLst>
            </p:cNvPr>
            <p:cNvSpPr/>
            <p:nvPr/>
          </p:nvSpPr>
          <p:spPr>
            <a:xfrm>
              <a:off x="1891677"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15" name="object 37">
              <a:extLst>
                <a:ext uri="{FF2B5EF4-FFF2-40B4-BE49-F238E27FC236}">
                  <a16:creationId xmlns:a16="http://schemas.microsoft.com/office/drawing/2014/main" id="{43B0C192-842D-FEBA-B70A-7DEACCDCE697}"/>
                </a:ext>
              </a:extLst>
            </p:cNvPr>
            <p:cNvSpPr/>
            <p:nvPr/>
          </p:nvSpPr>
          <p:spPr>
            <a:xfrm>
              <a:off x="1925274"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16" name="object 38">
              <a:extLst>
                <a:ext uri="{FF2B5EF4-FFF2-40B4-BE49-F238E27FC236}">
                  <a16:creationId xmlns:a16="http://schemas.microsoft.com/office/drawing/2014/main" id="{E3980428-5A31-18E2-B8C8-65BE28F02AEB}"/>
                </a:ext>
              </a:extLst>
            </p:cNvPr>
            <p:cNvSpPr/>
            <p:nvPr/>
          </p:nvSpPr>
          <p:spPr>
            <a:xfrm>
              <a:off x="1958868"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17" name="object 39">
              <a:extLst>
                <a:ext uri="{FF2B5EF4-FFF2-40B4-BE49-F238E27FC236}">
                  <a16:creationId xmlns:a16="http://schemas.microsoft.com/office/drawing/2014/main" id="{9C95F197-7264-36BF-9B51-029944765C95}"/>
                </a:ext>
              </a:extLst>
            </p:cNvPr>
            <p:cNvSpPr/>
            <p:nvPr/>
          </p:nvSpPr>
          <p:spPr>
            <a:xfrm>
              <a:off x="1992464"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18" name="object 40">
              <a:extLst>
                <a:ext uri="{FF2B5EF4-FFF2-40B4-BE49-F238E27FC236}">
                  <a16:creationId xmlns:a16="http://schemas.microsoft.com/office/drawing/2014/main" id="{0A9AFF43-3B14-FEF2-BE54-976CE65C55BA}"/>
                </a:ext>
              </a:extLst>
            </p:cNvPr>
            <p:cNvSpPr/>
            <p:nvPr/>
          </p:nvSpPr>
          <p:spPr>
            <a:xfrm>
              <a:off x="2026058"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19" name="object 41">
              <a:extLst>
                <a:ext uri="{FF2B5EF4-FFF2-40B4-BE49-F238E27FC236}">
                  <a16:creationId xmlns:a16="http://schemas.microsoft.com/office/drawing/2014/main" id="{90D56045-B966-129E-6C01-B890517BB5A1}"/>
                </a:ext>
              </a:extLst>
            </p:cNvPr>
            <p:cNvSpPr/>
            <p:nvPr/>
          </p:nvSpPr>
          <p:spPr>
            <a:xfrm>
              <a:off x="2059655"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20" name="object 42">
              <a:extLst>
                <a:ext uri="{FF2B5EF4-FFF2-40B4-BE49-F238E27FC236}">
                  <a16:creationId xmlns:a16="http://schemas.microsoft.com/office/drawing/2014/main" id="{8530A990-9479-58D4-EBAD-7175268FAD3B}"/>
                </a:ext>
              </a:extLst>
            </p:cNvPr>
            <p:cNvSpPr/>
            <p:nvPr/>
          </p:nvSpPr>
          <p:spPr>
            <a:xfrm>
              <a:off x="2093249"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21" name="object 43">
              <a:extLst>
                <a:ext uri="{FF2B5EF4-FFF2-40B4-BE49-F238E27FC236}">
                  <a16:creationId xmlns:a16="http://schemas.microsoft.com/office/drawing/2014/main" id="{B5E043BB-B9E9-6F2F-D841-ED3CAE7AF312}"/>
                </a:ext>
              </a:extLst>
            </p:cNvPr>
            <p:cNvSpPr/>
            <p:nvPr/>
          </p:nvSpPr>
          <p:spPr>
            <a:xfrm>
              <a:off x="2126846"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22" name="object 44">
              <a:extLst>
                <a:ext uri="{FF2B5EF4-FFF2-40B4-BE49-F238E27FC236}">
                  <a16:creationId xmlns:a16="http://schemas.microsoft.com/office/drawing/2014/main" id="{86B0E860-36A9-545E-FD3B-5FC82CD46A8B}"/>
                </a:ext>
              </a:extLst>
            </p:cNvPr>
            <p:cNvSpPr/>
            <p:nvPr/>
          </p:nvSpPr>
          <p:spPr>
            <a:xfrm>
              <a:off x="2160440"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23" name="object 45">
              <a:extLst>
                <a:ext uri="{FF2B5EF4-FFF2-40B4-BE49-F238E27FC236}">
                  <a16:creationId xmlns:a16="http://schemas.microsoft.com/office/drawing/2014/main" id="{FC083220-9037-0222-BC92-0E0FF318559E}"/>
                </a:ext>
              </a:extLst>
            </p:cNvPr>
            <p:cNvSpPr/>
            <p:nvPr/>
          </p:nvSpPr>
          <p:spPr>
            <a:xfrm>
              <a:off x="2194035"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24" name="object 46">
              <a:extLst>
                <a:ext uri="{FF2B5EF4-FFF2-40B4-BE49-F238E27FC236}">
                  <a16:creationId xmlns:a16="http://schemas.microsoft.com/office/drawing/2014/main" id="{E7714183-56BC-E442-8CDA-3BBE0886F8F9}"/>
                </a:ext>
              </a:extLst>
            </p:cNvPr>
            <p:cNvSpPr/>
            <p:nvPr/>
          </p:nvSpPr>
          <p:spPr>
            <a:xfrm>
              <a:off x="2227630"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25" name="object 47">
              <a:extLst>
                <a:ext uri="{FF2B5EF4-FFF2-40B4-BE49-F238E27FC236}">
                  <a16:creationId xmlns:a16="http://schemas.microsoft.com/office/drawing/2014/main" id="{E6892049-0F7B-D820-AD9C-EFCA0461D246}"/>
                </a:ext>
              </a:extLst>
            </p:cNvPr>
            <p:cNvSpPr/>
            <p:nvPr/>
          </p:nvSpPr>
          <p:spPr>
            <a:xfrm>
              <a:off x="2261226"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26" name="object 48">
              <a:extLst>
                <a:ext uri="{FF2B5EF4-FFF2-40B4-BE49-F238E27FC236}">
                  <a16:creationId xmlns:a16="http://schemas.microsoft.com/office/drawing/2014/main" id="{E1F455BC-FE71-A77C-32AA-F223AB705059}"/>
                </a:ext>
              </a:extLst>
            </p:cNvPr>
            <p:cNvSpPr/>
            <p:nvPr/>
          </p:nvSpPr>
          <p:spPr>
            <a:xfrm>
              <a:off x="2294821"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27" name="object 49">
              <a:extLst>
                <a:ext uri="{FF2B5EF4-FFF2-40B4-BE49-F238E27FC236}">
                  <a16:creationId xmlns:a16="http://schemas.microsoft.com/office/drawing/2014/main" id="{766EABB3-4646-C15E-060E-729D65763BBD}"/>
                </a:ext>
              </a:extLst>
            </p:cNvPr>
            <p:cNvSpPr/>
            <p:nvPr/>
          </p:nvSpPr>
          <p:spPr>
            <a:xfrm>
              <a:off x="2328417"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28" name="object 50">
              <a:extLst>
                <a:ext uri="{FF2B5EF4-FFF2-40B4-BE49-F238E27FC236}">
                  <a16:creationId xmlns:a16="http://schemas.microsoft.com/office/drawing/2014/main" id="{4FA56B71-A574-3BDE-3D64-5BF2669A1A71}"/>
                </a:ext>
              </a:extLst>
            </p:cNvPr>
            <p:cNvSpPr/>
            <p:nvPr/>
          </p:nvSpPr>
          <p:spPr>
            <a:xfrm>
              <a:off x="2362011"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29" name="object 51">
              <a:extLst>
                <a:ext uri="{FF2B5EF4-FFF2-40B4-BE49-F238E27FC236}">
                  <a16:creationId xmlns:a16="http://schemas.microsoft.com/office/drawing/2014/main" id="{6E69CFDE-C546-2332-EFFE-74025CEEE5B0}"/>
                </a:ext>
              </a:extLst>
            </p:cNvPr>
            <p:cNvSpPr/>
            <p:nvPr/>
          </p:nvSpPr>
          <p:spPr>
            <a:xfrm>
              <a:off x="2395607"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30" name="object 52">
              <a:extLst>
                <a:ext uri="{FF2B5EF4-FFF2-40B4-BE49-F238E27FC236}">
                  <a16:creationId xmlns:a16="http://schemas.microsoft.com/office/drawing/2014/main" id="{B4256E2D-B265-DCAD-A483-11FCE0163705}"/>
                </a:ext>
              </a:extLst>
            </p:cNvPr>
            <p:cNvSpPr/>
            <p:nvPr/>
          </p:nvSpPr>
          <p:spPr>
            <a:xfrm>
              <a:off x="2429202"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31" name="object 53">
              <a:extLst>
                <a:ext uri="{FF2B5EF4-FFF2-40B4-BE49-F238E27FC236}">
                  <a16:creationId xmlns:a16="http://schemas.microsoft.com/office/drawing/2014/main" id="{2332963D-AB6B-C414-47D3-B32553B74FF2}"/>
                </a:ext>
              </a:extLst>
            </p:cNvPr>
            <p:cNvSpPr/>
            <p:nvPr/>
          </p:nvSpPr>
          <p:spPr>
            <a:xfrm>
              <a:off x="2462798"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32" name="object 54">
              <a:extLst>
                <a:ext uri="{FF2B5EF4-FFF2-40B4-BE49-F238E27FC236}">
                  <a16:creationId xmlns:a16="http://schemas.microsoft.com/office/drawing/2014/main" id="{DF9680AA-8C96-0C49-05C4-A71E9CA8CD75}"/>
                </a:ext>
              </a:extLst>
            </p:cNvPr>
            <p:cNvSpPr/>
            <p:nvPr/>
          </p:nvSpPr>
          <p:spPr>
            <a:xfrm>
              <a:off x="2496393"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33" name="object 55">
              <a:extLst>
                <a:ext uri="{FF2B5EF4-FFF2-40B4-BE49-F238E27FC236}">
                  <a16:creationId xmlns:a16="http://schemas.microsoft.com/office/drawing/2014/main" id="{5CBBC44D-CB2C-66FE-079A-934D64D3D6D5}"/>
                </a:ext>
              </a:extLst>
            </p:cNvPr>
            <p:cNvSpPr/>
            <p:nvPr/>
          </p:nvSpPr>
          <p:spPr>
            <a:xfrm>
              <a:off x="2529989"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34" name="object 56">
              <a:extLst>
                <a:ext uri="{FF2B5EF4-FFF2-40B4-BE49-F238E27FC236}">
                  <a16:creationId xmlns:a16="http://schemas.microsoft.com/office/drawing/2014/main" id="{6E7F264E-1CC4-AFB5-D23B-2A5ED9A2DCDA}"/>
                </a:ext>
              </a:extLst>
            </p:cNvPr>
            <p:cNvSpPr/>
            <p:nvPr/>
          </p:nvSpPr>
          <p:spPr>
            <a:xfrm>
              <a:off x="2563583"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35" name="object 57">
              <a:extLst>
                <a:ext uri="{FF2B5EF4-FFF2-40B4-BE49-F238E27FC236}">
                  <a16:creationId xmlns:a16="http://schemas.microsoft.com/office/drawing/2014/main" id="{009833E4-219B-9410-2538-5D4FDE43EB47}"/>
                </a:ext>
              </a:extLst>
            </p:cNvPr>
            <p:cNvSpPr/>
            <p:nvPr/>
          </p:nvSpPr>
          <p:spPr>
            <a:xfrm>
              <a:off x="2597179"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36" name="object 58">
              <a:extLst>
                <a:ext uri="{FF2B5EF4-FFF2-40B4-BE49-F238E27FC236}">
                  <a16:creationId xmlns:a16="http://schemas.microsoft.com/office/drawing/2014/main" id="{EC2B1ED7-BDA4-B111-E590-F7BABF6DA246}"/>
                </a:ext>
              </a:extLst>
            </p:cNvPr>
            <p:cNvSpPr/>
            <p:nvPr/>
          </p:nvSpPr>
          <p:spPr>
            <a:xfrm>
              <a:off x="2630774"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37" name="object 59">
              <a:extLst>
                <a:ext uri="{FF2B5EF4-FFF2-40B4-BE49-F238E27FC236}">
                  <a16:creationId xmlns:a16="http://schemas.microsoft.com/office/drawing/2014/main" id="{2D3D430D-CF30-5CCB-AF1E-A4FA543025A5}"/>
                </a:ext>
              </a:extLst>
            </p:cNvPr>
            <p:cNvSpPr/>
            <p:nvPr/>
          </p:nvSpPr>
          <p:spPr>
            <a:xfrm>
              <a:off x="2664369"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38" name="object 60">
              <a:extLst>
                <a:ext uri="{FF2B5EF4-FFF2-40B4-BE49-F238E27FC236}">
                  <a16:creationId xmlns:a16="http://schemas.microsoft.com/office/drawing/2014/main" id="{95464632-5AFC-33AD-0D81-AD44762804D7}"/>
                </a:ext>
              </a:extLst>
            </p:cNvPr>
            <p:cNvSpPr/>
            <p:nvPr/>
          </p:nvSpPr>
          <p:spPr>
            <a:xfrm>
              <a:off x="2697965"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39" name="object 61">
              <a:extLst>
                <a:ext uri="{FF2B5EF4-FFF2-40B4-BE49-F238E27FC236}">
                  <a16:creationId xmlns:a16="http://schemas.microsoft.com/office/drawing/2014/main" id="{4B96CA0F-7945-4021-7E90-7F012821C51E}"/>
                </a:ext>
              </a:extLst>
            </p:cNvPr>
            <p:cNvSpPr/>
            <p:nvPr/>
          </p:nvSpPr>
          <p:spPr>
            <a:xfrm>
              <a:off x="2731560"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40" name="object 62">
              <a:extLst>
                <a:ext uri="{FF2B5EF4-FFF2-40B4-BE49-F238E27FC236}">
                  <a16:creationId xmlns:a16="http://schemas.microsoft.com/office/drawing/2014/main" id="{1471CE7C-AEC4-A5A3-77D6-C1C0371D2714}"/>
                </a:ext>
              </a:extLst>
            </p:cNvPr>
            <p:cNvSpPr/>
            <p:nvPr/>
          </p:nvSpPr>
          <p:spPr>
            <a:xfrm>
              <a:off x="2765155"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41" name="object 63">
              <a:extLst>
                <a:ext uri="{FF2B5EF4-FFF2-40B4-BE49-F238E27FC236}">
                  <a16:creationId xmlns:a16="http://schemas.microsoft.com/office/drawing/2014/main" id="{F82667D5-DAA6-2BD0-0A74-7A50DB290BBE}"/>
                </a:ext>
              </a:extLst>
            </p:cNvPr>
            <p:cNvSpPr/>
            <p:nvPr/>
          </p:nvSpPr>
          <p:spPr>
            <a:xfrm>
              <a:off x="2798751"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42" name="object 64">
              <a:extLst>
                <a:ext uri="{FF2B5EF4-FFF2-40B4-BE49-F238E27FC236}">
                  <a16:creationId xmlns:a16="http://schemas.microsoft.com/office/drawing/2014/main" id="{3C43FA8D-372A-7882-0E66-37FC2D83648A}"/>
                </a:ext>
              </a:extLst>
            </p:cNvPr>
            <p:cNvSpPr/>
            <p:nvPr/>
          </p:nvSpPr>
          <p:spPr>
            <a:xfrm>
              <a:off x="2832346"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43" name="object 65">
              <a:extLst>
                <a:ext uri="{FF2B5EF4-FFF2-40B4-BE49-F238E27FC236}">
                  <a16:creationId xmlns:a16="http://schemas.microsoft.com/office/drawing/2014/main" id="{09446933-95E7-904F-2EBF-9CABBFD22AD7}"/>
                </a:ext>
              </a:extLst>
            </p:cNvPr>
            <p:cNvSpPr/>
            <p:nvPr/>
          </p:nvSpPr>
          <p:spPr>
            <a:xfrm>
              <a:off x="2865941"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44" name="object 66">
              <a:extLst>
                <a:ext uri="{FF2B5EF4-FFF2-40B4-BE49-F238E27FC236}">
                  <a16:creationId xmlns:a16="http://schemas.microsoft.com/office/drawing/2014/main" id="{5BBDEDB6-61A7-6E3F-A844-E62072D49603}"/>
                </a:ext>
              </a:extLst>
            </p:cNvPr>
            <p:cNvSpPr/>
            <p:nvPr/>
          </p:nvSpPr>
          <p:spPr>
            <a:xfrm>
              <a:off x="2899536"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45" name="object 67">
              <a:extLst>
                <a:ext uri="{FF2B5EF4-FFF2-40B4-BE49-F238E27FC236}">
                  <a16:creationId xmlns:a16="http://schemas.microsoft.com/office/drawing/2014/main" id="{4700D031-0DAF-8BAD-4F77-CDC0EC2238E9}"/>
                </a:ext>
              </a:extLst>
            </p:cNvPr>
            <p:cNvSpPr/>
            <p:nvPr/>
          </p:nvSpPr>
          <p:spPr>
            <a:xfrm>
              <a:off x="2933132"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46" name="object 68">
              <a:extLst>
                <a:ext uri="{FF2B5EF4-FFF2-40B4-BE49-F238E27FC236}">
                  <a16:creationId xmlns:a16="http://schemas.microsoft.com/office/drawing/2014/main" id="{D19ECBC2-F45E-D6C6-4B63-C73D66DCD1CB}"/>
                </a:ext>
              </a:extLst>
            </p:cNvPr>
            <p:cNvSpPr/>
            <p:nvPr/>
          </p:nvSpPr>
          <p:spPr>
            <a:xfrm>
              <a:off x="2966727"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47" name="object 69">
              <a:extLst>
                <a:ext uri="{FF2B5EF4-FFF2-40B4-BE49-F238E27FC236}">
                  <a16:creationId xmlns:a16="http://schemas.microsoft.com/office/drawing/2014/main" id="{FB6304AC-1E46-C695-8AD6-28F85F7CAE3F}"/>
                </a:ext>
              </a:extLst>
            </p:cNvPr>
            <p:cNvSpPr/>
            <p:nvPr/>
          </p:nvSpPr>
          <p:spPr>
            <a:xfrm>
              <a:off x="3000322"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48" name="object 70">
              <a:extLst>
                <a:ext uri="{FF2B5EF4-FFF2-40B4-BE49-F238E27FC236}">
                  <a16:creationId xmlns:a16="http://schemas.microsoft.com/office/drawing/2014/main" id="{93126309-6BCA-18DA-22B4-749DD35B3F31}"/>
                </a:ext>
              </a:extLst>
            </p:cNvPr>
            <p:cNvSpPr/>
            <p:nvPr/>
          </p:nvSpPr>
          <p:spPr>
            <a:xfrm>
              <a:off x="3033918"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49" name="object 71">
              <a:extLst>
                <a:ext uri="{FF2B5EF4-FFF2-40B4-BE49-F238E27FC236}">
                  <a16:creationId xmlns:a16="http://schemas.microsoft.com/office/drawing/2014/main" id="{F2EF9588-7625-8848-5574-F24D34F50072}"/>
                </a:ext>
              </a:extLst>
            </p:cNvPr>
            <p:cNvSpPr/>
            <p:nvPr/>
          </p:nvSpPr>
          <p:spPr>
            <a:xfrm>
              <a:off x="3067513"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50" name="object 72">
              <a:extLst>
                <a:ext uri="{FF2B5EF4-FFF2-40B4-BE49-F238E27FC236}">
                  <a16:creationId xmlns:a16="http://schemas.microsoft.com/office/drawing/2014/main" id="{DC7FEFCD-9A54-D25F-321B-ED4B1B509D4C}"/>
                </a:ext>
              </a:extLst>
            </p:cNvPr>
            <p:cNvSpPr/>
            <p:nvPr/>
          </p:nvSpPr>
          <p:spPr>
            <a:xfrm>
              <a:off x="3101108"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51" name="object 73">
              <a:extLst>
                <a:ext uri="{FF2B5EF4-FFF2-40B4-BE49-F238E27FC236}">
                  <a16:creationId xmlns:a16="http://schemas.microsoft.com/office/drawing/2014/main" id="{E0AEA551-1216-A428-405D-FF1E4A09C5DE}"/>
                </a:ext>
              </a:extLst>
            </p:cNvPr>
            <p:cNvSpPr/>
            <p:nvPr/>
          </p:nvSpPr>
          <p:spPr>
            <a:xfrm>
              <a:off x="3134704"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52" name="object 74">
              <a:extLst>
                <a:ext uri="{FF2B5EF4-FFF2-40B4-BE49-F238E27FC236}">
                  <a16:creationId xmlns:a16="http://schemas.microsoft.com/office/drawing/2014/main" id="{258C4C8E-EE5B-F8FA-E08E-2A80AB37428D}"/>
                </a:ext>
              </a:extLst>
            </p:cNvPr>
            <p:cNvSpPr/>
            <p:nvPr/>
          </p:nvSpPr>
          <p:spPr>
            <a:xfrm>
              <a:off x="3168299"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53" name="object 75">
              <a:extLst>
                <a:ext uri="{FF2B5EF4-FFF2-40B4-BE49-F238E27FC236}">
                  <a16:creationId xmlns:a16="http://schemas.microsoft.com/office/drawing/2014/main" id="{2DC21AAB-F5DE-C45C-3A62-692AD257E606}"/>
                </a:ext>
              </a:extLst>
            </p:cNvPr>
            <p:cNvSpPr/>
            <p:nvPr/>
          </p:nvSpPr>
          <p:spPr>
            <a:xfrm>
              <a:off x="3201894"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54" name="object 76">
              <a:extLst>
                <a:ext uri="{FF2B5EF4-FFF2-40B4-BE49-F238E27FC236}">
                  <a16:creationId xmlns:a16="http://schemas.microsoft.com/office/drawing/2014/main" id="{59605B86-FD84-7463-2C1F-AE4CBB572829}"/>
                </a:ext>
              </a:extLst>
            </p:cNvPr>
            <p:cNvSpPr/>
            <p:nvPr/>
          </p:nvSpPr>
          <p:spPr>
            <a:xfrm>
              <a:off x="3235490"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55" name="object 77">
              <a:extLst>
                <a:ext uri="{FF2B5EF4-FFF2-40B4-BE49-F238E27FC236}">
                  <a16:creationId xmlns:a16="http://schemas.microsoft.com/office/drawing/2014/main" id="{0081CDB6-61F6-7B0F-65BE-E832A51EDB42}"/>
                </a:ext>
              </a:extLst>
            </p:cNvPr>
            <p:cNvSpPr/>
            <p:nvPr/>
          </p:nvSpPr>
          <p:spPr>
            <a:xfrm>
              <a:off x="3269085"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56" name="object 78">
              <a:extLst>
                <a:ext uri="{FF2B5EF4-FFF2-40B4-BE49-F238E27FC236}">
                  <a16:creationId xmlns:a16="http://schemas.microsoft.com/office/drawing/2014/main" id="{ED728560-00B4-5AD6-25A8-E9D33B4B0A7A}"/>
                </a:ext>
              </a:extLst>
            </p:cNvPr>
            <p:cNvSpPr/>
            <p:nvPr/>
          </p:nvSpPr>
          <p:spPr>
            <a:xfrm>
              <a:off x="3302680"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57" name="object 79">
              <a:extLst>
                <a:ext uri="{FF2B5EF4-FFF2-40B4-BE49-F238E27FC236}">
                  <a16:creationId xmlns:a16="http://schemas.microsoft.com/office/drawing/2014/main" id="{DCF204D6-4C8C-4ACD-9CF8-A750220C62D3}"/>
                </a:ext>
              </a:extLst>
            </p:cNvPr>
            <p:cNvSpPr/>
            <p:nvPr/>
          </p:nvSpPr>
          <p:spPr>
            <a:xfrm>
              <a:off x="3336276"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58" name="object 80">
              <a:extLst>
                <a:ext uri="{FF2B5EF4-FFF2-40B4-BE49-F238E27FC236}">
                  <a16:creationId xmlns:a16="http://schemas.microsoft.com/office/drawing/2014/main" id="{C9A7B72F-08FA-73EB-9AC8-EFD4980A20E0}"/>
                </a:ext>
              </a:extLst>
            </p:cNvPr>
            <p:cNvSpPr/>
            <p:nvPr/>
          </p:nvSpPr>
          <p:spPr>
            <a:xfrm>
              <a:off x="3369871"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59" name="object 81">
              <a:extLst>
                <a:ext uri="{FF2B5EF4-FFF2-40B4-BE49-F238E27FC236}">
                  <a16:creationId xmlns:a16="http://schemas.microsoft.com/office/drawing/2014/main" id="{36689170-8A23-84CE-D724-2702F490B9FC}"/>
                </a:ext>
              </a:extLst>
            </p:cNvPr>
            <p:cNvSpPr/>
            <p:nvPr/>
          </p:nvSpPr>
          <p:spPr>
            <a:xfrm>
              <a:off x="3403466"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60" name="object 82">
              <a:extLst>
                <a:ext uri="{FF2B5EF4-FFF2-40B4-BE49-F238E27FC236}">
                  <a16:creationId xmlns:a16="http://schemas.microsoft.com/office/drawing/2014/main" id="{18C8086C-19A1-5286-14F5-AA589D95BE9C}"/>
                </a:ext>
              </a:extLst>
            </p:cNvPr>
            <p:cNvSpPr/>
            <p:nvPr/>
          </p:nvSpPr>
          <p:spPr>
            <a:xfrm>
              <a:off x="3437061"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61" name="object 83">
              <a:extLst>
                <a:ext uri="{FF2B5EF4-FFF2-40B4-BE49-F238E27FC236}">
                  <a16:creationId xmlns:a16="http://schemas.microsoft.com/office/drawing/2014/main" id="{26326170-70D1-897A-B016-844FF38BFA04}"/>
                </a:ext>
              </a:extLst>
            </p:cNvPr>
            <p:cNvSpPr/>
            <p:nvPr/>
          </p:nvSpPr>
          <p:spPr>
            <a:xfrm>
              <a:off x="3470657"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62" name="object 84">
              <a:extLst>
                <a:ext uri="{FF2B5EF4-FFF2-40B4-BE49-F238E27FC236}">
                  <a16:creationId xmlns:a16="http://schemas.microsoft.com/office/drawing/2014/main" id="{F90D7927-48A7-B8AD-BE82-DA8B028DC51B}"/>
                </a:ext>
              </a:extLst>
            </p:cNvPr>
            <p:cNvSpPr/>
            <p:nvPr/>
          </p:nvSpPr>
          <p:spPr>
            <a:xfrm>
              <a:off x="3504252"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63" name="object 85">
              <a:extLst>
                <a:ext uri="{FF2B5EF4-FFF2-40B4-BE49-F238E27FC236}">
                  <a16:creationId xmlns:a16="http://schemas.microsoft.com/office/drawing/2014/main" id="{1176A369-3A4F-28CC-DCC9-34E3DBE3945E}"/>
                </a:ext>
              </a:extLst>
            </p:cNvPr>
            <p:cNvSpPr/>
            <p:nvPr/>
          </p:nvSpPr>
          <p:spPr>
            <a:xfrm>
              <a:off x="3537847"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64" name="object 86">
              <a:extLst>
                <a:ext uri="{FF2B5EF4-FFF2-40B4-BE49-F238E27FC236}">
                  <a16:creationId xmlns:a16="http://schemas.microsoft.com/office/drawing/2014/main" id="{E2F77F47-B9B1-46E5-DDE6-F0C37D397022}"/>
                </a:ext>
              </a:extLst>
            </p:cNvPr>
            <p:cNvSpPr/>
            <p:nvPr/>
          </p:nvSpPr>
          <p:spPr>
            <a:xfrm>
              <a:off x="3571443"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65" name="object 87">
              <a:extLst>
                <a:ext uri="{FF2B5EF4-FFF2-40B4-BE49-F238E27FC236}">
                  <a16:creationId xmlns:a16="http://schemas.microsoft.com/office/drawing/2014/main" id="{96E8FB2B-A905-D8A9-5E79-E39EB1CC68C6}"/>
                </a:ext>
              </a:extLst>
            </p:cNvPr>
            <p:cNvSpPr/>
            <p:nvPr/>
          </p:nvSpPr>
          <p:spPr>
            <a:xfrm>
              <a:off x="3605038"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66" name="object 88">
              <a:extLst>
                <a:ext uri="{FF2B5EF4-FFF2-40B4-BE49-F238E27FC236}">
                  <a16:creationId xmlns:a16="http://schemas.microsoft.com/office/drawing/2014/main" id="{23C80E8A-FF0C-E0A0-7A60-40767F898172}"/>
                </a:ext>
              </a:extLst>
            </p:cNvPr>
            <p:cNvSpPr/>
            <p:nvPr/>
          </p:nvSpPr>
          <p:spPr>
            <a:xfrm>
              <a:off x="3638633"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67" name="object 89">
              <a:extLst>
                <a:ext uri="{FF2B5EF4-FFF2-40B4-BE49-F238E27FC236}">
                  <a16:creationId xmlns:a16="http://schemas.microsoft.com/office/drawing/2014/main" id="{75ABE33B-BB16-B555-CE30-A116D74A8878}"/>
                </a:ext>
              </a:extLst>
            </p:cNvPr>
            <p:cNvSpPr/>
            <p:nvPr/>
          </p:nvSpPr>
          <p:spPr>
            <a:xfrm>
              <a:off x="3672229"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68" name="object 90">
              <a:extLst>
                <a:ext uri="{FF2B5EF4-FFF2-40B4-BE49-F238E27FC236}">
                  <a16:creationId xmlns:a16="http://schemas.microsoft.com/office/drawing/2014/main" id="{1BB2B835-D148-BF92-6682-8DCA7ABD8774}"/>
                </a:ext>
              </a:extLst>
            </p:cNvPr>
            <p:cNvSpPr/>
            <p:nvPr/>
          </p:nvSpPr>
          <p:spPr>
            <a:xfrm>
              <a:off x="3705824"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69" name="object 91">
              <a:extLst>
                <a:ext uri="{FF2B5EF4-FFF2-40B4-BE49-F238E27FC236}">
                  <a16:creationId xmlns:a16="http://schemas.microsoft.com/office/drawing/2014/main" id="{DD6D6AB9-725C-4C07-AB8F-6812283E3964}"/>
                </a:ext>
              </a:extLst>
            </p:cNvPr>
            <p:cNvSpPr/>
            <p:nvPr/>
          </p:nvSpPr>
          <p:spPr>
            <a:xfrm>
              <a:off x="3739419"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70" name="object 92">
              <a:extLst>
                <a:ext uri="{FF2B5EF4-FFF2-40B4-BE49-F238E27FC236}">
                  <a16:creationId xmlns:a16="http://schemas.microsoft.com/office/drawing/2014/main" id="{4553EAA9-51AD-0815-E23F-4BEB6B32A6AE}"/>
                </a:ext>
              </a:extLst>
            </p:cNvPr>
            <p:cNvSpPr/>
            <p:nvPr/>
          </p:nvSpPr>
          <p:spPr>
            <a:xfrm>
              <a:off x="3773014"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71" name="object 93">
              <a:extLst>
                <a:ext uri="{FF2B5EF4-FFF2-40B4-BE49-F238E27FC236}">
                  <a16:creationId xmlns:a16="http://schemas.microsoft.com/office/drawing/2014/main" id="{FE4384B0-5555-A99E-DC46-218BE6C580AE}"/>
                </a:ext>
              </a:extLst>
            </p:cNvPr>
            <p:cNvSpPr/>
            <p:nvPr/>
          </p:nvSpPr>
          <p:spPr>
            <a:xfrm>
              <a:off x="3806610"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72" name="object 94">
              <a:extLst>
                <a:ext uri="{FF2B5EF4-FFF2-40B4-BE49-F238E27FC236}">
                  <a16:creationId xmlns:a16="http://schemas.microsoft.com/office/drawing/2014/main" id="{792A1886-16B0-7C73-028F-EAD93947C61C}"/>
                </a:ext>
              </a:extLst>
            </p:cNvPr>
            <p:cNvSpPr/>
            <p:nvPr/>
          </p:nvSpPr>
          <p:spPr>
            <a:xfrm>
              <a:off x="3840205"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73" name="object 95">
              <a:extLst>
                <a:ext uri="{FF2B5EF4-FFF2-40B4-BE49-F238E27FC236}">
                  <a16:creationId xmlns:a16="http://schemas.microsoft.com/office/drawing/2014/main" id="{32075005-AE4C-ACAF-0FF3-F0F2EDD9327E}"/>
                </a:ext>
              </a:extLst>
            </p:cNvPr>
            <p:cNvSpPr/>
            <p:nvPr/>
          </p:nvSpPr>
          <p:spPr>
            <a:xfrm>
              <a:off x="3873801"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74" name="object 96">
              <a:extLst>
                <a:ext uri="{FF2B5EF4-FFF2-40B4-BE49-F238E27FC236}">
                  <a16:creationId xmlns:a16="http://schemas.microsoft.com/office/drawing/2014/main" id="{D8B5BA07-B475-320E-DA43-053026426BC5}"/>
                </a:ext>
              </a:extLst>
            </p:cNvPr>
            <p:cNvSpPr/>
            <p:nvPr/>
          </p:nvSpPr>
          <p:spPr>
            <a:xfrm>
              <a:off x="3907396"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75" name="object 97">
              <a:extLst>
                <a:ext uri="{FF2B5EF4-FFF2-40B4-BE49-F238E27FC236}">
                  <a16:creationId xmlns:a16="http://schemas.microsoft.com/office/drawing/2014/main" id="{29DB2BE8-EB87-C4A4-9787-0E499E946202}"/>
                </a:ext>
              </a:extLst>
            </p:cNvPr>
            <p:cNvSpPr/>
            <p:nvPr/>
          </p:nvSpPr>
          <p:spPr>
            <a:xfrm>
              <a:off x="3940991"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76" name="object 98">
              <a:extLst>
                <a:ext uri="{FF2B5EF4-FFF2-40B4-BE49-F238E27FC236}">
                  <a16:creationId xmlns:a16="http://schemas.microsoft.com/office/drawing/2014/main" id="{A36F1950-ACCD-EE35-BCB0-038990124DD5}"/>
                </a:ext>
              </a:extLst>
            </p:cNvPr>
            <p:cNvSpPr/>
            <p:nvPr/>
          </p:nvSpPr>
          <p:spPr>
            <a:xfrm>
              <a:off x="3974586"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77" name="object 99">
              <a:extLst>
                <a:ext uri="{FF2B5EF4-FFF2-40B4-BE49-F238E27FC236}">
                  <a16:creationId xmlns:a16="http://schemas.microsoft.com/office/drawing/2014/main" id="{052855AE-2AAC-1A21-EE94-467612AB5A28}"/>
                </a:ext>
              </a:extLst>
            </p:cNvPr>
            <p:cNvSpPr/>
            <p:nvPr/>
          </p:nvSpPr>
          <p:spPr>
            <a:xfrm>
              <a:off x="4008182"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78" name="object 100">
              <a:extLst>
                <a:ext uri="{FF2B5EF4-FFF2-40B4-BE49-F238E27FC236}">
                  <a16:creationId xmlns:a16="http://schemas.microsoft.com/office/drawing/2014/main" id="{159BD021-D7C7-D282-31D8-84C0548C58EF}"/>
                </a:ext>
              </a:extLst>
            </p:cNvPr>
            <p:cNvSpPr/>
            <p:nvPr/>
          </p:nvSpPr>
          <p:spPr>
            <a:xfrm>
              <a:off x="4041777"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79" name="object 101">
              <a:extLst>
                <a:ext uri="{FF2B5EF4-FFF2-40B4-BE49-F238E27FC236}">
                  <a16:creationId xmlns:a16="http://schemas.microsoft.com/office/drawing/2014/main" id="{1620D605-1B06-05FF-A1D4-938E9DD9C0D3}"/>
                </a:ext>
              </a:extLst>
            </p:cNvPr>
            <p:cNvSpPr/>
            <p:nvPr/>
          </p:nvSpPr>
          <p:spPr>
            <a:xfrm>
              <a:off x="4075372"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80" name="object 102">
              <a:extLst>
                <a:ext uri="{FF2B5EF4-FFF2-40B4-BE49-F238E27FC236}">
                  <a16:creationId xmlns:a16="http://schemas.microsoft.com/office/drawing/2014/main" id="{7B75DE98-B711-CC33-8C31-7806B86D75DA}"/>
                </a:ext>
              </a:extLst>
            </p:cNvPr>
            <p:cNvSpPr/>
            <p:nvPr/>
          </p:nvSpPr>
          <p:spPr>
            <a:xfrm>
              <a:off x="4108968"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81" name="object 103">
              <a:extLst>
                <a:ext uri="{FF2B5EF4-FFF2-40B4-BE49-F238E27FC236}">
                  <a16:creationId xmlns:a16="http://schemas.microsoft.com/office/drawing/2014/main" id="{2956BFF1-2AC5-42CD-D4FE-C0C2DB202FCA}"/>
                </a:ext>
              </a:extLst>
            </p:cNvPr>
            <p:cNvSpPr/>
            <p:nvPr/>
          </p:nvSpPr>
          <p:spPr>
            <a:xfrm>
              <a:off x="4142563"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82" name="object 104">
              <a:extLst>
                <a:ext uri="{FF2B5EF4-FFF2-40B4-BE49-F238E27FC236}">
                  <a16:creationId xmlns:a16="http://schemas.microsoft.com/office/drawing/2014/main" id="{0C28809B-E18E-4BE4-C2B1-DA5FA5C35B34}"/>
                </a:ext>
              </a:extLst>
            </p:cNvPr>
            <p:cNvSpPr/>
            <p:nvPr/>
          </p:nvSpPr>
          <p:spPr>
            <a:xfrm>
              <a:off x="4176158"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83" name="object 105">
              <a:extLst>
                <a:ext uri="{FF2B5EF4-FFF2-40B4-BE49-F238E27FC236}">
                  <a16:creationId xmlns:a16="http://schemas.microsoft.com/office/drawing/2014/main" id="{0BF6E42D-C4CA-34FE-EA47-335B5238DF97}"/>
                </a:ext>
              </a:extLst>
            </p:cNvPr>
            <p:cNvSpPr/>
            <p:nvPr/>
          </p:nvSpPr>
          <p:spPr>
            <a:xfrm>
              <a:off x="4209754"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84" name="object 106">
              <a:extLst>
                <a:ext uri="{FF2B5EF4-FFF2-40B4-BE49-F238E27FC236}">
                  <a16:creationId xmlns:a16="http://schemas.microsoft.com/office/drawing/2014/main" id="{878656DD-51CF-AFC5-E996-D253DC7A0140}"/>
                </a:ext>
              </a:extLst>
            </p:cNvPr>
            <p:cNvSpPr/>
            <p:nvPr/>
          </p:nvSpPr>
          <p:spPr>
            <a:xfrm>
              <a:off x="4243349"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85" name="object 107">
              <a:extLst>
                <a:ext uri="{FF2B5EF4-FFF2-40B4-BE49-F238E27FC236}">
                  <a16:creationId xmlns:a16="http://schemas.microsoft.com/office/drawing/2014/main" id="{CF433B06-9F1D-EAF1-19CE-6F019BB840F4}"/>
                </a:ext>
              </a:extLst>
            </p:cNvPr>
            <p:cNvSpPr/>
            <p:nvPr/>
          </p:nvSpPr>
          <p:spPr>
            <a:xfrm>
              <a:off x="4276944"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86" name="object 108">
              <a:extLst>
                <a:ext uri="{FF2B5EF4-FFF2-40B4-BE49-F238E27FC236}">
                  <a16:creationId xmlns:a16="http://schemas.microsoft.com/office/drawing/2014/main" id="{EEADE729-31E5-1F9C-2AAB-67BB891E0E79}"/>
                </a:ext>
              </a:extLst>
            </p:cNvPr>
            <p:cNvSpPr/>
            <p:nvPr/>
          </p:nvSpPr>
          <p:spPr>
            <a:xfrm>
              <a:off x="4310539"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87" name="object 109">
              <a:extLst>
                <a:ext uri="{FF2B5EF4-FFF2-40B4-BE49-F238E27FC236}">
                  <a16:creationId xmlns:a16="http://schemas.microsoft.com/office/drawing/2014/main" id="{EEBC2627-E146-4089-2B2F-21145B05056E}"/>
                </a:ext>
              </a:extLst>
            </p:cNvPr>
            <p:cNvSpPr/>
            <p:nvPr/>
          </p:nvSpPr>
          <p:spPr>
            <a:xfrm>
              <a:off x="4344135"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88" name="object 110">
              <a:extLst>
                <a:ext uri="{FF2B5EF4-FFF2-40B4-BE49-F238E27FC236}">
                  <a16:creationId xmlns:a16="http://schemas.microsoft.com/office/drawing/2014/main" id="{35BB099C-6990-42C5-5D84-5A7E7F04FD53}"/>
                </a:ext>
              </a:extLst>
            </p:cNvPr>
            <p:cNvSpPr/>
            <p:nvPr/>
          </p:nvSpPr>
          <p:spPr>
            <a:xfrm>
              <a:off x="4377730"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89" name="object 111">
              <a:extLst>
                <a:ext uri="{FF2B5EF4-FFF2-40B4-BE49-F238E27FC236}">
                  <a16:creationId xmlns:a16="http://schemas.microsoft.com/office/drawing/2014/main" id="{3C3FC0DC-D6D6-7319-23AD-2701703A77DC}"/>
                </a:ext>
              </a:extLst>
            </p:cNvPr>
            <p:cNvSpPr/>
            <p:nvPr/>
          </p:nvSpPr>
          <p:spPr>
            <a:xfrm>
              <a:off x="4411325"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90" name="object 112">
              <a:extLst>
                <a:ext uri="{FF2B5EF4-FFF2-40B4-BE49-F238E27FC236}">
                  <a16:creationId xmlns:a16="http://schemas.microsoft.com/office/drawing/2014/main" id="{77C5BABD-0761-2910-85DC-369EE3BB3A3B}"/>
                </a:ext>
              </a:extLst>
            </p:cNvPr>
            <p:cNvSpPr/>
            <p:nvPr/>
          </p:nvSpPr>
          <p:spPr>
            <a:xfrm>
              <a:off x="4444921"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91" name="object 113">
              <a:extLst>
                <a:ext uri="{FF2B5EF4-FFF2-40B4-BE49-F238E27FC236}">
                  <a16:creationId xmlns:a16="http://schemas.microsoft.com/office/drawing/2014/main" id="{125675BF-7B10-180E-98DF-15B8F056D5F7}"/>
                </a:ext>
              </a:extLst>
            </p:cNvPr>
            <p:cNvSpPr/>
            <p:nvPr/>
          </p:nvSpPr>
          <p:spPr>
            <a:xfrm>
              <a:off x="4478516"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92" name="object 114">
              <a:extLst>
                <a:ext uri="{FF2B5EF4-FFF2-40B4-BE49-F238E27FC236}">
                  <a16:creationId xmlns:a16="http://schemas.microsoft.com/office/drawing/2014/main" id="{22300CD5-BFA0-9F16-5B72-03CE58E3D333}"/>
                </a:ext>
              </a:extLst>
            </p:cNvPr>
            <p:cNvSpPr/>
            <p:nvPr/>
          </p:nvSpPr>
          <p:spPr>
            <a:xfrm>
              <a:off x="4512112"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93" name="object 115">
              <a:extLst>
                <a:ext uri="{FF2B5EF4-FFF2-40B4-BE49-F238E27FC236}">
                  <a16:creationId xmlns:a16="http://schemas.microsoft.com/office/drawing/2014/main" id="{F77379D6-7550-6886-8E44-02528138C7BA}"/>
                </a:ext>
              </a:extLst>
            </p:cNvPr>
            <p:cNvSpPr/>
            <p:nvPr/>
          </p:nvSpPr>
          <p:spPr>
            <a:xfrm>
              <a:off x="4545706"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94" name="object 116">
              <a:extLst>
                <a:ext uri="{FF2B5EF4-FFF2-40B4-BE49-F238E27FC236}">
                  <a16:creationId xmlns:a16="http://schemas.microsoft.com/office/drawing/2014/main" id="{C326B4BB-67A7-D3C1-4C6A-176E42A98512}"/>
                </a:ext>
              </a:extLst>
            </p:cNvPr>
            <p:cNvSpPr/>
            <p:nvPr/>
          </p:nvSpPr>
          <p:spPr>
            <a:xfrm>
              <a:off x="4579302"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95" name="object 117">
              <a:extLst>
                <a:ext uri="{FF2B5EF4-FFF2-40B4-BE49-F238E27FC236}">
                  <a16:creationId xmlns:a16="http://schemas.microsoft.com/office/drawing/2014/main" id="{23BF539D-6DDC-1D68-5EDB-27F06947F0D3}"/>
                </a:ext>
              </a:extLst>
            </p:cNvPr>
            <p:cNvSpPr/>
            <p:nvPr/>
          </p:nvSpPr>
          <p:spPr>
            <a:xfrm>
              <a:off x="4612897"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96" name="object 118">
              <a:extLst>
                <a:ext uri="{FF2B5EF4-FFF2-40B4-BE49-F238E27FC236}">
                  <a16:creationId xmlns:a16="http://schemas.microsoft.com/office/drawing/2014/main" id="{0E059CC2-D3B9-D392-73F4-5F3AF6CD13F2}"/>
                </a:ext>
              </a:extLst>
            </p:cNvPr>
            <p:cNvSpPr/>
            <p:nvPr/>
          </p:nvSpPr>
          <p:spPr>
            <a:xfrm>
              <a:off x="4646493"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97" name="object 119">
              <a:extLst>
                <a:ext uri="{FF2B5EF4-FFF2-40B4-BE49-F238E27FC236}">
                  <a16:creationId xmlns:a16="http://schemas.microsoft.com/office/drawing/2014/main" id="{AF26D19C-D718-AAF0-43C7-7089BF4B1563}"/>
                </a:ext>
              </a:extLst>
            </p:cNvPr>
            <p:cNvSpPr/>
            <p:nvPr/>
          </p:nvSpPr>
          <p:spPr>
            <a:xfrm>
              <a:off x="4680088"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98" name="object 120">
              <a:extLst>
                <a:ext uri="{FF2B5EF4-FFF2-40B4-BE49-F238E27FC236}">
                  <a16:creationId xmlns:a16="http://schemas.microsoft.com/office/drawing/2014/main" id="{DDCE1F54-3E34-15CB-B6D6-F6472D6610BE}"/>
                </a:ext>
              </a:extLst>
            </p:cNvPr>
            <p:cNvSpPr/>
            <p:nvPr/>
          </p:nvSpPr>
          <p:spPr>
            <a:xfrm>
              <a:off x="4713683"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99" name="object 121">
              <a:extLst>
                <a:ext uri="{FF2B5EF4-FFF2-40B4-BE49-F238E27FC236}">
                  <a16:creationId xmlns:a16="http://schemas.microsoft.com/office/drawing/2014/main" id="{FCF13AD4-B10A-0FD1-2F7D-0EE1B7C990A5}"/>
                </a:ext>
              </a:extLst>
            </p:cNvPr>
            <p:cNvSpPr/>
            <p:nvPr/>
          </p:nvSpPr>
          <p:spPr>
            <a:xfrm>
              <a:off x="4747279"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00" name="object 122">
              <a:extLst>
                <a:ext uri="{FF2B5EF4-FFF2-40B4-BE49-F238E27FC236}">
                  <a16:creationId xmlns:a16="http://schemas.microsoft.com/office/drawing/2014/main" id="{343EDC01-B9E8-57CA-D2C2-63CB777EA982}"/>
                </a:ext>
              </a:extLst>
            </p:cNvPr>
            <p:cNvSpPr/>
            <p:nvPr/>
          </p:nvSpPr>
          <p:spPr>
            <a:xfrm>
              <a:off x="4780874"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01" name="object 123">
              <a:extLst>
                <a:ext uri="{FF2B5EF4-FFF2-40B4-BE49-F238E27FC236}">
                  <a16:creationId xmlns:a16="http://schemas.microsoft.com/office/drawing/2014/main" id="{449B09BE-D4E6-5A1C-F67B-2B7FA4B2355F}"/>
                </a:ext>
              </a:extLst>
            </p:cNvPr>
            <p:cNvSpPr/>
            <p:nvPr/>
          </p:nvSpPr>
          <p:spPr>
            <a:xfrm>
              <a:off x="4814469"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02" name="object 124">
              <a:extLst>
                <a:ext uri="{FF2B5EF4-FFF2-40B4-BE49-F238E27FC236}">
                  <a16:creationId xmlns:a16="http://schemas.microsoft.com/office/drawing/2014/main" id="{F5B220A4-C5C1-85AD-A3E4-57ECF3490FDE}"/>
                </a:ext>
              </a:extLst>
            </p:cNvPr>
            <p:cNvSpPr/>
            <p:nvPr/>
          </p:nvSpPr>
          <p:spPr>
            <a:xfrm>
              <a:off x="4848064"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03" name="object 125">
              <a:extLst>
                <a:ext uri="{FF2B5EF4-FFF2-40B4-BE49-F238E27FC236}">
                  <a16:creationId xmlns:a16="http://schemas.microsoft.com/office/drawing/2014/main" id="{39D17DC6-2379-9AF2-70BC-E98B0D259D29}"/>
                </a:ext>
              </a:extLst>
            </p:cNvPr>
            <p:cNvSpPr/>
            <p:nvPr/>
          </p:nvSpPr>
          <p:spPr>
            <a:xfrm>
              <a:off x="4881660"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04" name="object 126">
              <a:extLst>
                <a:ext uri="{FF2B5EF4-FFF2-40B4-BE49-F238E27FC236}">
                  <a16:creationId xmlns:a16="http://schemas.microsoft.com/office/drawing/2014/main" id="{AC2FDE8D-FDC1-65F4-5456-507547532FBE}"/>
                </a:ext>
              </a:extLst>
            </p:cNvPr>
            <p:cNvSpPr/>
            <p:nvPr/>
          </p:nvSpPr>
          <p:spPr>
            <a:xfrm>
              <a:off x="4915255"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05" name="object 127">
              <a:extLst>
                <a:ext uri="{FF2B5EF4-FFF2-40B4-BE49-F238E27FC236}">
                  <a16:creationId xmlns:a16="http://schemas.microsoft.com/office/drawing/2014/main" id="{66C0E13E-5064-D981-EDF0-DA1EA30C21D6}"/>
                </a:ext>
              </a:extLst>
            </p:cNvPr>
            <p:cNvSpPr/>
            <p:nvPr/>
          </p:nvSpPr>
          <p:spPr>
            <a:xfrm>
              <a:off x="4948850"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06" name="object 128">
              <a:extLst>
                <a:ext uri="{FF2B5EF4-FFF2-40B4-BE49-F238E27FC236}">
                  <a16:creationId xmlns:a16="http://schemas.microsoft.com/office/drawing/2014/main" id="{D04DDE42-019E-BE13-0A48-AA7CA3AC02FE}"/>
                </a:ext>
              </a:extLst>
            </p:cNvPr>
            <p:cNvSpPr/>
            <p:nvPr/>
          </p:nvSpPr>
          <p:spPr>
            <a:xfrm>
              <a:off x="4982446"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07" name="object 129">
              <a:extLst>
                <a:ext uri="{FF2B5EF4-FFF2-40B4-BE49-F238E27FC236}">
                  <a16:creationId xmlns:a16="http://schemas.microsoft.com/office/drawing/2014/main" id="{40BACC78-E700-F18E-6246-BB4E07AD559E}"/>
                </a:ext>
              </a:extLst>
            </p:cNvPr>
            <p:cNvSpPr/>
            <p:nvPr/>
          </p:nvSpPr>
          <p:spPr>
            <a:xfrm>
              <a:off x="5016041"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08" name="object 130">
              <a:extLst>
                <a:ext uri="{FF2B5EF4-FFF2-40B4-BE49-F238E27FC236}">
                  <a16:creationId xmlns:a16="http://schemas.microsoft.com/office/drawing/2014/main" id="{B17F01B4-2989-4DBA-F389-426C62BA61AC}"/>
                </a:ext>
              </a:extLst>
            </p:cNvPr>
            <p:cNvSpPr/>
            <p:nvPr/>
          </p:nvSpPr>
          <p:spPr>
            <a:xfrm>
              <a:off x="5049636"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09" name="object 131">
              <a:extLst>
                <a:ext uri="{FF2B5EF4-FFF2-40B4-BE49-F238E27FC236}">
                  <a16:creationId xmlns:a16="http://schemas.microsoft.com/office/drawing/2014/main" id="{1284AB53-73AF-6DA7-E279-4E4007FAFD09}"/>
                </a:ext>
              </a:extLst>
            </p:cNvPr>
            <p:cNvSpPr/>
            <p:nvPr/>
          </p:nvSpPr>
          <p:spPr>
            <a:xfrm>
              <a:off x="5083230"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10" name="object 132">
              <a:extLst>
                <a:ext uri="{FF2B5EF4-FFF2-40B4-BE49-F238E27FC236}">
                  <a16:creationId xmlns:a16="http://schemas.microsoft.com/office/drawing/2014/main" id="{D8415D8B-94DC-C629-81B8-A7FB60FB717E}"/>
                </a:ext>
              </a:extLst>
            </p:cNvPr>
            <p:cNvSpPr/>
            <p:nvPr/>
          </p:nvSpPr>
          <p:spPr>
            <a:xfrm>
              <a:off x="5116827"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11" name="object 133">
              <a:extLst>
                <a:ext uri="{FF2B5EF4-FFF2-40B4-BE49-F238E27FC236}">
                  <a16:creationId xmlns:a16="http://schemas.microsoft.com/office/drawing/2014/main" id="{EA2216D5-7CD8-549B-41C5-4BE00E843E35}"/>
                </a:ext>
              </a:extLst>
            </p:cNvPr>
            <p:cNvSpPr/>
            <p:nvPr/>
          </p:nvSpPr>
          <p:spPr>
            <a:xfrm>
              <a:off x="5150422"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12" name="object 134">
              <a:extLst>
                <a:ext uri="{FF2B5EF4-FFF2-40B4-BE49-F238E27FC236}">
                  <a16:creationId xmlns:a16="http://schemas.microsoft.com/office/drawing/2014/main" id="{05D22736-7CA0-C068-40EF-44D46624576A}"/>
                </a:ext>
              </a:extLst>
            </p:cNvPr>
            <p:cNvSpPr/>
            <p:nvPr/>
          </p:nvSpPr>
          <p:spPr>
            <a:xfrm>
              <a:off x="5184017"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13" name="object 135">
              <a:extLst>
                <a:ext uri="{FF2B5EF4-FFF2-40B4-BE49-F238E27FC236}">
                  <a16:creationId xmlns:a16="http://schemas.microsoft.com/office/drawing/2014/main" id="{FD1A20D2-5972-22A1-9028-C2D663AFE966}"/>
                </a:ext>
              </a:extLst>
            </p:cNvPr>
            <p:cNvSpPr/>
            <p:nvPr/>
          </p:nvSpPr>
          <p:spPr>
            <a:xfrm>
              <a:off x="5217613"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14" name="object 136">
              <a:extLst>
                <a:ext uri="{FF2B5EF4-FFF2-40B4-BE49-F238E27FC236}">
                  <a16:creationId xmlns:a16="http://schemas.microsoft.com/office/drawing/2014/main" id="{56438F32-B150-EFCC-B37F-9A5A50A620AB}"/>
                </a:ext>
              </a:extLst>
            </p:cNvPr>
            <p:cNvSpPr/>
            <p:nvPr/>
          </p:nvSpPr>
          <p:spPr>
            <a:xfrm>
              <a:off x="5251208"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15" name="object 137">
              <a:extLst>
                <a:ext uri="{FF2B5EF4-FFF2-40B4-BE49-F238E27FC236}">
                  <a16:creationId xmlns:a16="http://schemas.microsoft.com/office/drawing/2014/main" id="{ACEEE494-8F3C-B7AE-E16D-94FE6C6D3B97}"/>
                </a:ext>
              </a:extLst>
            </p:cNvPr>
            <p:cNvSpPr/>
            <p:nvPr/>
          </p:nvSpPr>
          <p:spPr>
            <a:xfrm>
              <a:off x="5284802"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16" name="object 138">
              <a:extLst>
                <a:ext uri="{FF2B5EF4-FFF2-40B4-BE49-F238E27FC236}">
                  <a16:creationId xmlns:a16="http://schemas.microsoft.com/office/drawing/2014/main" id="{6661CE9D-BA8D-10CC-AFA8-5E16A8498DD1}"/>
                </a:ext>
              </a:extLst>
            </p:cNvPr>
            <p:cNvSpPr/>
            <p:nvPr/>
          </p:nvSpPr>
          <p:spPr>
            <a:xfrm>
              <a:off x="5318399"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17" name="object 139">
              <a:extLst>
                <a:ext uri="{FF2B5EF4-FFF2-40B4-BE49-F238E27FC236}">
                  <a16:creationId xmlns:a16="http://schemas.microsoft.com/office/drawing/2014/main" id="{61FEB907-45E7-1961-996A-4A83429C0E1E}"/>
                </a:ext>
              </a:extLst>
            </p:cNvPr>
            <p:cNvSpPr/>
            <p:nvPr/>
          </p:nvSpPr>
          <p:spPr>
            <a:xfrm>
              <a:off x="5351994"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18" name="object 140">
              <a:extLst>
                <a:ext uri="{FF2B5EF4-FFF2-40B4-BE49-F238E27FC236}">
                  <a16:creationId xmlns:a16="http://schemas.microsoft.com/office/drawing/2014/main" id="{15F23A81-703D-808D-C79C-D07628D5D234}"/>
                </a:ext>
              </a:extLst>
            </p:cNvPr>
            <p:cNvSpPr/>
            <p:nvPr/>
          </p:nvSpPr>
          <p:spPr>
            <a:xfrm>
              <a:off x="5385589"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19" name="object 141">
              <a:extLst>
                <a:ext uri="{FF2B5EF4-FFF2-40B4-BE49-F238E27FC236}">
                  <a16:creationId xmlns:a16="http://schemas.microsoft.com/office/drawing/2014/main" id="{DAEB603C-7E38-7479-2ACC-874811013666}"/>
                </a:ext>
              </a:extLst>
            </p:cNvPr>
            <p:cNvSpPr/>
            <p:nvPr/>
          </p:nvSpPr>
          <p:spPr>
            <a:xfrm>
              <a:off x="5419185"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20" name="object 142">
              <a:extLst>
                <a:ext uri="{FF2B5EF4-FFF2-40B4-BE49-F238E27FC236}">
                  <a16:creationId xmlns:a16="http://schemas.microsoft.com/office/drawing/2014/main" id="{2F59165A-AB9B-8A34-7F0A-EE31F44AFC4F}"/>
                </a:ext>
              </a:extLst>
            </p:cNvPr>
            <p:cNvSpPr/>
            <p:nvPr/>
          </p:nvSpPr>
          <p:spPr>
            <a:xfrm>
              <a:off x="5452780"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21" name="object 143">
              <a:extLst>
                <a:ext uri="{FF2B5EF4-FFF2-40B4-BE49-F238E27FC236}">
                  <a16:creationId xmlns:a16="http://schemas.microsoft.com/office/drawing/2014/main" id="{938D7898-DA4B-1AD0-8EEE-D8907D2191FC}"/>
                </a:ext>
              </a:extLst>
            </p:cNvPr>
            <p:cNvSpPr/>
            <p:nvPr/>
          </p:nvSpPr>
          <p:spPr>
            <a:xfrm>
              <a:off x="5486374"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22" name="object 144">
              <a:extLst>
                <a:ext uri="{FF2B5EF4-FFF2-40B4-BE49-F238E27FC236}">
                  <a16:creationId xmlns:a16="http://schemas.microsoft.com/office/drawing/2014/main" id="{401DE5E2-9DE9-9469-5917-4AC1359CF1FE}"/>
                </a:ext>
              </a:extLst>
            </p:cNvPr>
            <p:cNvSpPr/>
            <p:nvPr/>
          </p:nvSpPr>
          <p:spPr>
            <a:xfrm>
              <a:off x="5519971"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23" name="object 145">
              <a:extLst>
                <a:ext uri="{FF2B5EF4-FFF2-40B4-BE49-F238E27FC236}">
                  <a16:creationId xmlns:a16="http://schemas.microsoft.com/office/drawing/2014/main" id="{FD8107A5-7544-8D60-F730-7A4359FAADDE}"/>
                </a:ext>
              </a:extLst>
            </p:cNvPr>
            <p:cNvSpPr/>
            <p:nvPr/>
          </p:nvSpPr>
          <p:spPr>
            <a:xfrm>
              <a:off x="5553566"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24" name="object 146">
              <a:extLst>
                <a:ext uri="{FF2B5EF4-FFF2-40B4-BE49-F238E27FC236}">
                  <a16:creationId xmlns:a16="http://schemas.microsoft.com/office/drawing/2014/main" id="{1DE1E7E3-D82B-5830-662A-F2B36B74E58F}"/>
                </a:ext>
              </a:extLst>
            </p:cNvPr>
            <p:cNvSpPr/>
            <p:nvPr/>
          </p:nvSpPr>
          <p:spPr>
            <a:xfrm>
              <a:off x="5587161"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25" name="object 147">
              <a:extLst>
                <a:ext uri="{FF2B5EF4-FFF2-40B4-BE49-F238E27FC236}">
                  <a16:creationId xmlns:a16="http://schemas.microsoft.com/office/drawing/2014/main" id="{B9C0FEBE-AED4-2FD1-FE98-B33C239D6B54}"/>
                </a:ext>
              </a:extLst>
            </p:cNvPr>
            <p:cNvSpPr/>
            <p:nvPr/>
          </p:nvSpPr>
          <p:spPr>
            <a:xfrm>
              <a:off x="5620755"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26" name="object 148">
              <a:extLst>
                <a:ext uri="{FF2B5EF4-FFF2-40B4-BE49-F238E27FC236}">
                  <a16:creationId xmlns:a16="http://schemas.microsoft.com/office/drawing/2014/main" id="{7398243C-C0D4-DFF2-8897-BC997E18CF27}"/>
                </a:ext>
              </a:extLst>
            </p:cNvPr>
            <p:cNvSpPr/>
            <p:nvPr/>
          </p:nvSpPr>
          <p:spPr>
            <a:xfrm>
              <a:off x="5654352"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27" name="object 149">
              <a:extLst>
                <a:ext uri="{FF2B5EF4-FFF2-40B4-BE49-F238E27FC236}">
                  <a16:creationId xmlns:a16="http://schemas.microsoft.com/office/drawing/2014/main" id="{3871108F-F729-D84C-4F6A-43CB0047BDD6}"/>
                </a:ext>
              </a:extLst>
            </p:cNvPr>
            <p:cNvSpPr/>
            <p:nvPr/>
          </p:nvSpPr>
          <p:spPr>
            <a:xfrm>
              <a:off x="5687946"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28" name="object 150">
              <a:extLst>
                <a:ext uri="{FF2B5EF4-FFF2-40B4-BE49-F238E27FC236}">
                  <a16:creationId xmlns:a16="http://schemas.microsoft.com/office/drawing/2014/main" id="{27CF06B5-EF30-1075-4C47-AC805E6E2136}"/>
                </a:ext>
              </a:extLst>
            </p:cNvPr>
            <p:cNvSpPr/>
            <p:nvPr/>
          </p:nvSpPr>
          <p:spPr>
            <a:xfrm>
              <a:off x="5721542"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29" name="object 151">
              <a:extLst>
                <a:ext uri="{FF2B5EF4-FFF2-40B4-BE49-F238E27FC236}">
                  <a16:creationId xmlns:a16="http://schemas.microsoft.com/office/drawing/2014/main" id="{916CBBAE-1641-AC81-F557-9871DB5C6B6F}"/>
                </a:ext>
              </a:extLst>
            </p:cNvPr>
            <p:cNvSpPr/>
            <p:nvPr/>
          </p:nvSpPr>
          <p:spPr>
            <a:xfrm>
              <a:off x="5755136"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30" name="object 152">
              <a:extLst>
                <a:ext uri="{FF2B5EF4-FFF2-40B4-BE49-F238E27FC236}">
                  <a16:creationId xmlns:a16="http://schemas.microsoft.com/office/drawing/2014/main" id="{93AA49BE-BF97-01EA-10FB-569458943C12}"/>
                </a:ext>
              </a:extLst>
            </p:cNvPr>
            <p:cNvSpPr/>
            <p:nvPr/>
          </p:nvSpPr>
          <p:spPr>
            <a:xfrm>
              <a:off x="5788733"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31" name="object 153">
              <a:extLst>
                <a:ext uri="{FF2B5EF4-FFF2-40B4-BE49-F238E27FC236}">
                  <a16:creationId xmlns:a16="http://schemas.microsoft.com/office/drawing/2014/main" id="{EBE7F205-8CBC-85C9-FFBF-83DE3652B735}"/>
                </a:ext>
              </a:extLst>
            </p:cNvPr>
            <p:cNvSpPr/>
            <p:nvPr/>
          </p:nvSpPr>
          <p:spPr>
            <a:xfrm>
              <a:off x="5822327"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32" name="object 154">
              <a:extLst>
                <a:ext uri="{FF2B5EF4-FFF2-40B4-BE49-F238E27FC236}">
                  <a16:creationId xmlns:a16="http://schemas.microsoft.com/office/drawing/2014/main" id="{B707F8E0-9B8C-5984-979B-0CFF87EC1AE7}"/>
                </a:ext>
              </a:extLst>
            </p:cNvPr>
            <p:cNvSpPr/>
            <p:nvPr/>
          </p:nvSpPr>
          <p:spPr>
            <a:xfrm>
              <a:off x="5855924"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33" name="object 155">
              <a:extLst>
                <a:ext uri="{FF2B5EF4-FFF2-40B4-BE49-F238E27FC236}">
                  <a16:creationId xmlns:a16="http://schemas.microsoft.com/office/drawing/2014/main" id="{22E49753-4511-7CF2-1D5D-D510793F4C51}"/>
                </a:ext>
              </a:extLst>
            </p:cNvPr>
            <p:cNvSpPr/>
            <p:nvPr/>
          </p:nvSpPr>
          <p:spPr>
            <a:xfrm>
              <a:off x="5889518"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34" name="object 156">
              <a:extLst>
                <a:ext uri="{FF2B5EF4-FFF2-40B4-BE49-F238E27FC236}">
                  <a16:creationId xmlns:a16="http://schemas.microsoft.com/office/drawing/2014/main" id="{061ACB61-6319-B45C-19D9-2B1183D00784}"/>
                </a:ext>
              </a:extLst>
            </p:cNvPr>
            <p:cNvSpPr/>
            <p:nvPr/>
          </p:nvSpPr>
          <p:spPr>
            <a:xfrm>
              <a:off x="5923114"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35" name="object 157">
              <a:extLst>
                <a:ext uri="{FF2B5EF4-FFF2-40B4-BE49-F238E27FC236}">
                  <a16:creationId xmlns:a16="http://schemas.microsoft.com/office/drawing/2014/main" id="{4D816B9A-3A95-8CFC-56A8-0E2A7B64A9AD}"/>
                </a:ext>
              </a:extLst>
            </p:cNvPr>
            <p:cNvSpPr/>
            <p:nvPr/>
          </p:nvSpPr>
          <p:spPr>
            <a:xfrm>
              <a:off x="5956708"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36" name="object 158">
              <a:extLst>
                <a:ext uri="{FF2B5EF4-FFF2-40B4-BE49-F238E27FC236}">
                  <a16:creationId xmlns:a16="http://schemas.microsoft.com/office/drawing/2014/main" id="{97F0FC62-8425-B6A1-4B65-5585165E3F1D}"/>
                </a:ext>
              </a:extLst>
            </p:cNvPr>
            <p:cNvSpPr/>
            <p:nvPr/>
          </p:nvSpPr>
          <p:spPr>
            <a:xfrm>
              <a:off x="5990305"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37" name="object 159">
              <a:extLst>
                <a:ext uri="{FF2B5EF4-FFF2-40B4-BE49-F238E27FC236}">
                  <a16:creationId xmlns:a16="http://schemas.microsoft.com/office/drawing/2014/main" id="{CA5FC8F3-99B3-F901-69A1-68B8C41FB5EC}"/>
                </a:ext>
              </a:extLst>
            </p:cNvPr>
            <p:cNvSpPr/>
            <p:nvPr/>
          </p:nvSpPr>
          <p:spPr>
            <a:xfrm>
              <a:off x="6023899"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38" name="object 160">
              <a:extLst>
                <a:ext uri="{FF2B5EF4-FFF2-40B4-BE49-F238E27FC236}">
                  <a16:creationId xmlns:a16="http://schemas.microsoft.com/office/drawing/2014/main" id="{52159233-B79D-F502-DB40-A660B9F47CEA}"/>
                </a:ext>
              </a:extLst>
            </p:cNvPr>
            <p:cNvSpPr/>
            <p:nvPr/>
          </p:nvSpPr>
          <p:spPr>
            <a:xfrm>
              <a:off x="6057496"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39" name="object 161">
              <a:extLst>
                <a:ext uri="{FF2B5EF4-FFF2-40B4-BE49-F238E27FC236}">
                  <a16:creationId xmlns:a16="http://schemas.microsoft.com/office/drawing/2014/main" id="{541EE951-0DDA-C98D-8E4E-88BDB17FDE58}"/>
                </a:ext>
              </a:extLst>
            </p:cNvPr>
            <p:cNvSpPr/>
            <p:nvPr/>
          </p:nvSpPr>
          <p:spPr>
            <a:xfrm>
              <a:off x="6091090"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40" name="object 162">
              <a:extLst>
                <a:ext uri="{FF2B5EF4-FFF2-40B4-BE49-F238E27FC236}">
                  <a16:creationId xmlns:a16="http://schemas.microsoft.com/office/drawing/2014/main" id="{33C2AAEA-C1FD-3375-BC81-BFAA587E03D3}"/>
                </a:ext>
              </a:extLst>
            </p:cNvPr>
            <p:cNvSpPr/>
            <p:nvPr/>
          </p:nvSpPr>
          <p:spPr>
            <a:xfrm>
              <a:off x="6124685"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41" name="object 163">
              <a:extLst>
                <a:ext uri="{FF2B5EF4-FFF2-40B4-BE49-F238E27FC236}">
                  <a16:creationId xmlns:a16="http://schemas.microsoft.com/office/drawing/2014/main" id="{C3DA3739-EE45-7301-E291-E587FC4CA85B}"/>
                </a:ext>
              </a:extLst>
            </p:cNvPr>
            <p:cNvSpPr/>
            <p:nvPr/>
          </p:nvSpPr>
          <p:spPr>
            <a:xfrm>
              <a:off x="6158280"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42" name="object 164">
              <a:extLst>
                <a:ext uri="{FF2B5EF4-FFF2-40B4-BE49-F238E27FC236}">
                  <a16:creationId xmlns:a16="http://schemas.microsoft.com/office/drawing/2014/main" id="{9194D8F4-12A2-541C-D702-0133549CD976}"/>
                </a:ext>
              </a:extLst>
            </p:cNvPr>
            <p:cNvSpPr/>
            <p:nvPr/>
          </p:nvSpPr>
          <p:spPr>
            <a:xfrm>
              <a:off x="6191877"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43" name="object 165">
              <a:extLst>
                <a:ext uri="{FF2B5EF4-FFF2-40B4-BE49-F238E27FC236}">
                  <a16:creationId xmlns:a16="http://schemas.microsoft.com/office/drawing/2014/main" id="{694B80F8-8340-F639-4251-D734D72F97FD}"/>
                </a:ext>
              </a:extLst>
            </p:cNvPr>
            <p:cNvSpPr/>
            <p:nvPr/>
          </p:nvSpPr>
          <p:spPr>
            <a:xfrm>
              <a:off x="6225471"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44" name="object 166">
              <a:extLst>
                <a:ext uri="{FF2B5EF4-FFF2-40B4-BE49-F238E27FC236}">
                  <a16:creationId xmlns:a16="http://schemas.microsoft.com/office/drawing/2014/main" id="{9C02025B-1725-423E-12D7-908CE349506B}"/>
                </a:ext>
              </a:extLst>
            </p:cNvPr>
            <p:cNvSpPr/>
            <p:nvPr/>
          </p:nvSpPr>
          <p:spPr>
            <a:xfrm>
              <a:off x="6259067"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45" name="object 167">
              <a:extLst>
                <a:ext uri="{FF2B5EF4-FFF2-40B4-BE49-F238E27FC236}">
                  <a16:creationId xmlns:a16="http://schemas.microsoft.com/office/drawing/2014/main" id="{1AFEE06B-FEC7-61E7-98FE-0B0A762F752E}"/>
                </a:ext>
              </a:extLst>
            </p:cNvPr>
            <p:cNvSpPr/>
            <p:nvPr/>
          </p:nvSpPr>
          <p:spPr>
            <a:xfrm>
              <a:off x="6292661"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46" name="object 168">
              <a:extLst>
                <a:ext uri="{FF2B5EF4-FFF2-40B4-BE49-F238E27FC236}">
                  <a16:creationId xmlns:a16="http://schemas.microsoft.com/office/drawing/2014/main" id="{433B872F-570C-34F3-5970-3D2F0A7D2E9F}"/>
                </a:ext>
              </a:extLst>
            </p:cNvPr>
            <p:cNvSpPr/>
            <p:nvPr/>
          </p:nvSpPr>
          <p:spPr>
            <a:xfrm>
              <a:off x="6326257"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47" name="object 169">
              <a:extLst>
                <a:ext uri="{FF2B5EF4-FFF2-40B4-BE49-F238E27FC236}">
                  <a16:creationId xmlns:a16="http://schemas.microsoft.com/office/drawing/2014/main" id="{F389B945-6FCE-59D1-B465-0BD879F3071B}"/>
                </a:ext>
              </a:extLst>
            </p:cNvPr>
            <p:cNvSpPr/>
            <p:nvPr/>
          </p:nvSpPr>
          <p:spPr>
            <a:xfrm>
              <a:off x="6359852" y="3386950"/>
              <a:ext cx="108585" cy="108585"/>
            </a:xfrm>
            <a:custGeom>
              <a:avLst/>
              <a:gdLst/>
              <a:ahLst/>
              <a:cxnLst/>
              <a:rect l="l" t="t" r="r" b="b"/>
              <a:pathLst>
                <a:path w="108585" h="108585">
                  <a:moveTo>
                    <a:pt x="0" y="108000"/>
                  </a:moveTo>
                  <a:lnTo>
                    <a:pt x="108000" y="0"/>
                  </a:lnTo>
                </a:path>
              </a:pathLst>
            </a:custGeom>
            <a:ln w="7619">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48" name="object 170">
              <a:extLst>
                <a:ext uri="{FF2B5EF4-FFF2-40B4-BE49-F238E27FC236}">
                  <a16:creationId xmlns:a16="http://schemas.microsoft.com/office/drawing/2014/main" id="{D28D7860-FB41-DCAA-8E5C-24B1E83380CA}"/>
                </a:ext>
              </a:extLst>
            </p:cNvPr>
            <p:cNvSpPr/>
            <p:nvPr/>
          </p:nvSpPr>
          <p:spPr>
            <a:xfrm>
              <a:off x="6393449" y="3386950"/>
              <a:ext cx="108585" cy="108585"/>
            </a:xfrm>
            <a:custGeom>
              <a:avLst/>
              <a:gdLst/>
              <a:ahLst/>
              <a:cxnLst/>
              <a:rect l="l" t="t" r="r" b="b"/>
              <a:pathLst>
                <a:path w="108585"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49" name="object 171">
              <a:extLst>
                <a:ext uri="{FF2B5EF4-FFF2-40B4-BE49-F238E27FC236}">
                  <a16:creationId xmlns:a16="http://schemas.microsoft.com/office/drawing/2014/main" id="{D33AE0A6-B1E9-5237-3EDE-4F5B25E7F708}"/>
                </a:ext>
              </a:extLst>
            </p:cNvPr>
            <p:cNvSpPr/>
            <p:nvPr/>
          </p:nvSpPr>
          <p:spPr>
            <a:xfrm>
              <a:off x="6427043" y="3386950"/>
              <a:ext cx="108585" cy="108585"/>
            </a:xfrm>
            <a:custGeom>
              <a:avLst/>
              <a:gdLst/>
              <a:ahLst/>
              <a:cxnLst/>
              <a:rect l="l" t="t" r="r" b="b"/>
              <a:pathLst>
                <a:path w="108584"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50" name="object 172">
              <a:extLst>
                <a:ext uri="{FF2B5EF4-FFF2-40B4-BE49-F238E27FC236}">
                  <a16:creationId xmlns:a16="http://schemas.microsoft.com/office/drawing/2014/main" id="{A33CB58A-6050-F662-CE33-DDEBF1BF88B4}"/>
                </a:ext>
              </a:extLst>
            </p:cNvPr>
            <p:cNvSpPr/>
            <p:nvPr/>
          </p:nvSpPr>
          <p:spPr>
            <a:xfrm>
              <a:off x="6460639" y="3386950"/>
              <a:ext cx="108585" cy="108585"/>
            </a:xfrm>
            <a:custGeom>
              <a:avLst/>
              <a:gdLst/>
              <a:ahLst/>
              <a:cxnLst/>
              <a:rect l="l" t="t" r="r" b="b"/>
              <a:pathLst>
                <a:path w="108584"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51" name="object 173">
              <a:extLst>
                <a:ext uri="{FF2B5EF4-FFF2-40B4-BE49-F238E27FC236}">
                  <a16:creationId xmlns:a16="http://schemas.microsoft.com/office/drawing/2014/main" id="{407A7432-1EE0-977C-D315-0F47F649408D}"/>
                </a:ext>
              </a:extLst>
            </p:cNvPr>
            <p:cNvSpPr/>
            <p:nvPr/>
          </p:nvSpPr>
          <p:spPr>
            <a:xfrm>
              <a:off x="6494233" y="3386950"/>
              <a:ext cx="108585" cy="108585"/>
            </a:xfrm>
            <a:custGeom>
              <a:avLst/>
              <a:gdLst/>
              <a:ahLst/>
              <a:cxnLst/>
              <a:rect l="l" t="t" r="r" b="b"/>
              <a:pathLst>
                <a:path w="108584"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52" name="object 174">
              <a:extLst>
                <a:ext uri="{FF2B5EF4-FFF2-40B4-BE49-F238E27FC236}">
                  <a16:creationId xmlns:a16="http://schemas.microsoft.com/office/drawing/2014/main" id="{23D43C18-2F65-5AB0-6345-138D850FD6D1}"/>
                </a:ext>
              </a:extLst>
            </p:cNvPr>
            <p:cNvSpPr/>
            <p:nvPr/>
          </p:nvSpPr>
          <p:spPr>
            <a:xfrm>
              <a:off x="6527829" y="3386950"/>
              <a:ext cx="108585" cy="108585"/>
            </a:xfrm>
            <a:custGeom>
              <a:avLst/>
              <a:gdLst/>
              <a:ahLst/>
              <a:cxnLst/>
              <a:rect l="l" t="t" r="r" b="b"/>
              <a:pathLst>
                <a:path w="108584" h="108585">
                  <a:moveTo>
                    <a:pt x="0" y="108000"/>
                  </a:moveTo>
                  <a:lnTo>
                    <a:pt x="108000"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53" name="object 175">
              <a:extLst>
                <a:ext uri="{FF2B5EF4-FFF2-40B4-BE49-F238E27FC236}">
                  <a16:creationId xmlns:a16="http://schemas.microsoft.com/office/drawing/2014/main" id="{96E8FED8-4425-CFE7-0E5D-971361070302}"/>
                </a:ext>
              </a:extLst>
            </p:cNvPr>
            <p:cNvSpPr/>
            <p:nvPr/>
          </p:nvSpPr>
          <p:spPr>
            <a:xfrm>
              <a:off x="6561424" y="3401677"/>
              <a:ext cx="93345" cy="93345"/>
            </a:xfrm>
            <a:custGeom>
              <a:avLst/>
              <a:gdLst/>
              <a:ahLst/>
              <a:cxnLst/>
              <a:rect l="l" t="t" r="r" b="b"/>
              <a:pathLst>
                <a:path w="93345" h="93345">
                  <a:moveTo>
                    <a:pt x="0" y="93273"/>
                  </a:moveTo>
                  <a:lnTo>
                    <a:pt x="93273"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54" name="object 176">
              <a:extLst>
                <a:ext uri="{FF2B5EF4-FFF2-40B4-BE49-F238E27FC236}">
                  <a16:creationId xmlns:a16="http://schemas.microsoft.com/office/drawing/2014/main" id="{D83D7B06-3B7B-F251-3DC0-44B86CDAD9AD}"/>
                </a:ext>
              </a:extLst>
            </p:cNvPr>
            <p:cNvSpPr/>
            <p:nvPr/>
          </p:nvSpPr>
          <p:spPr>
            <a:xfrm>
              <a:off x="6595019" y="3435272"/>
              <a:ext cx="59690" cy="59690"/>
            </a:xfrm>
            <a:custGeom>
              <a:avLst/>
              <a:gdLst/>
              <a:ahLst/>
              <a:cxnLst/>
              <a:rect l="l" t="t" r="r" b="b"/>
              <a:pathLst>
                <a:path w="59690" h="59689">
                  <a:moveTo>
                    <a:pt x="0" y="59678"/>
                  </a:moveTo>
                  <a:lnTo>
                    <a:pt x="59678"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355" name="object 177">
              <a:extLst>
                <a:ext uri="{FF2B5EF4-FFF2-40B4-BE49-F238E27FC236}">
                  <a16:creationId xmlns:a16="http://schemas.microsoft.com/office/drawing/2014/main" id="{0E03E861-2C2C-B197-40D6-93B48F930796}"/>
                </a:ext>
              </a:extLst>
            </p:cNvPr>
            <p:cNvSpPr/>
            <p:nvPr/>
          </p:nvSpPr>
          <p:spPr>
            <a:xfrm>
              <a:off x="6628615" y="3468868"/>
              <a:ext cx="26670" cy="26670"/>
            </a:xfrm>
            <a:custGeom>
              <a:avLst/>
              <a:gdLst/>
              <a:ahLst/>
              <a:cxnLst/>
              <a:rect l="l" t="t" r="r" b="b"/>
              <a:pathLst>
                <a:path w="26670" h="26670">
                  <a:moveTo>
                    <a:pt x="0" y="26083"/>
                  </a:moveTo>
                  <a:lnTo>
                    <a:pt x="26083" y="0"/>
                  </a:lnTo>
                </a:path>
              </a:pathLst>
            </a:custGeom>
            <a:ln w="762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grpSp>
      <p:sp>
        <p:nvSpPr>
          <p:cNvPr id="356" name="ZoneTexte 355">
            <a:extLst>
              <a:ext uri="{FF2B5EF4-FFF2-40B4-BE49-F238E27FC236}">
                <a16:creationId xmlns:a16="http://schemas.microsoft.com/office/drawing/2014/main" id="{67F6D753-87C7-44F5-6106-31E10896A751}"/>
              </a:ext>
            </a:extLst>
          </p:cNvPr>
          <p:cNvSpPr txBox="1"/>
          <p:nvPr/>
        </p:nvSpPr>
        <p:spPr>
          <a:xfrm>
            <a:off x="2626574" y="3133546"/>
            <a:ext cx="6938853" cy="1446550"/>
          </a:xfrm>
          <a:prstGeom prst="rect">
            <a:avLst/>
          </a:prstGeom>
          <a:noFill/>
        </p:spPr>
        <p:txBody>
          <a:bodyPr wrap="square" rtlCol="0">
            <a:spAutoFit/>
          </a:bodyPr>
          <a:lstStyle/>
          <a:p>
            <a:pPr algn="ctr"/>
            <a:r>
              <a:rPr lang="fr-FR" sz="4400" b="1">
                <a:solidFill>
                  <a:schemeClr val="bg1"/>
                </a:solidFill>
                <a:latin typeface="Avenir Next LT Pro" panose="020B0504020202020204" pitchFamily="34" charset="0"/>
                <a:cs typeface="Arial" panose="020B0604020202020204" pitchFamily="34" charset="0"/>
              </a:rPr>
              <a:t>Marché NL</a:t>
            </a:r>
          </a:p>
          <a:p>
            <a:pPr algn="ctr"/>
            <a:endParaRPr lang="fr-FR" sz="4400" b="1">
              <a:solidFill>
                <a:schemeClr val="bg1"/>
              </a:solidFill>
              <a:latin typeface="Avenir Next LT Pro" panose="020B0504020202020204" pitchFamily="34" charset="0"/>
              <a:cs typeface="Arial" panose="020B0604020202020204" pitchFamily="34" charset="0"/>
            </a:endParaRPr>
          </a:p>
        </p:txBody>
      </p:sp>
      <p:pic>
        <p:nvPicPr>
          <p:cNvPr id="358" name="Image 357">
            <a:extLst>
              <a:ext uri="{FF2B5EF4-FFF2-40B4-BE49-F238E27FC236}">
                <a16:creationId xmlns:a16="http://schemas.microsoft.com/office/drawing/2014/main" id="{A14BCF0D-8470-E4E2-74B1-4233AC9A81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64398" y="398820"/>
            <a:ext cx="6273417" cy="842234"/>
          </a:xfrm>
          <a:prstGeom prst="rect">
            <a:avLst/>
          </a:prstGeom>
        </p:spPr>
      </p:pic>
      <p:pic>
        <p:nvPicPr>
          <p:cNvPr id="360" name="Image 359">
            <a:extLst>
              <a:ext uri="{FF2B5EF4-FFF2-40B4-BE49-F238E27FC236}">
                <a16:creationId xmlns:a16="http://schemas.microsoft.com/office/drawing/2014/main" id="{CC42A740-3FEA-3EA5-0915-CCA906F2A0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3442" y="5809860"/>
            <a:ext cx="780144" cy="789991"/>
          </a:xfrm>
          <a:prstGeom prst="rect">
            <a:avLst/>
          </a:prstGeom>
        </p:spPr>
      </p:pic>
      <p:pic>
        <p:nvPicPr>
          <p:cNvPr id="2" name="Image 1">
            <a:extLst>
              <a:ext uri="{FF2B5EF4-FFF2-40B4-BE49-F238E27FC236}">
                <a16:creationId xmlns:a16="http://schemas.microsoft.com/office/drawing/2014/main" id="{CFF117DD-B1C6-71DE-4F56-710E8A0C31B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80547" y="6015134"/>
            <a:ext cx="762122" cy="702903"/>
          </a:xfrm>
          <a:prstGeom prst="rect">
            <a:avLst/>
          </a:prstGeom>
        </p:spPr>
      </p:pic>
      <p:pic>
        <p:nvPicPr>
          <p:cNvPr id="5" name="Image 4">
            <a:extLst>
              <a:ext uri="{FF2B5EF4-FFF2-40B4-BE49-F238E27FC236}">
                <a16:creationId xmlns:a16="http://schemas.microsoft.com/office/drawing/2014/main" id="{66481863-7226-7B06-B549-5BEEEFB6BA2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20571" y="3200374"/>
            <a:ext cx="958518" cy="63901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2134302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E56D6F9-5565-6B21-C3FB-4FE2742C47A1}"/>
              </a:ext>
            </a:extLst>
          </p:cNvPr>
          <p:cNvSpPr/>
          <p:nvPr/>
        </p:nvSpPr>
        <p:spPr>
          <a:xfrm>
            <a:off x="0" y="6448612"/>
            <a:ext cx="12192000" cy="409387"/>
          </a:xfrm>
          <a:prstGeom prst="rect">
            <a:avLst/>
          </a:prstGeom>
          <a:solidFill>
            <a:srgbClr val="0050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94496"/>
              </a:solidFill>
            </a:endParaRPr>
          </a:p>
        </p:txBody>
      </p:sp>
      <p:sp>
        <p:nvSpPr>
          <p:cNvPr id="7" name="Espace réservé du numéro de diapositive 27">
            <a:extLst>
              <a:ext uri="{FF2B5EF4-FFF2-40B4-BE49-F238E27FC236}">
                <a16:creationId xmlns:a16="http://schemas.microsoft.com/office/drawing/2014/main" id="{E0FB8DB1-1636-CB8D-EAC2-431ECA10F92C}"/>
              </a:ext>
            </a:extLst>
          </p:cNvPr>
          <p:cNvSpPr txBox="1">
            <a:spLocks/>
          </p:cNvSpPr>
          <p:nvPr/>
        </p:nvSpPr>
        <p:spPr>
          <a:xfrm>
            <a:off x="11527902" y="6491196"/>
            <a:ext cx="664098" cy="278717"/>
          </a:xfrm>
          <a:prstGeom prst="rect">
            <a:avLst/>
          </a:prstGeom>
        </p:spPr>
        <p:txBody>
          <a:bodyPr anchor="ct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8AC7C10-199F-484E-9772-D20B8002819D}" type="slidenum">
              <a:rPr lang="fr-FR" sz="1000" smtClean="0">
                <a:solidFill>
                  <a:schemeClr val="bg1"/>
                </a:solidFill>
                <a:latin typeface="Avenir Next LT Pro Light" panose="020B0304020202020204" pitchFamily="34" charset="0"/>
              </a:rPr>
              <a:pPr algn="r"/>
              <a:t>43</a:t>
            </a:fld>
            <a:endParaRPr lang="fr-FR" sz="1000">
              <a:solidFill>
                <a:schemeClr val="bg1"/>
              </a:solidFill>
              <a:latin typeface="Avenir Next LT Pro Light" panose="020B0304020202020204" pitchFamily="34" charset="0"/>
            </a:endParaRPr>
          </a:p>
        </p:txBody>
      </p:sp>
      <p:pic>
        <p:nvPicPr>
          <p:cNvPr id="9" name="Image 8" descr="Une image contenant texte&#10;&#10;Description générée automatiquement">
            <a:extLst>
              <a:ext uri="{FF2B5EF4-FFF2-40B4-BE49-F238E27FC236}">
                <a16:creationId xmlns:a16="http://schemas.microsoft.com/office/drawing/2014/main" id="{94A0D061-A93D-F338-07EB-4145DBB2B0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1219" y="6508623"/>
            <a:ext cx="1189318" cy="289365"/>
          </a:xfrm>
          <a:prstGeom prst="rect">
            <a:avLst/>
          </a:prstGeom>
        </p:spPr>
      </p:pic>
      <p:sp>
        <p:nvSpPr>
          <p:cNvPr id="3" name="object 2">
            <a:extLst>
              <a:ext uri="{FF2B5EF4-FFF2-40B4-BE49-F238E27FC236}">
                <a16:creationId xmlns:a16="http://schemas.microsoft.com/office/drawing/2014/main" id="{9B83DFF2-C52F-D107-A626-26CE08E3BD4B}"/>
              </a:ext>
            </a:extLst>
          </p:cNvPr>
          <p:cNvSpPr txBox="1">
            <a:spLocks/>
          </p:cNvSpPr>
          <p:nvPr/>
        </p:nvSpPr>
        <p:spPr>
          <a:xfrm>
            <a:off x="568210" y="326002"/>
            <a:ext cx="5338445" cy="397545"/>
          </a:xfrm>
          <a:prstGeom prst="rect">
            <a:avLst/>
          </a:prstGeom>
        </p:spPr>
        <p:txBody>
          <a:bodyPr vert="horz" wrap="square" lIns="0" tIns="12700" rIns="0" bIns="0" rtlCol="0">
            <a:spAutoFit/>
          </a:bodyPr>
          <a:lstStyle>
            <a:lvl1pPr>
              <a:defRPr sz="2500" b="1" i="0">
                <a:solidFill>
                  <a:srgbClr val="005BAA"/>
                </a:solidFill>
                <a:latin typeface="Etelka Text Pro"/>
                <a:ea typeface="+mj-ea"/>
                <a:cs typeface="Etelka Text Pro"/>
              </a:defRPr>
            </a:lvl1pPr>
          </a:lstStyle>
          <a:p>
            <a:pPr marL="12700" marR="0" lvl="0" indent="0" defTabSz="914400" eaLnBrk="1" fontAlgn="auto" latinLnBrk="0" hangingPunct="1">
              <a:lnSpc>
                <a:spcPct val="100000"/>
              </a:lnSpc>
              <a:spcBef>
                <a:spcPts val="100"/>
              </a:spcBef>
              <a:spcAft>
                <a:spcPts val="0"/>
              </a:spcAft>
              <a:buClrTx/>
              <a:buSzTx/>
              <a:buFontTx/>
              <a:buNone/>
              <a:tabLst/>
              <a:defRPr/>
            </a:pPr>
            <a:r>
              <a:rPr lang="fr-FR" kern="0" spc="-10">
                <a:solidFill>
                  <a:srgbClr val="0050A4"/>
                </a:solidFill>
                <a:latin typeface="Avenir Next LT Pro" panose="020B0504020202020204" pitchFamily="34" charset="0"/>
              </a:rPr>
              <a:t>POINT MARCHE PAYS-BAS</a:t>
            </a:r>
            <a:endParaRPr kumimoji="0" lang="fr-FR" sz="2500" b="1" i="0" u="none" strike="noStrike" kern="0" cap="none" spc="-10" normalizeH="0" baseline="0" noProof="0">
              <a:ln>
                <a:noFill/>
              </a:ln>
              <a:solidFill>
                <a:srgbClr val="0050A4"/>
              </a:solidFill>
              <a:effectLst/>
              <a:uLnTx/>
              <a:uFillTx/>
              <a:latin typeface="Avenir Next LT Pro" panose="020B0504020202020204" pitchFamily="34" charset="0"/>
            </a:endParaRPr>
          </a:p>
        </p:txBody>
      </p:sp>
      <p:sp>
        <p:nvSpPr>
          <p:cNvPr id="5" name="object 3">
            <a:extLst>
              <a:ext uri="{FF2B5EF4-FFF2-40B4-BE49-F238E27FC236}">
                <a16:creationId xmlns:a16="http://schemas.microsoft.com/office/drawing/2014/main" id="{B174B0CD-8999-CFC7-87B3-0B11DEA3AEFA}"/>
              </a:ext>
            </a:extLst>
          </p:cNvPr>
          <p:cNvSpPr txBox="1"/>
          <p:nvPr/>
        </p:nvSpPr>
        <p:spPr>
          <a:xfrm>
            <a:off x="568209" y="839085"/>
            <a:ext cx="6268019" cy="320601"/>
          </a:xfrm>
          <a:prstGeom prst="rect">
            <a:avLst/>
          </a:prstGeom>
        </p:spPr>
        <p:txBody>
          <a:bodyPr vert="horz" wrap="square" lIns="0" tIns="12700" rIns="0" bIns="0" rtlCol="0">
            <a:spAutoFit/>
          </a:bodyPr>
          <a:lstStyle/>
          <a:p>
            <a:pPr marL="12700" marR="5080">
              <a:spcBef>
                <a:spcPts val="100"/>
              </a:spcBef>
            </a:pPr>
            <a:r>
              <a:rPr lang="fr-FR" sz="2000" kern="0">
                <a:solidFill>
                  <a:srgbClr val="414042"/>
                </a:solidFill>
                <a:latin typeface="Avenir Next LT Pro Demi" panose="020B0704020202020204" pitchFamily="34" charset="0"/>
                <a:cs typeface="Etelka Text Pro"/>
              </a:rPr>
              <a:t>Un marché à haut potentiel</a:t>
            </a:r>
            <a:endParaRPr sz="2000" kern="0">
              <a:solidFill>
                <a:sysClr val="windowText" lastClr="000000"/>
              </a:solidFill>
              <a:latin typeface="Avenir Next LT Pro Demi" panose="020B0704020202020204" pitchFamily="34" charset="0"/>
              <a:cs typeface="Etelka Text Pro"/>
            </a:endParaRPr>
          </a:p>
        </p:txBody>
      </p:sp>
      <p:pic>
        <p:nvPicPr>
          <p:cNvPr id="10" name="Image 9">
            <a:extLst>
              <a:ext uri="{FF2B5EF4-FFF2-40B4-BE49-F238E27FC236}">
                <a16:creationId xmlns:a16="http://schemas.microsoft.com/office/drawing/2014/main" id="{B40FB7C8-7583-9717-2EF9-16D95195F3AA}"/>
              </a:ext>
            </a:extLst>
          </p:cNvPr>
          <p:cNvPicPr>
            <a:picLocks noChangeAspect="1"/>
          </p:cNvPicPr>
          <p:nvPr/>
        </p:nvPicPr>
        <p:blipFill rotWithShape="1">
          <a:blip r:embed="rId3"/>
          <a:srcRect r="21138" b="30180"/>
          <a:stretch/>
        </p:blipFill>
        <p:spPr>
          <a:xfrm>
            <a:off x="0" y="0"/>
            <a:ext cx="252412" cy="1287624"/>
          </a:xfrm>
          <a:prstGeom prst="rect">
            <a:avLst/>
          </a:prstGeom>
        </p:spPr>
      </p:pic>
      <p:sp>
        <p:nvSpPr>
          <p:cNvPr id="11" name="ZoneTexte 10">
            <a:extLst>
              <a:ext uri="{FF2B5EF4-FFF2-40B4-BE49-F238E27FC236}">
                <a16:creationId xmlns:a16="http://schemas.microsoft.com/office/drawing/2014/main" id="{58013F25-1B05-5C09-4AD1-99BE6705F370}"/>
              </a:ext>
            </a:extLst>
          </p:cNvPr>
          <p:cNvSpPr txBox="1"/>
          <p:nvPr/>
        </p:nvSpPr>
        <p:spPr>
          <a:xfrm>
            <a:off x="252412" y="1562306"/>
            <a:ext cx="8813799" cy="4355038"/>
          </a:xfrm>
          <a:prstGeom prst="rect">
            <a:avLst/>
          </a:prstGeom>
          <a:noFill/>
        </p:spPr>
        <p:txBody>
          <a:bodyPr wrap="square">
            <a:spAutoFit/>
          </a:bodyPr>
          <a:lstStyle/>
          <a:p>
            <a:pPr marL="285750" indent="-285750" algn="just">
              <a:buFont typeface="Arial" panose="020B0604020202020204" pitchFamily="34" charset="0"/>
              <a:buChar char="•"/>
            </a:pPr>
            <a:r>
              <a:rPr lang="fr-FR" sz="1800" b="1">
                <a:solidFill>
                  <a:srgbClr val="002060"/>
                </a:solidFill>
                <a:cs typeface="Calibri"/>
              </a:rPr>
              <a:t>17,6</a:t>
            </a:r>
            <a:r>
              <a:rPr lang="fr-FR" sz="1800">
                <a:solidFill>
                  <a:srgbClr val="002060"/>
                </a:solidFill>
                <a:cs typeface="Calibri"/>
              </a:rPr>
              <a:t> millions d'habitants</a:t>
            </a:r>
          </a:p>
          <a:p>
            <a:pPr marL="285750" indent="-285750" algn="just">
              <a:buFont typeface="Arial" panose="020B0604020202020204" pitchFamily="34" charset="0"/>
              <a:buChar char="•"/>
            </a:pPr>
            <a:r>
              <a:rPr lang="fr-FR" sz="1800">
                <a:solidFill>
                  <a:srgbClr val="002060"/>
                </a:solidFill>
              </a:rPr>
              <a:t>PIB : 49,100€ / </a:t>
            </a:r>
            <a:r>
              <a:rPr lang="fr-FR" sz="1800" err="1">
                <a:solidFill>
                  <a:srgbClr val="002060"/>
                </a:solidFill>
              </a:rPr>
              <a:t>hab</a:t>
            </a:r>
            <a:r>
              <a:rPr lang="fr-FR" sz="1800">
                <a:solidFill>
                  <a:srgbClr val="002060"/>
                </a:solidFill>
              </a:rPr>
              <a:t> (2021)</a:t>
            </a:r>
            <a:endParaRPr lang="fr-FR" sz="1800">
              <a:solidFill>
                <a:srgbClr val="002060"/>
              </a:solidFill>
              <a:cs typeface="Calibri"/>
            </a:endParaRPr>
          </a:p>
          <a:p>
            <a:pPr marL="285750" indent="-285750" algn="just">
              <a:buFont typeface="Arial" panose="020B0604020202020204" pitchFamily="34" charset="0"/>
              <a:buChar char="•"/>
            </a:pPr>
            <a:r>
              <a:rPr lang="fr-FR" sz="1800">
                <a:solidFill>
                  <a:srgbClr val="002060"/>
                </a:solidFill>
              </a:rPr>
              <a:t>Consommation des ménages : </a:t>
            </a:r>
            <a:r>
              <a:rPr lang="fr-FR" sz="1800" b="1">
                <a:solidFill>
                  <a:srgbClr val="002060"/>
                </a:solidFill>
              </a:rPr>
              <a:t>+6,1% en 2022 </a:t>
            </a:r>
            <a:endParaRPr lang="fr-FR" sz="1800" b="1">
              <a:solidFill>
                <a:srgbClr val="002060"/>
              </a:solidFill>
              <a:cs typeface="Calibri"/>
            </a:endParaRPr>
          </a:p>
          <a:p>
            <a:pPr marL="285750" indent="-285750" algn="just">
              <a:buFont typeface="Arial" panose="020B0604020202020204" pitchFamily="34" charset="0"/>
              <a:buChar char="•"/>
            </a:pPr>
            <a:r>
              <a:rPr lang="fr-FR" sz="1800">
                <a:solidFill>
                  <a:srgbClr val="002060"/>
                </a:solidFill>
              </a:rPr>
              <a:t>Croissance économique : </a:t>
            </a:r>
            <a:r>
              <a:rPr lang="fr-FR" sz="1800" b="1">
                <a:solidFill>
                  <a:srgbClr val="002060"/>
                </a:solidFill>
              </a:rPr>
              <a:t>+4,5%</a:t>
            </a:r>
            <a:r>
              <a:rPr lang="fr-FR" sz="1800">
                <a:solidFill>
                  <a:srgbClr val="002060"/>
                </a:solidFill>
              </a:rPr>
              <a:t> (2021)</a:t>
            </a:r>
            <a:endParaRPr lang="fr-FR" sz="1800">
              <a:solidFill>
                <a:srgbClr val="002060"/>
              </a:solidFill>
              <a:cs typeface="Calibri"/>
            </a:endParaRPr>
          </a:p>
          <a:p>
            <a:pPr marL="285750" indent="-285750" algn="just">
              <a:buFont typeface="Arial" panose="020B0604020202020204" pitchFamily="34" charset="0"/>
              <a:buChar char="•"/>
            </a:pPr>
            <a:r>
              <a:rPr lang="fr-FR" sz="1800">
                <a:solidFill>
                  <a:srgbClr val="002060"/>
                </a:solidFill>
              </a:rPr>
              <a:t>Taux de chômage : </a:t>
            </a:r>
            <a:r>
              <a:rPr lang="fr-FR" sz="1800" b="1">
                <a:solidFill>
                  <a:srgbClr val="002060"/>
                </a:solidFill>
              </a:rPr>
              <a:t>3,2%</a:t>
            </a:r>
            <a:r>
              <a:rPr lang="fr-FR" sz="1800">
                <a:solidFill>
                  <a:srgbClr val="002060"/>
                </a:solidFill>
              </a:rPr>
              <a:t> (avril 2022)</a:t>
            </a:r>
            <a:endParaRPr lang="fr-FR" sz="1800">
              <a:solidFill>
                <a:srgbClr val="002060"/>
              </a:solidFill>
              <a:cs typeface="Calibri"/>
            </a:endParaRPr>
          </a:p>
          <a:p>
            <a:pPr marL="285750" indent="-285750" algn="just">
              <a:buFont typeface="Arial" panose="020B0604020202020204" pitchFamily="34" charset="0"/>
              <a:buChar char="•"/>
            </a:pPr>
            <a:r>
              <a:rPr lang="fr-FR" sz="1800">
                <a:solidFill>
                  <a:srgbClr val="002060"/>
                </a:solidFill>
              </a:rPr>
              <a:t>Inflation : </a:t>
            </a:r>
            <a:r>
              <a:rPr lang="fr-FR" sz="1800" b="1">
                <a:solidFill>
                  <a:srgbClr val="002060"/>
                </a:solidFill>
              </a:rPr>
              <a:t>+9,6% </a:t>
            </a:r>
            <a:r>
              <a:rPr lang="fr-FR" sz="1800">
                <a:solidFill>
                  <a:srgbClr val="002060"/>
                </a:solidFill>
              </a:rPr>
              <a:t>(avril 2022)</a:t>
            </a:r>
            <a:endParaRPr lang="fr-FR" sz="1800">
              <a:solidFill>
                <a:srgbClr val="002060"/>
              </a:solidFill>
              <a:cs typeface="Calibri"/>
            </a:endParaRPr>
          </a:p>
          <a:p>
            <a:pPr marL="285750" indent="-285750" algn="just">
              <a:buFont typeface="Arial" panose="020B0604020202020204" pitchFamily="34" charset="0"/>
              <a:buChar char="•"/>
            </a:pPr>
            <a:endParaRPr lang="fr-FR" sz="1800">
              <a:solidFill>
                <a:srgbClr val="002060"/>
              </a:solidFill>
              <a:ea typeface="+mn-lt"/>
              <a:cs typeface="+mn-lt"/>
            </a:endParaRPr>
          </a:p>
          <a:p>
            <a:pPr marL="285750" indent="-285750" algn="just">
              <a:buFont typeface="Arial,Sans-Serif" panose="020B0604020202020204" pitchFamily="34" charset="0"/>
              <a:buChar char="•"/>
            </a:pPr>
            <a:r>
              <a:rPr lang="fr-FR" sz="1800">
                <a:solidFill>
                  <a:srgbClr val="002060"/>
                </a:solidFill>
                <a:ea typeface="+mn-lt"/>
                <a:cs typeface="+mn-lt"/>
              </a:rPr>
              <a:t>Très connecté : </a:t>
            </a:r>
            <a:r>
              <a:rPr lang="fr-FR" sz="1800" b="1">
                <a:solidFill>
                  <a:srgbClr val="002060"/>
                </a:solidFill>
                <a:ea typeface="+mn-lt"/>
                <a:cs typeface="+mn-lt"/>
              </a:rPr>
              <a:t>91%</a:t>
            </a:r>
            <a:r>
              <a:rPr lang="fr-FR" sz="1800">
                <a:solidFill>
                  <a:srgbClr val="002060"/>
                </a:solidFill>
                <a:ea typeface="+mn-lt"/>
                <a:cs typeface="+mn-lt"/>
              </a:rPr>
              <a:t> des séjours en France sont réservés </a:t>
            </a:r>
            <a:r>
              <a:rPr lang="fr-FR" sz="1800" b="1">
                <a:solidFill>
                  <a:srgbClr val="002060"/>
                </a:solidFill>
                <a:ea typeface="+mn-lt"/>
                <a:cs typeface="+mn-lt"/>
              </a:rPr>
              <a:t>en ligne</a:t>
            </a:r>
            <a:endParaRPr lang="fr-FR" sz="1800" b="1">
              <a:ea typeface="+mn-lt"/>
              <a:cs typeface="+mn-lt"/>
            </a:endParaRPr>
          </a:p>
          <a:p>
            <a:pPr marL="285750" indent="-285750" algn="just">
              <a:buFont typeface="Arial,Sans-Serif" panose="020B0604020202020204" pitchFamily="34" charset="0"/>
              <a:buChar char="•"/>
            </a:pPr>
            <a:r>
              <a:rPr lang="fr-FR" sz="1800">
                <a:solidFill>
                  <a:srgbClr val="002060"/>
                </a:solidFill>
                <a:ea typeface="+mn-lt"/>
                <a:cs typeface="+mn-lt"/>
              </a:rPr>
              <a:t>Qualité de vie = très important : </a:t>
            </a:r>
            <a:r>
              <a:rPr lang="fr-FR" sz="1800" b="1">
                <a:solidFill>
                  <a:srgbClr val="002060"/>
                </a:solidFill>
                <a:ea typeface="+mn-lt"/>
                <a:cs typeface="+mn-lt"/>
              </a:rPr>
              <a:t>37,4 % </a:t>
            </a:r>
            <a:r>
              <a:rPr lang="fr-FR" sz="1800">
                <a:solidFill>
                  <a:srgbClr val="002060"/>
                </a:solidFill>
                <a:ea typeface="+mn-lt"/>
                <a:cs typeface="+mn-lt"/>
              </a:rPr>
              <a:t>de la population est en </a:t>
            </a:r>
            <a:r>
              <a:rPr lang="fr-FR" sz="1800" b="1">
                <a:solidFill>
                  <a:srgbClr val="002060"/>
                </a:solidFill>
                <a:ea typeface="+mn-lt"/>
                <a:cs typeface="+mn-lt"/>
              </a:rPr>
              <a:t>temps partiel  </a:t>
            </a:r>
            <a:r>
              <a:rPr lang="fr-FR" sz="1400">
                <a:solidFill>
                  <a:srgbClr val="002060"/>
                </a:solidFill>
                <a:ea typeface="+mn-lt"/>
                <a:cs typeface="+mn-lt"/>
              </a:rPr>
              <a:t>(14,3 % en France)</a:t>
            </a:r>
            <a:endParaRPr lang="fr-FR" sz="1400"/>
          </a:p>
          <a:p>
            <a:pPr marL="285750" indent="-285750" algn="just">
              <a:buFont typeface="Arial" panose="020B0604020202020204" pitchFamily="34" charset="0"/>
              <a:buChar char="•"/>
            </a:pPr>
            <a:endParaRPr lang="fr-FR" sz="1800">
              <a:solidFill>
                <a:srgbClr val="002060"/>
              </a:solidFill>
            </a:endParaRPr>
          </a:p>
          <a:p>
            <a:pPr marL="285750" indent="-285750" algn="just">
              <a:buFont typeface="Arial" panose="020B0604020202020204" pitchFamily="34" charset="0"/>
              <a:buChar char="•"/>
            </a:pPr>
            <a:r>
              <a:rPr lang="fr-FR" sz="1800" b="1">
                <a:solidFill>
                  <a:srgbClr val="002060"/>
                </a:solidFill>
              </a:rPr>
              <a:t>56 %</a:t>
            </a:r>
            <a:r>
              <a:rPr lang="fr-FR" sz="1800">
                <a:solidFill>
                  <a:srgbClr val="002060"/>
                </a:solidFill>
              </a:rPr>
              <a:t> des Néerlandais partent en vacances à l’étranger, dont 84% en Europe</a:t>
            </a:r>
            <a:endParaRPr lang="fr-FR" sz="1800">
              <a:solidFill>
                <a:srgbClr val="002060"/>
              </a:solidFill>
              <a:cs typeface="Calibri"/>
            </a:endParaRPr>
          </a:p>
          <a:p>
            <a:pPr marL="285750" indent="-285750" algn="just">
              <a:buFont typeface="Arial" panose="020B0604020202020204" pitchFamily="34" charset="0"/>
              <a:buChar char="•"/>
            </a:pPr>
            <a:r>
              <a:rPr lang="fr-FR" sz="1800" b="1">
                <a:solidFill>
                  <a:srgbClr val="002060"/>
                </a:solidFill>
                <a:cs typeface="Calibri"/>
              </a:rPr>
              <a:t>43%</a:t>
            </a:r>
            <a:r>
              <a:rPr lang="fr-FR" sz="1800">
                <a:solidFill>
                  <a:srgbClr val="002060"/>
                </a:solidFill>
                <a:cs typeface="Calibri"/>
              </a:rPr>
              <a:t> des néerlandais utilise Google pour rechercher les prochaines vacances</a:t>
            </a:r>
          </a:p>
          <a:p>
            <a:pPr marL="285750" indent="-285750" algn="just">
              <a:buFont typeface="Arial" panose="020B0604020202020204" pitchFamily="34" charset="0"/>
              <a:buChar char="•"/>
            </a:pPr>
            <a:r>
              <a:rPr lang="fr-FR" sz="1800" b="1">
                <a:solidFill>
                  <a:srgbClr val="002060"/>
                </a:solidFill>
                <a:cs typeface="Calibri"/>
              </a:rPr>
              <a:t>55%</a:t>
            </a:r>
            <a:r>
              <a:rPr lang="fr-FR" sz="1800">
                <a:solidFill>
                  <a:srgbClr val="002060"/>
                </a:solidFill>
                <a:cs typeface="Calibri"/>
              </a:rPr>
              <a:t> réserve directement chez l’hébergeur</a:t>
            </a:r>
          </a:p>
          <a:p>
            <a:endParaRPr lang="fr-FR" b="1">
              <a:solidFill>
                <a:srgbClr val="002060"/>
              </a:solidFill>
              <a:cs typeface="Calibri"/>
            </a:endParaRPr>
          </a:p>
          <a:p>
            <a:pPr marL="285750" indent="-285750" algn="just">
              <a:buFont typeface="Arial" panose="020B0604020202020204" pitchFamily="34" charset="0"/>
              <a:buChar char="•"/>
            </a:pPr>
            <a:endParaRPr lang="fr-FR" sz="1100">
              <a:solidFill>
                <a:srgbClr val="002060"/>
              </a:solidFill>
              <a:cs typeface="Calibri"/>
            </a:endParaRPr>
          </a:p>
        </p:txBody>
      </p:sp>
      <p:sp>
        <p:nvSpPr>
          <p:cNvPr id="8" name="ZoneTexte 7">
            <a:extLst>
              <a:ext uri="{FF2B5EF4-FFF2-40B4-BE49-F238E27FC236}">
                <a16:creationId xmlns:a16="http://schemas.microsoft.com/office/drawing/2014/main" id="{D7B870A9-8284-3423-1036-C347D564894B}"/>
              </a:ext>
            </a:extLst>
          </p:cNvPr>
          <p:cNvSpPr txBox="1"/>
          <p:nvPr/>
        </p:nvSpPr>
        <p:spPr>
          <a:xfrm>
            <a:off x="4779530" y="6532567"/>
            <a:ext cx="2946400" cy="246221"/>
          </a:xfrm>
          <a:prstGeom prst="rect">
            <a:avLst/>
          </a:prstGeom>
          <a:noFill/>
        </p:spPr>
        <p:txBody>
          <a:bodyPr wrap="square" rtlCol="0" anchor="ctr">
            <a:spAutoFit/>
          </a:bodyPr>
          <a:lstStyle/>
          <a:p>
            <a:pPr algn="ctr"/>
            <a:r>
              <a:rPr lang="fr-FR" sz="1000">
                <a:solidFill>
                  <a:schemeClr val="bg1"/>
                </a:solidFill>
                <a:latin typeface="Avenir Next LT Pro Light" panose="020B0304020202020204" pitchFamily="34" charset="0"/>
              </a:rPr>
              <a:t>CLUB MARCHE EUROPEEN – JANVIER 2023</a:t>
            </a:r>
          </a:p>
        </p:txBody>
      </p:sp>
      <p:sp>
        <p:nvSpPr>
          <p:cNvPr id="14" name="ZoneTexte 13">
            <a:extLst>
              <a:ext uri="{FF2B5EF4-FFF2-40B4-BE49-F238E27FC236}">
                <a16:creationId xmlns:a16="http://schemas.microsoft.com/office/drawing/2014/main" id="{6B03AC9A-4C73-6579-5764-B810FABBF843}"/>
              </a:ext>
            </a:extLst>
          </p:cNvPr>
          <p:cNvSpPr txBox="1"/>
          <p:nvPr/>
        </p:nvSpPr>
        <p:spPr>
          <a:xfrm>
            <a:off x="9166860" y="5940502"/>
            <a:ext cx="3025140" cy="307777"/>
          </a:xfrm>
          <a:prstGeom prst="rect">
            <a:avLst/>
          </a:prstGeom>
          <a:noFill/>
        </p:spPr>
        <p:txBody>
          <a:bodyPr wrap="square" rtlCol="0">
            <a:spAutoFit/>
          </a:bodyPr>
          <a:lstStyle/>
          <a:p>
            <a:r>
              <a:rPr lang="fr-FR" sz="1400" i="1"/>
              <a:t>Etude Atout France NL 2022</a:t>
            </a:r>
          </a:p>
        </p:txBody>
      </p:sp>
      <p:pic>
        <p:nvPicPr>
          <p:cNvPr id="2" name="Image 1" descr="Une image contenant texte, plusieurs&#10;&#10;Description générée automatiquement">
            <a:extLst>
              <a:ext uri="{FF2B5EF4-FFF2-40B4-BE49-F238E27FC236}">
                <a16:creationId xmlns:a16="http://schemas.microsoft.com/office/drawing/2014/main" id="{968ACDD9-E415-AEEB-B045-8035C80393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14396" y="723547"/>
            <a:ext cx="3062028" cy="3062028"/>
          </a:xfrm>
          <a:prstGeom prst="rect">
            <a:avLst/>
          </a:prstGeom>
        </p:spPr>
      </p:pic>
      <p:pic>
        <p:nvPicPr>
          <p:cNvPr id="12" name="Image 11">
            <a:extLst>
              <a:ext uri="{FF2B5EF4-FFF2-40B4-BE49-F238E27FC236}">
                <a16:creationId xmlns:a16="http://schemas.microsoft.com/office/drawing/2014/main" id="{80B3A95C-702C-7DBE-C1F7-90431368DE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11778" y="240490"/>
            <a:ext cx="735335" cy="49022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8787138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BD669DF8-1793-CC92-A422-A2AAF34484AC}"/>
              </a:ext>
            </a:extLst>
          </p:cNvPr>
          <p:cNvPicPr>
            <a:picLocks noChangeAspect="1"/>
          </p:cNvPicPr>
          <p:nvPr/>
        </p:nvPicPr>
        <p:blipFill>
          <a:blip r:embed="rId2"/>
          <a:stretch>
            <a:fillRect/>
          </a:stretch>
        </p:blipFill>
        <p:spPr>
          <a:xfrm>
            <a:off x="749504" y="524774"/>
            <a:ext cx="10258425" cy="5781675"/>
          </a:xfrm>
          <a:prstGeom prst="rect">
            <a:avLst/>
          </a:prstGeom>
        </p:spPr>
      </p:pic>
      <p:sp>
        <p:nvSpPr>
          <p:cNvPr id="4" name="Rectangle 3">
            <a:extLst>
              <a:ext uri="{FF2B5EF4-FFF2-40B4-BE49-F238E27FC236}">
                <a16:creationId xmlns:a16="http://schemas.microsoft.com/office/drawing/2014/main" id="{8E56D6F9-5565-6B21-C3FB-4FE2742C47A1}"/>
              </a:ext>
            </a:extLst>
          </p:cNvPr>
          <p:cNvSpPr/>
          <p:nvPr/>
        </p:nvSpPr>
        <p:spPr>
          <a:xfrm>
            <a:off x="0" y="6448612"/>
            <a:ext cx="12192000" cy="409387"/>
          </a:xfrm>
          <a:prstGeom prst="rect">
            <a:avLst/>
          </a:prstGeom>
          <a:solidFill>
            <a:srgbClr val="0050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94496"/>
              </a:solidFill>
            </a:endParaRPr>
          </a:p>
        </p:txBody>
      </p:sp>
      <p:sp>
        <p:nvSpPr>
          <p:cNvPr id="7" name="Espace réservé du numéro de diapositive 27">
            <a:extLst>
              <a:ext uri="{FF2B5EF4-FFF2-40B4-BE49-F238E27FC236}">
                <a16:creationId xmlns:a16="http://schemas.microsoft.com/office/drawing/2014/main" id="{E0FB8DB1-1636-CB8D-EAC2-431ECA10F92C}"/>
              </a:ext>
            </a:extLst>
          </p:cNvPr>
          <p:cNvSpPr txBox="1">
            <a:spLocks/>
          </p:cNvSpPr>
          <p:nvPr/>
        </p:nvSpPr>
        <p:spPr>
          <a:xfrm>
            <a:off x="11527902" y="6491196"/>
            <a:ext cx="664098" cy="278717"/>
          </a:xfrm>
          <a:prstGeom prst="rect">
            <a:avLst/>
          </a:prstGeom>
        </p:spPr>
        <p:txBody>
          <a:bodyPr anchor="ct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8AC7C10-199F-484E-9772-D20B8002819D}" type="slidenum">
              <a:rPr lang="fr-FR" sz="1000" smtClean="0">
                <a:solidFill>
                  <a:schemeClr val="bg1"/>
                </a:solidFill>
                <a:latin typeface="Avenir Next LT Pro Light" panose="020B0304020202020204" pitchFamily="34" charset="0"/>
              </a:rPr>
              <a:pPr algn="r"/>
              <a:t>44</a:t>
            </a:fld>
            <a:endParaRPr lang="fr-FR" sz="1000">
              <a:solidFill>
                <a:schemeClr val="bg1"/>
              </a:solidFill>
              <a:latin typeface="Avenir Next LT Pro Light" panose="020B0304020202020204" pitchFamily="34" charset="0"/>
            </a:endParaRPr>
          </a:p>
        </p:txBody>
      </p:sp>
      <p:pic>
        <p:nvPicPr>
          <p:cNvPr id="9" name="Image 8" descr="Une image contenant texte&#10;&#10;Description générée automatiquement">
            <a:extLst>
              <a:ext uri="{FF2B5EF4-FFF2-40B4-BE49-F238E27FC236}">
                <a16:creationId xmlns:a16="http://schemas.microsoft.com/office/drawing/2014/main" id="{94A0D061-A93D-F338-07EB-4145DBB2B0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219" y="6508623"/>
            <a:ext cx="1189318" cy="289365"/>
          </a:xfrm>
          <a:prstGeom prst="rect">
            <a:avLst/>
          </a:prstGeom>
        </p:spPr>
      </p:pic>
      <p:sp>
        <p:nvSpPr>
          <p:cNvPr id="3" name="object 2">
            <a:extLst>
              <a:ext uri="{FF2B5EF4-FFF2-40B4-BE49-F238E27FC236}">
                <a16:creationId xmlns:a16="http://schemas.microsoft.com/office/drawing/2014/main" id="{9B83DFF2-C52F-D107-A626-26CE08E3BD4B}"/>
              </a:ext>
            </a:extLst>
          </p:cNvPr>
          <p:cNvSpPr txBox="1">
            <a:spLocks/>
          </p:cNvSpPr>
          <p:nvPr/>
        </p:nvSpPr>
        <p:spPr>
          <a:xfrm>
            <a:off x="568210" y="326002"/>
            <a:ext cx="9162530" cy="397545"/>
          </a:xfrm>
          <a:prstGeom prst="rect">
            <a:avLst/>
          </a:prstGeom>
        </p:spPr>
        <p:txBody>
          <a:bodyPr vert="horz" wrap="square" lIns="0" tIns="12700" rIns="0" bIns="0" rtlCol="0">
            <a:spAutoFit/>
          </a:bodyPr>
          <a:lstStyle>
            <a:lvl1pPr>
              <a:defRPr sz="2500" b="1" i="0">
                <a:solidFill>
                  <a:srgbClr val="005BAA"/>
                </a:solidFill>
                <a:latin typeface="Etelka Text Pro"/>
                <a:ea typeface="+mj-ea"/>
                <a:cs typeface="Etelka Text Pro"/>
              </a:defRPr>
            </a:lvl1pPr>
          </a:lstStyle>
          <a:p>
            <a:pPr marL="12700" marR="0" lvl="0" indent="0" defTabSz="914400" eaLnBrk="1" fontAlgn="auto" latinLnBrk="0" hangingPunct="1">
              <a:lnSpc>
                <a:spcPct val="100000"/>
              </a:lnSpc>
              <a:spcBef>
                <a:spcPts val="100"/>
              </a:spcBef>
              <a:spcAft>
                <a:spcPts val="0"/>
              </a:spcAft>
              <a:buClrTx/>
              <a:buSzTx/>
              <a:buFontTx/>
              <a:buNone/>
              <a:tabLst/>
              <a:defRPr/>
            </a:pPr>
            <a:r>
              <a:rPr lang="fr-FR" kern="0" spc="-10">
                <a:solidFill>
                  <a:srgbClr val="0050A4"/>
                </a:solidFill>
                <a:latin typeface="Avenir Next LT Pro" panose="020B0504020202020204" pitchFamily="34" charset="0"/>
              </a:rPr>
              <a:t>LES FORCES DE PORTER SUR LE  MARCHE NEERLANDAIS</a:t>
            </a:r>
            <a:endParaRPr kumimoji="0" lang="fr-FR" sz="2500" b="1" i="0" u="none" strike="noStrike" kern="0" cap="none" spc="-10" normalizeH="0" baseline="0" noProof="0">
              <a:ln>
                <a:noFill/>
              </a:ln>
              <a:solidFill>
                <a:srgbClr val="0050A4"/>
              </a:solidFill>
              <a:effectLst/>
              <a:uLnTx/>
              <a:uFillTx/>
              <a:latin typeface="Avenir Next LT Pro" panose="020B0504020202020204" pitchFamily="34" charset="0"/>
            </a:endParaRPr>
          </a:p>
        </p:txBody>
      </p:sp>
      <p:pic>
        <p:nvPicPr>
          <p:cNvPr id="10" name="Image 9">
            <a:extLst>
              <a:ext uri="{FF2B5EF4-FFF2-40B4-BE49-F238E27FC236}">
                <a16:creationId xmlns:a16="http://schemas.microsoft.com/office/drawing/2014/main" id="{B40FB7C8-7583-9717-2EF9-16D95195F3AA}"/>
              </a:ext>
            </a:extLst>
          </p:cNvPr>
          <p:cNvPicPr>
            <a:picLocks noChangeAspect="1"/>
          </p:cNvPicPr>
          <p:nvPr/>
        </p:nvPicPr>
        <p:blipFill rotWithShape="1">
          <a:blip r:embed="rId4"/>
          <a:srcRect r="21138" b="30180"/>
          <a:stretch/>
        </p:blipFill>
        <p:spPr>
          <a:xfrm>
            <a:off x="0" y="0"/>
            <a:ext cx="252412" cy="1287624"/>
          </a:xfrm>
          <a:prstGeom prst="rect">
            <a:avLst/>
          </a:prstGeom>
        </p:spPr>
      </p:pic>
      <p:sp>
        <p:nvSpPr>
          <p:cNvPr id="5" name="ZoneTexte 4">
            <a:extLst>
              <a:ext uri="{FF2B5EF4-FFF2-40B4-BE49-F238E27FC236}">
                <a16:creationId xmlns:a16="http://schemas.microsoft.com/office/drawing/2014/main" id="{9C5140F6-5B34-3891-336A-69D62F5C6655}"/>
              </a:ext>
            </a:extLst>
          </p:cNvPr>
          <p:cNvSpPr txBox="1"/>
          <p:nvPr/>
        </p:nvSpPr>
        <p:spPr>
          <a:xfrm>
            <a:off x="4787150" y="6551767"/>
            <a:ext cx="2946400" cy="246221"/>
          </a:xfrm>
          <a:prstGeom prst="rect">
            <a:avLst/>
          </a:prstGeom>
          <a:noFill/>
        </p:spPr>
        <p:txBody>
          <a:bodyPr wrap="square" rtlCol="0" anchor="ctr">
            <a:spAutoFit/>
          </a:bodyPr>
          <a:lstStyle/>
          <a:p>
            <a:pPr algn="ctr"/>
            <a:r>
              <a:rPr lang="fr-FR" sz="1000">
                <a:solidFill>
                  <a:schemeClr val="bg1"/>
                </a:solidFill>
                <a:latin typeface="Avenir Next LT Pro Light" panose="020B0304020202020204" pitchFamily="34" charset="0"/>
              </a:rPr>
              <a:t>CLUB MARCHE EUROPEEN – JANVIER 2023</a:t>
            </a:r>
          </a:p>
        </p:txBody>
      </p:sp>
      <p:pic>
        <p:nvPicPr>
          <p:cNvPr id="2" name="Image 1">
            <a:extLst>
              <a:ext uri="{FF2B5EF4-FFF2-40B4-BE49-F238E27FC236}">
                <a16:creationId xmlns:a16="http://schemas.microsoft.com/office/drawing/2014/main" id="{337DC549-DE93-6C42-46E7-51745920C9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65272" y="205268"/>
            <a:ext cx="958518" cy="63901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09079807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 14">
            <a:extLst>
              <a:ext uri="{FF2B5EF4-FFF2-40B4-BE49-F238E27FC236}">
                <a16:creationId xmlns:a16="http://schemas.microsoft.com/office/drawing/2014/main" id="{AA03FC04-4EAB-12DF-8FAD-0349BFF93101}"/>
              </a:ext>
            </a:extLst>
          </p:cNvPr>
          <p:cNvPicPr>
            <a:picLocks noChangeAspect="1"/>
          </p:cNvPicPr>
          <p:nvPr/>
        </p:nvPicPr>
        <p:blipFill>
          <a:blip r:embed="rId2"/>
          <a:stretch>
            <a:fillRect/>
          </a:stretch>
        </p:blipFill>
        <p:spPr>
          <a:xfrm>
            <a:off x="126206" y="904291"/>
            <a:ext cx="12041853" cy="5552836"/>
          </a:xfrm>
          <a:prstGeom prst="rect">
            <a:avLst/>
          </a:prstGeom>
        </p:spPr>
      </p:pic>
      <p:sp>
        <p:nvSpPr>
          <p:cNvPr id="4" name="Rectangle 3">
            <a:extLst>
              <a:ext uri="{FF2B5EF4-FFF2-40B4-BE49-F238E27FC236}">
                <a16:creationId xmlns:a16="http://schemas.microsoft.com/office/drawing/2014/main" id="{8E56D6F9-5565-6B21-C3FB-4FE2742C47A1}"/>
              </a:ext>
            </a:extLst>
          </p:cNvPr>
          <p:cNvSpPr/>
          <p:nvPr/>
        </p:nvSpPr>
        <p:spPr>
          <a:xfrm>
            <a:off x="0" y="6448612"/>
            <a:ext cx="12192000" cy="409387"/>
          </a:xfrm>
          <a:prstGeom prst="rect">
            <a:avLst/>
          </a:prstGeom>
          <a:solidFill>
            <a:srgbClr val="0050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94496"/>
              </a:solidFill>
            </a:endParaRPr>
          </a:p>
        </p:txBody>
      </p:sp>
      <p:sp>
        <p:nvSpPr>
          <p:cNvPr id="7" name="Espace réservé du numéro de diapositive 27">
            <a:extLst>
              <a:ext uri="{FF2B5EF4-FFF2-40B4-BE49-F238E27FC236}">
                <a16:creationId xmlns:a16="http://schemas.microsoft.com/office/drawing/2014/main" id="{E0FB8DB1-1636-CB8D-EAC2-431ECA10F92C}"/>
              </a:ext>
            </a:extLst>
          </p:cNvPr>
          <p:cNvSpPr txBox="1">
            <a:spLocks/>
          </p:cNvSpPr>
          <p:nvPr/>
        </p:nvSpPr>
        <p:spPr>
          <a:xfrm>
            <a:off x="11527902" y="6491196"/>
            <a:ext cx="664098" cy="278717"/>
          </a:xfrm>
          <a:prstGeom prst="rect">
            <a:avLst/>
          </a:prstGeom>
        </p:spPr>
        <p:txBody>
          <a:bodyPr anchor="ct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8AC7C10-199F-484E-9772-D20B8002819D}" type="slidenum">
              <a:rPr lang="fr-FR" sz="1000" smtClean="0">
                <a:solidFill>
                  <a:schemeClr val="bg1"/>
                </a:solidFill>
                <a:latin typeface="Avenir Next LT Pro Light" panose="020B0304020202020204" pitchFamily="34" charset="0"/>
              </a:rPr>
              <a:pPr algn="r"/>
              <a:t>45</a:t>
            </a:fld>
            <a:endParaRPr lang="fr-FR" sz="1000">
              <a:solidFill>
                <a:schemeClr val="bg1"/>
              </a:solidFill>
              <a:latin typeface="Avenir Next LT Pro Light" panose="020B0304020202020204" pitchFamily="34" charset="0"/>
            </a:endParaRPr>
          </a:p>
        </p:txBody>
      </p:sp>
      <p:pic>
        <p:nvPicPr>
          <p:cNvPr id="9" name="Image 8" descr="Une image contenant texte&#10;&#10;Description générée automatiquement">
            <a:extLst>
              <a:ext uri="{FF2B5EF4-FFF2-40B4-BE49-F238E27FC236}">
                <a16:creationId xmlns:a16="http://schemas.microsoft.com/office/drawing/2014/main" id="{94A0D061-A93D-F338-07EB-4145DBB2B0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219" y="6508623"/>
            <a:ext cx="1189318" cy="289365"/>
          </a:xfrm>
          <a:prstGeom prst="rect">
            <a:avLst/>
          </a:prstGeom>
        </p:spPr>
      </p:pic>
      <p:sp>
        <p:nvSpPr>
          <p:cNvPr id="3" name="object 2">
            <a:extLst>
              <a:ext uri="{FF2B5EF4-FFF2-40B4-BE49-F238E27FC236}">
                <a16:creationId xmlns:a16="http://schemas.microsoft.com/office/drawing/2014/main" id="{9B83DFF2-C52F-D107-A626-26CE08E3BD4B}"/>
              </a:ext>
            </a:extLst>
          </p:cNvPr>
          <p:cNvSpPr txBox="1">
            <a:spLocks/>
          </p:cNvSpPr>
          <p:nvPr/>
        </p:nvSpPr>
        <p:spPr>
          <a:xfrm>
            <a:off x="568210" y="326002"/>
            <a:ext cx="9162530" cy="397545"/>
          </a:xfrm>
          <a:prstGeom prst="rect">
            <a:avLst/>
          </a:prstGeom>
        </p:spPr>
        <p:txBody>
          <a:bodyPr vert="horz" wrap="square" lIns="0" tIns="12700" rIns="0" bIns="0" rtlCol="0">
            <a:spAutoFit/>
          </a:bodyPr>
          <a:lstStyle>
            <a:lvl1pPr>
              <a:defRPr sz="2500" b="1" i="0">
                <a:solidFill>
                  <a:srgbClr val="005BAA"/>
                </a:solidFill>
                <a:latin typeface="Etelka Text Pro"/>
                <a:ea typeface="+mj-ea"/>
                <a:cs typeface="Etelka Text Pro"/>
              </a:defRPr>
            </a:lvl1pPr>
          </a:lstStyle>
          <a:p>
            <a:pPr marL="12700" marR="0" lvl="0" indent="0" defTabSz="914400" eaLnBrk="1" fontAlgn="auto" latinLnBrk="0" hangingPunct="1">
              <a:lnSpc>
                <a:spcPct val="100000"/>
              </a:lnSpc>
              <a:spcBef>
                <a:spcPts val="100"/>
              </a:spcBef>
              <a:spcAft>
                <a:spcPts val="0"/>
              </a:spcAft>
              <a:buClrTx/>
              <a:buSzTx/>
              <a:buFontTx/>
              <a:buNone/>
              <a:tabLst/>
              <a:defRPr/>
            </a:pPr>
            <a:r>
              <a:rPr lang="fr-FR" kern="0" spc="-10">
                <a:solidFill>
                  <a:srgbClr val="0050A4"/>
                </a:solidFill>
                <a:latin typeface="Avenir Next LT Pro" panose="020B0504020202020204" pitchFamily="34" charset="0"/>
              </a:rPr>
              <a:t>SEGMENTATION CLIENT MARCHE NL</a:t>
            </a:r>
            <a:endParaRPr kumimoji="0" lang="fr-FR" sz="2500" b="1" i="0" u="none" strike="noStrike" kern="0" cap="none" spc="-10" normalizeH="0" baseline="0" noProof="0">
              <a:ln>
                <a:noFill/>
              </a:ln>
              <a:solidFill>
                <a:srgbClr val="0050A4"/>
              </a:solidFill>
              <a:effectLst/>
              <a:uLnTx/>
              <a:uFillTx/>
              <a:latin typeface="Avenir Next LT Pro" panose="020B0504020202020204" pitchFamily="34" charset="0"/>
            </a:endParaRPr>
          </a:p>
        </p:txBody>
      </p:sp>
      <p:pic>
        <p:nvPicPr>
          <p:cNvPr id="10" name="Image 9">
            <a:extLst>
              <a:ext uri="{FF2B5EF4-FFF2-40B4-BE49-F238E27FC236}">
                <a16:creationId xmlns:a16="http://schemas.microsoft.com/office/drawing/2014/main" id="{B40FB7C8-7583-9717-2EF9-16D95195F3AA}"/>
              </a:ext>
            </a:extLst>
          </p:cNvPr>
          <p:cNvPicPr>
            <a:picLocks noChangeAspect="1"/>
          </p:cNvPicPr>
          <p:nvPr/>
        </p:nvPicPr>
        <p:blipFill rotWithShape="1">
          <a:blip r:embed="rId4"/>
          <a:srcRect r="21138" b="30180"/>
          <a:stretch/>
        </p:blipFill>
        <p:spPr>
          <a:xfrm>
            <a:off x="0" y="0"/>
            <a:ext cx="252412" cy="1287624"/>
          </a:xfrm>
          <a:prstGeom prst="rect">
            <a:avLst/>
          </a:prstGeom>
        </p:spPr>
      </p:pic>
      <p:sp>
        <p:nvSpPr>
          <p:cNvPr id="5" name="ZoneTexte 4">
            <a:extLst>
              <a:ext uri="{FF2B5EF4-FFF2-40B4-BE49-F238E27FC236}">
                <a16:creationId xmlns:a16="http://schemas.microsoft.com/office/drawing/2014/main" id="{9C5140F6-5B34-3891-336A-69D62F5C6655}"/>
              </a:ext>
            </a:extLst>
          </p:cNvPr>
          <p:cNvSpPr txBox="1"/>
          <p:nvPr/>
        </p:nvSpPr>
        <p:spPr>
          <a:xfrm>
            <a:off x="4787150" y="6551767"/>
            <a:ext cx="2946400" cy="246221"/>
          </a:xfrm>
          <a:prstGeom prst="rect">
            <a:avLst/>
          </a:prstGeom>
          <a:noFill/>
        </p:spPr>
        <p:txBody>
          <a:bodyPr wrap="square" rtlCol="0" anchor="ctr">
            <a:spAutoFit/>
          </a:bodyPr>
          <a:lstStyle/>
          <a:p>
            <a:pPr algn="ctr"/>
            <a:r>
              <a:rPr lang="fr-FR" sz="1000">
                <a:solidFill>
                  <a:schemeClr val="bg1"/>
                </a:solidFill>
                <a:latin typeface="Avenir Next LT Pro Light" panose="020B0304020202020204" pitchFamily="34" charset="0"/>
              </a:rPr>
              <a:t>CLUB MARCHE EUROPEEN – JANVIER 2023</a:t>
            </a:r>
          </a:p>
        </p:txBody>
      </p:sp>
      <p:pic>
        <p:nvPicPr>
          <p:cNvPr id="2" name="Image 1">
            <a:extLst>
              <a:ext uri="{FF2B5EF4-FFF2-40B4-BE49-F238E27FC236}">
                <a16:creationId xmlns:a16="http://schemas.microsoft.com/office/drawing/2014/main" id="{337DC549-DE93-6C42-46E7-51745920C9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65272" y="205268"/>
            <a:ext cx="958518" cy="63901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3887974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E56D6F9-5565-6B21-C3FB-4FE2742C47A1}"/>
              </a:ext>
            </a:extLst>
          </p:cNvPr>
          <p:cNvSpPr/>
          <p:nvPr/>
        </p:nvSpPr>
        <p:spPr>
          <a:xfrm>
            <a:off x="0" y="6448612"/>
            <a:ext cx="12192000" cy="409387"/>
          </a:xfrm>
          <a:prstGeom prst="rect">
            <a:avLst/>
          </a:prstGeom>
          <a:solidFill>
            <a:srgbClr val="0050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94496"/>
              </a:solidFill>
            </a:endParaRPr>
          </a:p>
        </p:txBody>
      </p:sp>
      <p:sp>
        <p:nvSpPr>
          <p:cNvPr id="7" name="Espace réservé du numéro de diapositive 27">
            <a:extLst>
              <a:ext uri="{FF2B5EF4-FFF2-40B4-BE49-F238E27FC236}">
                <a16:creationId xmlns:a16="http://schemas.microsoft.com/office/drawing/2014/main" id="{E0FB8DB1-1636-CB8D-EAC2-431ECA10F92C}"/>
              </a:ext>
            </a:extLst>
          </p:cNvPr>
          <p:cNvSpPr txBox="1">
            <a:spLocks/>
          </p:cNvSpPr>
          <p:nvPr/>
        </p:nvSpPr>
        <p:spPr>
          <a:xfrm>
            <a:off x="11527902" y="6491196"/>
            <a:ext cx="664098" cy="278717"/>
          </a:xfrm>
          <a:prstGeom prst="rect">
            <a:avLst/>
          </a:prstGeom>
        </p:spPr>
        <p:txBody>
          <a:bodyPr anchor="ct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8AC7C10-199F-484E-9772-D20B8002819D}" type="slidenum">
              <a:rPr lang="fr-FR" sz="1000" smtClean="0">
                <a:solidFill>
                  <a:schemeClr val="bg1"/>
                </a:solidFill>
                <a:latin typeface="Avenir Next LT Pro Light" panose="020B0304020202020204" pitchFamily="34" charset="0"/>
              </a:rPr>
              <a:pPr algn="r"/>
              <a:t>46</a:t>
            </a:fld>
            <a:endParaRPr lang="fr-FR" sz="1000">
              <a:solidFill>
                <a:schemeClr val="bg1"/>
              </a:solidFill>
              <a:latin typeface="Avenir Next LT Pro Light" panose="020B0304020202020204" pitchFamily="34" charset="0"/>
            </a:endParaRPr>
          </a:p>
        </p:txBody>
      </p:sp>
      <p:pic>
        <p:nvPicPr>
          <p:cNvPr id="9" name="Image 8" descr="Une image contenant texte&#10;&#10;Description générée automatiquement">
            <a:extLst>
              <a:ext uri="{FF2B5EF4-FFF2-40B4-BE49-F238E27FC236}">
                <a16:creationId xmlns:a16="http://schemas.microsoft.com/office/drawing/2014/main" id="{94A0D061-A93D-F338-07EB-4145DBB2B0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1219" y="6508623"/>
            <a:ext cx="1189318" cy="289365"/>
          </a:xfrm>
          <a:prstGeom prst="rect">
            <a:avLst/>
          </a:prstGeom>
        </p:spPr>
      </p:pic>
      <p:sp>
        <p:nvSpPr>
          <p:cNvPr id="3" name="object 2">
            <a:extLst>
              <a:ext uri="{FF2B5EF4-FFF2-40B4-BE49-F238E27FC236}">
                <a16:creationId xmlns:a16="http://schemas.microsoft.com/office/drawing/2014/main" id="{9B83DFF2-C52F-D107-A626-26CE08E3BD4B}"/>
              </a:ext>
            </a:extLst>
          </p:cNvPr>
          <p:cNvSpPr txBox="1">
            <a:spLocks/>
          </p:cNvSpPr>
          <p:nvPr/>
        </p:nvSpPr>
        <p:spPr>
          <a:xfrm>
            <a:off x="568210" y="326002"/>
            <a:ext cx="9162530" cy="397545"/>
          </a:xfrm>
          <a:prstGeom prst="rect">
            <a:avLst/>
          </a:prstGeom>
        </p:spPr>
        <p:txBody>
          <a:bodyPr vert="horz" wrap="square" lIns="0" tIns="12700" rIns="0" bIns="0" rtlCol="0">
            <a:spAutoFit/>
          </a:bodyPr>
          <a:lstStyle>
            <a:lvl1pPr>
              <a:defRPr sz="2500" b="1" i="0">
                <a:solidFill>
                  <a:srgbClr val="005BAA"/>
                </a:solidFill>
                <a:latin typeface="Etelka Text Pro"/>
                <a:ea typeface="+mj-ea"/>
                <a:cs typeface="Etelka Text Pro"/>
              </a:defRPr>
            </a:lvl1pPr>
          </a:lstStyle>
          <a:p>
            <a:pPr marL="12700" marR="0" lvl="0" indent="0" defTabSz="914400" eaLnBrk="1" fontAlgn="auto" latinLnBrk="0" hangingPunct="1">
              <a:lnSpc>
                <a:spcPct val="100000"/>
              </a:lnSpc>
              <a:spcBef>
                <a:spcPts val="100"/>
              </a:spcBef>
              <a:spcAft>
                <a:spcPts val="0"/>
              </a:spcAft>
              <a:buClrTx/>
              <a:buSzTx/>
              <a:buFontTx/>
              <a:buNone/>
              <a:tabLst/>
              <a:defRPr/>
            </a:pPr>
            <a:r>
              <a:rPr kumimoji="0" lang="fr-FR" sz="2500" b="1" i="0" u="none" strike="noStrike" kern="0" cap="none" spc="-10" normalizeH="0" baseline="0" noProof="0">
                <a:ln>
                  <a:noFill/>
                </a:ln>
                <a:solidFill>
                  <a:srgbClr val="0050A4"/>
                </a:solidFill>
                <a:effectLst/>
                <a:uLnTx/>
                <a:uFillTx/>
                <a:latin typeface="Avenir Next LT Pro" panose="020B0504020202020204" pitchFamily="34" charset="0"/>
              </a:rPr>
              <a:t>LES NEERLANDAIS EN COURT SEJOUR</a:t>
            </a:r>
          </a:p>
        </p:txBody>
      </p:sp>
      <p:pic>
        <p:nvPicPr>
          <p:cNvPr id="10" name="Image 9">
            <a:extLst>
              <a:ext uri="{FF2B5EF4-FFF2-40B4-BE49-F238E27FC236}">
                <a16:creationId xmlns:a16="http://schemas.microsoft.com/office/drawing/2014/main" id="{B40FB7C8-7583-9717-2EF9-16D95195F3AA}"/>
              </a:ext>
            </a:extLst>
          </p:cNvPr>
          <p:cNvPicPr>
            <a:picLocks noChangeAspect="1"/>
          </p:cNvPicPr>
          <p:nvPr/>
        </p:nvPicPr>
        <p:blipFill rotWithShape="1">
          <a:blip r:embed="rId3"/>
          <a:srcRect r="21138" b="30180"/>
          <a:stretch/>
        </p:blipFill>
        <p:spPr>
          <a:xfrm>
            <a:off x="0" y="0"/>
            <a:ext cx="252412" cy="1287624"/>
          </a:xfrm>
          <a:prstGeom prst="rect">
            <a:avLst/>
          </a:prstGeom>
        </p:spPr>
      </p:pic>
      <p:sp>
        <p:nvSpPr>
          <p:cNvPr id="5" name="ZoneTexte 4">
            <a:extLst>
              <a:ext uri="{FF2B5EF4-FFF2-40B4-BE49-F238E27FC236}">
                <a16:creationId xmlns:a16="http://schemas.microsoft.com/office/drawing/2014/main" id="{9C5140F6-5B34-3891-336A-69D62F5C6655}"/>
              </a:ext>
            </a:extLst>
          </p:cNvPr>
          <p:cNvSpPr txBox="1"/>
          <p:nvPr/>
        </p:nvSpPr>
        <p:spPr>
          <a:xfrm>
            <a:off x="4787150" y="6551767"/>
            <a:ext cx="2946400" cy="246221"/>
          </a:xfrm>
          <a:prstGeom prst="rect">
            <a:avLst/>
          </a:prstGeom>
          <a:noFill/>
        </p:spPr>
        <p:txBody>
          <a:bodyPr wrap="square" rtlCol="0" anchor="ctr">
            <a:spAutoFit/>
          </a:bodyPr>
          <a:lstStyle/>
          <a:p>
            <a:pPr algn="ctr"/>
            <a:r>
              <a:rPr lang="fr-FR" sz="1000">
                <a:solidFill>
                  <a:schemeClr val="bg1"/>
                </a:solidFill>
                <a:latin typeface="Avenir Next LT Pro Light" panose="020B0304020202020204" pitchFamily="34" charset="0"/>
              </a:rPr>
              <a:t>CLUB MARCHE EUROPEEN – JANVIER 2023</a:t>
            </a:r>
          </a:p>
        </p:txBody>
      </p:sp>
      <p:pic>
        <p:nvPicPr>
          <p:cNvPr id="2" name="Image 1">
            <a:extLst>
              <a:ext uri="{FF2B5EF4-FFF2-40B4-BE49-F238E27FC236}">
                <a16:creationId xmlns:a16="http://schemas.microsoft.com/office/drawing/2014/main" id="{22F03C94-4A38-84D5-3A44-289AB81D08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65272" y="205268"/>
            <a:ext cx="958518" cy="63901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Image 7">
            <a:extLst>
              <a:ext uri="{FF2B5EF4-FFF2-40B4-BE49-F238E27FC236}">
                <a16:creationId xmlns:a16="http://schemas.microsoft.com/office/drawing/2014/main" id="{2BFC6B02-E8A6-6D37-5057-64F55EFC1AD5}"/>
              </a:ext>
            </a:extLst>
          </p:cNvPr>
          <p:cNvPicPr>
            <a:picLocks noChangeAspect="1"/>
          </p:cNvPicPr>
          <p:nvPr/>
        </p:nvPicPr>
        <p:blipFill>
          <a:blip r:embed="rId5"/>
          <a:stretch>
            <a:fillRect/>
          </a:stretch>
        </p:blipFill>
        <p:spPr>
          <a:xfrm>
            <a:off x="271219" y="1274121"/>
            <a:ext cx="11706131" cy="4610414"/>
          </a:xfrm>
          <a:prstGeom prst="rect">
            <a:avLst/>
          </a:prstGeom>
        </p:spPr>
      </p:pic>
    </p:spTree>
    <p:extLst>
      <p:ext uri="{BB962C8B-B14F-4D97-AF65-F5344CB8AC3E}">
        <p14:creationId xmlns:p14="http://schemas.microsoft.com/office/powerpoint/2010/main" val="389074512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E56D6F9-5565-6B21-C3FB-4FE2742C47A1}"/>
              </a:ext>
            </a:extLst>
          </p:cNvPr>
          <p:cNvSpPr/>
          <p:nvPr/>
        </p:nvSpPr>
        <p:spPr>
          <a:xfrm>
            <a:off x="0" y="6448612"/>
            <a:ext cx="12192000" cy="409387"/>
          </a:xfrm>
          <a:prstGeom prst="rect">
            <a:avLst/>
          </a:prstGeom>
          <a:solidFill>
            <a:srgbClr val="0050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94496"/>
              </a:solidFill>
            </a:endParaRPr>
          </a:p>
        </p:txBody>
      </p:sp>
      <p:sp>
        <p:nvSpPr>
          <p:cNvPr id="7" name="Espace réservé du numéro de diapositive 27">
            <a:extLst>
              <a:ext uri="{FF2B5EF4-FFF2-40B4-BE49-F238E27FC236}">
                <a16:creationId xmlns:a16="http://schemas.microsoft.com/office/drawing/2014/main" id="{E0FB8DB1-1636-CB8D-EAC2-431ECA10F92C}"/>
              </a:ext>
            </a:extLst>
          </p:cNvPr>
          <p:cNvSpPr txBox="1">
            <a:spLocks/>
          </p:cNvSpPr>
          <p:nvPr/>
        </p:nvSpPr>
        <p:spPr>
          <a:xfrm>
            <a:off x="11527902" y="6491196"/>
            <a:ext cx="664098" cy="278717"/>
          </a:xfrm>
          <a:prstGeom prst="rect">
            <a:avLst/>
          </a:prstGeom>
        </p:spPr>
        <p:txBody>
          <a:bodyPr anchor="ct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8AC7C10-199F-484E-9772-D20B8002819D}" type="slidenum">
              <a:rPr lang="fr-FR" sz="1000" smtClean="0">
                <a:solidFill>
                  <a:schemeClr val="bg1"/>
                </a:solidFill>
                <a:latin typeface="Avenir Next LT Pro Light" panose="020B0304020202020204" pitchFamily="34" charset="0"/>
              </a:rPr>
              <a:pPr algn="r"/>
              <a:t>47</a:t>
            </a:fld>
            <a:endParaRPr lang="fr-FR" sz="1000">
              <a:solidFill>
                <a:schemeClr val="bg1"/>
              </a:solidFill>
              <a:latin typeface="Avenir Next LT Pro Light" panose="020B0304020202020204" pitchFamily="34" charset="0"/>
            </a:endParaRPr>
          </a:p>
        </p:txBody>
      </p:sp>
      <p:pic>
        <p:nvPicPr>
          <p:cNvPr id="9" name="Image 8" descr="Une image contenant texte&#10;&#10;Description générée automatiquement">
            <a:extLst>
              <a:ext uri="{FF2B5EF4-FFF2-40B4-BE49-F238E27FC236}">
                <a16:creationId xmlns:a16="http://schemas.microsoft.com/office/drawing/2014/main" id="{94A0D061-A93D-F338-07EB-4145DBB2B0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219" y="6508623"/>
            <a:ext cx="1189318" cy="289365"/>
          </a:xfrm>
          <a:prstGeom prst="rect">
            <a:avLst/>
          </a:prstGeom>
        </p:spPr>
      </p:pic>
      <p:sp>
        <p:nvSpPr>
          <p:cNvPr id="3" name="object 2">
            <a:extLst>
              <a:ext uri="{FF2B5EF4-FFF2-40B4-BE49-F238E27FC236}">
                <a16:creationId xmlns:a16="http://schemas.microsoft.com/office/drawing/2014/main" id="{9B83DFF2-C52F-D107-A626-26CE08E3BD4B}"/>
              </a:ext>
            </a:extLst>
          </p:cNvPr>
          <p:cNvSpPr txBox="1">
            <a:spLocks/>
          </p:cNvSpPr>
          <p:nvPr/>
        </p:nvSpPr>
        <p:spPr>
          <a:xfrm>
            <a:off x="568210" y="326002"/>
            <a:ext cx="5338445" cy="397545"/>
          </a:xfrm>
          <a:prstGeom prst="rect">
            <a:avLst/>
          </a:prstGeom>
        </p:spPr>
        <p:txBody>
          <a:bodyPr vert="horz" wrap="square" lIns="0" tIns="12700" rIns="0" bIns="0" rtlCol="0">
            <a:spAutoFit/>
          </a:bodyPr>
          <a:lstStyle>
            <a:lvl1pPr>
              <a:defRPr sz="2500" b="1" i="0">
                <a:solidFill>
                  <a:srgbClr val="005BAA"/>
                </a:solidFill>
                <a:latin typeface="Etelka Text Pro"/>
                <a:ea typeface="+mj-ea"/>
                <a:cs typeface="Etelka Text Pro"/>
              </a:defRPr>
            </a:lvl1pPr>
          </a:lstStyle>
          <a:p>
            <a:pPr marL="12700" marR="0" lvl="0" indent="0" defTabSz="914400" eaLnBrk="1" fontAlgn="auto" latinLnBrk="0" hangingPunct="1">
              <a:lnSpc>
                <a:spcPct val="100000"/>
              </a:lnSpc>
              <a:spcBef>
                <a:spcPts val="100"/>
              </a:spcBef>
              <a:spcAft>
                <a:spcPts val="0"/>
              </a:spcAft>
              <a:buClrTx/>
              <a:buSzTx/>
              <a:buFontTx/>
              <a:buNone/>
              <a:tabLst/>
              <a:defRPr/>
            </a:pPr>
            <a:r>
              <a:rPr kumimoji="0" lang="fr-FR" sz="2500" b="1" i="0" u="none" strike="noStrike" kern="0" cap="none" spc="-10" normalizeH="0" baseline="0" noProof="0">
                <a:ln>
                  <a:noFill/>
                </a:ln>
                <a:solidFill>
                  <a:srgbClr val="0050A4"/>
                </a:solidFill>
                <a:effectLst/>
                <a:uLnTx/>
                <a:uFillTx/>
                <a:latin typeface="Avenir Next LT Pro" panose="020B0504020202020204" pitchFamily="34" charset="0"/>
              </a:rPr>
              <a:t>SWOT DU MARCHE NEERLANDAIS</a:t>
            </a:r>
          </a:p>
        </p:txBody>
      </p:sp>
      <p:pic>
        <p:nvPicPr>
          <p:cNvPr id="10" name="Image 9">
            <a:extLst>
              <a:ext uri="{FF2B5EF4-FFF2-40B4-BE49-F238E27FC236}">
                <a16:creationId xmlns:a16="http://schemas.microsoft.com/office/drawing/2014/main" id="{B40FB7C8-7583-9717-2EF9-16D95195F3AA}"/>
              </a:ext>
            </a:extLst>
          </p:cNvPr>
          <p:cNvPicPr>
            <a:picLocks noChangeAspect="1"/>
          </p:cNvPicPr>
          <p:nvPr/>
        </p:nvPicPr>
        <p:blipFill rotWithShape="1">
          <a:blip r:embed="rId4"/>
          <a:srcRect r="21138" b="30180"/>
          <a:stretch/>
        </p:blipFill>
        <p:spPr>
          <a:xfrm>
            <a:off x="0" y="0"/>
            <a:ext cx="252412" cy="1287624"/>
          </a:xfrm>
          <a:prstGeom prst="rect">
            <a:avLst/>
          </a:prstGeom>
        </p:spPr>
      </p:pic>
      <p:sp>
        <p:nvSpPr>
          <p:cNvPr id="8" name="TextBox 30">
            <a:extLst>
              <a:ext uri="{FF2B5EF4-FFF2-40B4-BE49-F238E27FC236}">
                <a16:creationId xmlns:a16="http://schemas.microsoft.com/office/drawing/2014/main" id="{572E3534-F046-A300-A12B-10B81B762762}"/>
              </a:ext>
            </a:extLst>
          </p:cNvPr>
          <p:cNvSpPr txBox="1"/>
          <p:nvPr/>
        </p:nvSpPr>
        <p:spPr>
          <a:xfrm>
            <a:off x="1135634" y="2082587"/>
            <a:ext cx="1340116" cy="253367"/>
          </a:xfrm>
          <a:prstGeom prst="rect">
            <a:avLst/>
          </a:prstGeom>
        </p:spPr>
        <p:txBody>
          <a:bodyPr lIns="0" tIns="16800" rIns="0" bIns="0" rtlCol="0" anchor="t"/>
          <a:lstStyle/>
          <a:p>
            <a:pPr algn="ctr">
              <a:lnSpc>
                <a:spcPts val="1549"/>
              </a:lnSpc>
            </a:pPr>
            <a:r>
              <a:rPr lang="en-US" sz="1400" b="1" i="1">
                <a:solidFill>
                  <a:srgbClr val="000000">
                    <a:alpha val="100000"/>
                  </a:srgbClr>
                </a:solidFill>
                <a:latin typeface="Century Gothic" panose="020B0502020202020204" pitchFamily="34" charset="0"/>
              </a:rPr>
              <a:t>Forces</a:t>
            </a:r>
          </a:p>
        </p:txBody>
      </p:sp>
      <p:grpSp>
        <p:nvGrpSpPr>
          <p:cNvPr id="13" name="Groupe 12">
            <a:extLst>
              <a:ext uri="{FF2B5EF4-FFF2-40B4-BE49-F238E27FC236}">
                <a16:creationId xmlns:a16="http://schemas.microsoft.com/office/drawing/2014/main" id="{11B2B0CC-D69D-B588-2EA0-50917DC02CE8}"/>
              </a:ext>
            </a:extLst>
          </p:cNvPr>
          <p:cNvGrpSpPr/>
          <p:nvPr/>
        </p:nvGrpSpPr>
        <p:grpSpPr>
          <a:xfrm>
            <a:off x="302486" y="2335954"/>
            <a:ext cx="2880000" cy="3964427"/>
            <a:chOff x="153839" y="2951940"/>
            <a:chExt cx="3076378" cy="3489432"/>
          </a:xfrm>
        </p:grpSpPr>
        <p:grpSp>
          <p:nvGrpSpPr>
            <p:cNvPr id="14" name="Group 29">
              <a:extLst>
                <a:ext uri="{FF2B5EF4-FFF2-40B4-BE49-F238E27FC236}">
                  <a16:creationId xmlns:a16="http://schemas.microsoft.com/office/drawing/2014/main" id="{3661CB01-55E0-8C45-238F-EF1FE6101854}"/>
                </a:ext>
              </a:extLst>
            </p:cNvPr>
            <p:cNvGrpSpPr/>
            <p:nvPr/>
          </p:nvGrpSpPr>
          <p:grpSpPr>
            <a:xfrm>
              <a:off x="153839" y="2951940"/>
              <a:ext cx="3076378" cy="3489432"/>
              <a:chOff x="2992358" y="4550404"/>
              <a:chExt cx="3625985" cy="5234147"/>
            </a:xfrm>
          </p:grpSpPr>
          <p:sp>
            <p:nvSpPr>
              <p:cNvPr id="16" name="Freeform 28">
                <a:extLst>
                  <a:ext uri="{FF2B5EF4-FFF2-40B4-BE49-F238E27FC236}">
                    <a16:creationId xmlns:a16="http://schemas.microsoft.com/office/drawing/2014/main" id="{D5C2B258-C548-5F4F-40D1-C901ECDDDD2E}"/>
                  </a:ext>
                </a:extLst>
              </p:cNvPr>
              <p:cNvSpPr/>
              <p:nvPr/>
            </p:nvSpPr>
            <p:spPr>
              <a:xfrm>
                <a:off x="2992358" y="4550404"/>
                <a:ext cx="3625985" cy="5234147"/>
              </a:xfrm>
              <a:custGeom>
                <a:avLst/>
                <a:gdLst/>
                <a:ahLst/>
                <a:cxnLst/>
                <a:rect l="0" t="0" r="0" b="0"/>
                <a:pathLst>
                  <a:path w="304800" h="304800">
                    <a:moveTo>
                      <a:pt x="0" y="0"/>
                    </a:moveTo>
                    <a:lnTo>
                      <a:pt x="0" y="304800"/>
                    </a:lnTo>
                    <a:lnTo>
                      <a:pt x="304800" y="304800"/>
                    </a:lnTo>
                    <a:lnTo>
                      <a:pt x="304800" y="0"/>
                    </a:lnTo>
                    <a:lnTo>
                      <a:pt x="0" y="0"/>
                    </a:lnTo>
                    <a:close/>
                  </a:path>
                </a:pathLst>
              </a:custGeom>
              <a:solidFill>
                <a:srgbClr val="E5E5E5">
                  <a:alpha val="100000"/>
                </a:srgbClr>
              </a:solidFill>
            </p:spPr>
          </p:sp>
        </p:grpSp>
        <p:sp>
          <p:nvSpPr>
            <p:cNvPr id="15" name="TextBox 34">
              <a:extLst>
                <a:ext uri="{FF2B5EF4-FFF2-40B4-BE49-F238E27FC236}">
                  <a16:creationId xmlns:a16="http://schemas.microsoft.com/office/drawing/2014/main" id="{4CBEF9A1-7B36-2544-4D58-2BCA899B6C8B}"/>
                </a:ext>
              </a:extLst>
            </p:cNvPr>
            <p:cNvSpPr txBox="1"/>
            <p:nvPr/>
          </p:nvSpPr>
          <p:spPr>
            <a:xfrm>
              <a:off x="268792" y="3004433"/>
              <a:ext cx="2831841" cy="3436938"/>
            </a:xfrm>
            <a:prstGeom prst="rect">
              <a:avLst/>
            </a:prstGeom>
          </p:spPr>
          <p:txBody>
            <a:bodyPr lIns="0" tIns="16800" rIns="0" bIns="0" rtlCol="0" anchor="t"/>
            <a:lstStyle/>
            <a:p>
              <a:pPr marL="171450" lvl="0" indent="-171450">
                <a:lnSpc>
                  <a:spcPct val="107000"/>
                </a:lnSpc>
                <a:spcAft>
                  <a:spcPts val="0"/>
                </a:spcAft>
                <a:buFont typeface="Arial" panose="020B0604020202020204" pitchFamily="34" charset="0"/>
                <a:buChar char="•"/>
              </a:pPr>
              <a:r>
                <a:rPr lang="fr-FR" sz="1200" b="1">
                  <a:solidFill>
                    <a:srgbClr val="00B050"/>
                  </a:solidFill>
                  <a:latin typeface="Century Gothic" panose="020B0502020202020204" pitchFamily="34" charset="0"/>
                  <a:ea typeface="Calibri" panose="020F0502020204030204" pitchFamily="34" charset="0"/>
                  <a:cs typeface="Times New Roman" panose="02020603050405020304" pitchFamily="18" charset="0"/>
                </a:rPr>
                <a:t>Accessibilité</a:t>
              </a:r>
              <a:r>
                <a:rPr lang="fr-FR" sz="120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rPr>
                <a:t> : 2h/4h de voiture </a:t>
              </a:r>
            </a:p>
            <a:p>
              <a:pPr lvl="0">
                <a:lnSpc>
                  <a:spcPct val="107000"/>
                </a:lnSpc>
                <a:spcAft>
                  <a:spcPts val="0"/>
                </a:spcAft>
              </a:pPr>
              <a:endParaRPr lang="fr-FR" sz="120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endParaRPr>
            </a:p>
            <a:p>
              <a:pPr marL="171450" indent="-171450">
                <a:lnSpc>
                  <a:spcPct val="107000"/>
                </a:lnSpc>
                <a:buFont typeface="Arial" panose="020B0604020202020204" pitchFamily="34" charset="0"/>
                <a:buChar char="•"/>
              </a:pPr>
              <a:r>
                <a:rPr lang="fr-FR" sz="120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rPr>
                <a:t>Grande </a:t>
              </a:r>
              <a:r>
                <a:rPr lang="fr-FR" sz="1200" b="1">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rPr>
                <a:t>diversité des activités </a:t>
              </a:r>
              <a:r>
                <a:rPr lang="fr-FR" sz="120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rPr>
                <a:t>proposées : culture, patrimoine, loisirs</a:t>
              </a:r>
            </a:p>
            <a:p>
              <a:pPr marL="171450" lvl="0" indent="-171450">
                <a:lnSpc>
                  <a:spcPct val="107000"/>
                </a:lnSpc>
                <a:spcAft>
                  <a:spcPts val="0"/>
                </a:spcAft>
                <a:buFont typeface="Arial" panose="020B0604020202020204" pitchFamily="34" charset="0"/>
                <a:buChar char="•"/>
              </a:pPr>
              <a:endParaRPr lang="fr-FR" sz="120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endParaRPr>
            </a:p>
            <a:p>
              <a:pPr marL="171450" lvl="0" indent="-171450">
                <a:lnSpc>
                  <a:spcPct val="107000"/>
                </a:lnSpc>
                <a:spcAft>
                  <a:spcPts val="0"/>
                </a:spcAft>
                <a:buFont typeface="Arial" panose="020B0604020202020204" pitchFamily="34" charset="0"/>
                <a:buChar char="•"/>
              </a:pPr>
              <a:r>
                <a:rPr lang="fr-FR" sz="1200" b="1">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rPr>
                <a:t>Diversité géographique</a:t>
              </a:r>
              <a:r>
                <a:rPr lang="fr-FR" sz="120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rPr>
                <a:t>, les grands espaces préservés, les paysages (mer, littoral, campagne)</a:t>
              </a:r>
            </a:p>
            <a:p>
              <a:pPr lvl="0">
                <a:lnSpc>
                  <a:spcPct val="107000"/>
                </a:lnSpc>
                <a:spcAft>
                  <a:spcPts val="0"/>
                </a:spcAft>
              </a:pPr>
              <a:endParaRPr lang="fr-FR" sz="120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endParaRPr>
            </a:p>
            <a:p>
              <a:pPr marL="171450" lvl="0" indent="-171450">
                <a:lnSpc>
                  <a:spcPct val="107000"/>
                </a:lnSpc>
                <a:spcAft>
                  <a:spcPts val="0"/>
                </a:spcAft>
                <a:buFont typeface="Arial" panose="020B0604020202020204" pitchFamily="34" charset="0"/>
                <a:buChar char="•"/>
              </a:pPr>
              <a:r>
                <a:rPr lang="fr-FR" sz="120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rPr>
                <a:t>La </a:t>
              </a:r>
              <a:r>
                <a:rPr lang="fr-FR" sz="1200" b="1">
                  <a:solidFill>
                    <a:srgbClr val="00B050"/>
                  </a:solidFill>
                  <a:latin typeface="Century Gothic" panose="020B0502020202020204" pitchFamily="34" charset="0"/>
                  <a:ea typeface="Calibri" panose="020F0502020204030204" pitchFamily="34" charset="0"/>
                  <a:cs typeface="Times New Roman" panose="02020603050405020304" pitchFamily="18" charset="0"/>
                </a:rPr>
                <a:t>gastronomie</a:t>
              </a:r>
              <a:r>
                <a:rPr lang="fr-FR" sz="120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rPr>
                <a:t> et l’art de vivre</a:t>
              </a:r>
            </a:p>
            <a:p>
              <a:pPr marL="171450" lvl="0" indent="-171450">
                <a:lnSpc>
                  <a:spcPct val="107000"/>
                </a:lnSpc>
                <a:spcAft>
                  <a:spcPts val="0"/>
                </a:spcAft>
                <a:buFont typeface="Arial" panose="020B0604020202020204" pitchFamily="34" charset="0"/>
                <a:buChar char="•"/>
              </a:pPr>
              <a:endParaRPr lang="fr-FR" sz="120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endParaRPr>
            </a:p>
            <a:p>
              <a:pPr marL="171450" lvl="0" indent="-171450">
                <a:lnSpc>
                  <a:spcPct val="107000"/>
                </a:lnSpc>
                <a:spcAft>
                  <a:spcPts val="0"/>
                </a:spcAft>
                <a:buFont typeface="Arial" panose="020B0604020202020204" pitchFamily="34" charset="0"/>
                <a:buChar char="•"/>
              </a:pPr>
              <a:endParaRPr lang="fr-FR" sz="120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endParaRPr>
            </a:p>
            <a:p>
              <a:pPr marL="171450" lvl="0" indent="-171450">
                <a:lnSpc>
                  <a:spcPct val="107000"/>
                </a:lnSpc>
                <a:spcAft>
                  <a:spcPts val="0"/>
                </a:spcAft>
                <a:buFont typeface="Arial" panose="020B0604020202020204" pitchFamily="34" charset="0"/>
                <a:buChar char="•"/>
              </a:pPr>
              <a:r>
                <a:rPr lang="fr-FR" sz="1200" b="1">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rPr>
                <a:t>La convivialité et la générosité</a:t>
              </a:r>
              <a:endParaRPr lang="fr-FR" sz="120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endParaRPr>
            </a:p>
            <a:p>
              <a:pPr marL="171450" lvl="0" indent="-171450">
                <a:lnSpc>
                  <a:spcPct val="107000"/>
                </a:lnSpc>
                <a:spcAft>
                  <a:spcPts val="0"/>
                </a:spcAft>
                <a:buFont typeface="Arial" panose="020B0604020202020204" pitchFamily="34" charset="0"/>
                <a:buChar char="•"/>
              </a:pPr>
              <a:r>
                <a:rPr lang="fr-FR" sz="1200" b="1">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rPr>
                <a:t>Lille</a:t>
              </a:r>
              <a:r>
                <a:rPr lang="fr-FR" sz="120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rPr>
                <a:t> et la métropole : spot attractif / the place to be </a:t>
              </a:r>
            </a:p>
            <a:p>
              <a:pPr marL="171450" lvl="0" indent="-171450">
                <a:lnSpc>
                  <a:spcPct val="107000"/>
                </a:lnSpc>
                <a:spcAft>
                  <a:spcPts val="0"/>
                </a:spcAft>
                <a:buFont typeface="Arial" panose="020B0604020202020204" pitchFamily="34" charset="0"/>
                <a:buChar char="•"/>
              </a:pPr>
              <a:r>
                <a:rPr lang="fr-FR" sz="1200" b="1">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rPr>
                <a:t>Rapport qualité prix </a:t>
              </a:r>
              <a:r>
                <a:rPr lang="fr-FR" sz="120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rPr>
                <a:t>attractif</a:t>
              </a:r>
            </a:p>
            <a:p>
              <a:pPr>
                <a:lnSpc>
                  <a:spcPct val="107000"/>
                </a:lnSpc>
              </a:pPr>
              <a:endParaRPr lang="fr-FR" sz="120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endParaRPr>
            </a:p>
          </p:txBody>
        </p:sp>
      </p:grpSp>
      <p:sp>
        <p:nvSpPr>
          <p:cNvPr id="17" name="TextBox 31">
            <a:extLst>
              <a:ext uri="{FF2B5EF4-FFF2-40B4-BE49-F238E27FC236}">
                <a16:creationId xmlns:a16="http://schemas.microsoft.com/office/drawing/2014/main" id="{26137D16-BA5B-956E-6BCE-E02502FF30F9}"/>
              </a:ext>
            </a:extLst>
          </p:cNvPr>
          <p:cNvSpPr txBox="1"/>
          <p:nvPr/>
        </p:nvSpPr>
        <p:spPr>
          <a:xfrm>
            <a:off x="3999803" y="2099066"/>
            <a:ext cx="1460596" cy="192845"/>
          </a:xfrm>
          <a:prstGeom prst="rect">
            <a:avLst/>
          </a:prstGeom>
        </p:spPr>
        <p:txBody>
          <a:bodyPr lIns="0" tIns="16800" rIns="0" bIns="0" rtlCol="0" anchor="t"/>
          <a:lstStyle/>
          <a:p>
            <a:pPr algn="ctr">
              <a:lnSpc>
                <a:spcPts val="1549"/>
              </a:lnSpc>
            </a:pPr>
            <a:r>
              <a:rPr lang="en-US" sz="1400" b="1" i="1">
                <a:solidFill>
                  <a:srgbClr val="000000">
                    <a:alpha val="100000"/>
                  </a:srgbClr>
                </a:solidFill>
                <a:latin typeface="Century Gothic" panose="020B0502020202020204" pitchFamily="34" charset="0"/>
              </a:rPr>
              <a:t>Faiblesses</a:t>
            </a:r>
          </a:p>
        </p:txBody>
      </p:sp>
      <p:grpSp>
        <p:nvGrpSpPr>
          <p:cNvPr id="18" name="Groupe 17">
            <a:extLst>
              <a:ext uri="{FF2B5EF4-FFF2-40B4-BE49-F238E27FC236}">
                <a16:creationId xmlns:a16="http://schemas.microsoft.com/office/drawing/2014/main" id="{4C9FE63E-54B7-4A86-1D24-EDAAE643E58A}"/>
              </a:ext>
            </a:extLst>
          </p:cNvPr>
          <p:cNvGrpSpPr/>
          <p:nvPr/>
        </p:nvGrpSpPr>
        <p:grpSpPr>
          <a:xfrm>
            <a:off x="3290101" y="2335954"/>
            <a:ext cx="2880000" cy="3964426"/>
            <a:chOff x="3610043" y="3031996"/>
            <a:chExt cx="2459599" cy="3170079"/>
          </a:xfrm>
        </p:grpSpPr>
        <p:grpSp>
          <p:nvGrpSpPr>
            <p:cNvPr id="19" name="Group 27">
              <a:extLst>
                <a:ext uri="{FF2B5EF4-FFF2-40B4-BE49-F238E27FC236}">
                  <a16:creationId xmlns:a16="http://schemas.microsoft.com/office/drawing/2014/main" id="{CFC3A9DE-D5E4-516E-E3FE-DC36EEC4A2F0}"/>
                </a:ext>
              </a:extLst>
            </p:cNvPr>
            <p:cNvGrpSpPr/>
            <p:nvPr/>
          </p:nvGrpSpPr>
          <p:grpSpPr>
            <a:xfrm>
              <a:off x="3610043" y="3031996"/>
              <a:ext cx="2459599" cy="3170079"/>
              <a:chOff x="6275596" y="4972060"/>
              <a:chExt cx="2620433" cy="4755118"/>
            </a:xfrm>
          </p:grpSpPr>
          <p:sp>
            <p:nvSpPr>
              <p:cNvPr id="21" name="Freeform 26">
                <a:extLst>
                  <a:ext uri="{FF2B5EF4-FFF2-40B4-BE49-F238E27FC236}">
                    <a16:creationId xmlns:a16="http://schemas.microsoft.com/office/drawing/2014/main" id="{4EF8B8D6-30A9-B586-9F28-D9BB715F5401}"/>
                  </a:ext>
                </a:extLst>
              </p:cNvPr>
              <p:cNvSpPr/>
              <p:nvPr/>
            </p:nvSpPr>
            <p:spPr>
              <a:xfrm>
                <a:off x="6275596" y="4972060"/>
                <a:ext cx="2620433" cy="4755118"/>
              </a:xfrm>
              <a:custGeom>
                <a:avLst/>
                <a:gdLst/>
                <a:ahLst/>
                <a:cxnLst/>
                <a:rect l="0" t="0" r="0" b="0"/>
                <a:pathLst>
                  <a:path w="304800" h="304800">
                    <a:moveTo>
                      <a:pt x="0" y="0"/>
                    </a:moveTo>
                    <a:lnTo>
                      <a:pt x="0" y="304800"/>
                    </a:lnTo>
                    <a:lnTo>
                      <a:pt x="304800" y="304800"/>
                    </a:lnTo>
                    <a:lnTo>
                      <a:pt x="304800" y="0"/>
                    </a:lnTo>
                    <a:lnTo>
                      <a:pt x="0" y="0"/>
                    </a:lnTo>
                    <a:close/>
                  </a:path>
                </a:pathLst>
              </a:custGeom>
              <a:solidFill>
                <a:srgbClr val="E5E5E5">
                  <a:alpha val="100000"/>
                </a:srgbClr>
              </a:solidFill>
            </p:spPr>
          </p:sp>
        </p:grpSp>
        <p:sp>
          <p:nvSpPr>
            <p:cNvPr id="20" name="TextBox 35">
              <a:extLst>
                <a:ext uri="{FF2B5EF4-FFF2-40B4-BE49-F238E27FC236}">
                  <a16:creationId xmlns:a16="http://schemas.microsoft.com/office/drawing/2014/main" id="{F0ABCB41-529B-37D1-A14E-A2F16AF13FF9}"/>
                </a:ext>
              </a:extLst>
            </p:cNvPr>
            <p:cNvSpPr txBox="1"/>
            <p:nvPr/>
          </p:nvSpPr>
          <p:spPr>
            <a:xfrm>
              <a:off x="3694896" y="3206536"/>
              <a:ext cx="2333489" cy="2446263"/>
            </a:xfrm>
            <a:prstGeom prst="rect">
              <a:avLst/>
            </a:prstGeom>
          </p:spPr>
          <p:txBody>
            <a:bodyPr lIns="0" tIns="16800" rIns="0" bIns="0" rtlCol="0" anchor="ctr"/>
            <a:lstStyle/>
            <a:p>
              <a:pPr marL="171450" indent="-171450">
                <a:lnSpc>
                  <a:spcPct val="107000"/>
                </a:lnSpc>
                <a:buFont typeface="Arial" panose="020B0604020202020204" pitchFamily="34" charset="0"/>
                <a:buChar char="•"/>
              </a:pPr>
              <a:r>
                <a:rPr lang="fr-FR" sz="1200" b="1">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rPr>
                <a:t>Image des Hauts de France</a:t>
              </a:r>
              <a:r>
                <a:rPr lang="fr-FR" sz="120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rPr>
                <a:t>, une région </a:t>
              </a:r>
              <a:r>
                <a:rPr lang="fr-FR" sz="1200" b="1">
                  <a:solidFill>
                    <a:srgbClr val="FFC000"/>
                  </a:solidFill>
                  <a:latin typeface="Century Gothic" panose="020B0502020202020204" pitchFamily="34" charset="0"/>
                  <a:ea typeface="Calibri" panose="020F0502020204030204" pitchFamily="34" charset="0"/>
                  <a:cs typeface="Times New Roman" panose="02020603050405020304" pitchFamily="18" charset="0"/>
                </a:rPr>
                <a:t>peu connue</a:t>
              </a:r>
              <a:r>
                <a:rPr lang="fr-FR" sz="120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rPr>
                <a:t>, un nom peu évocateur</a:t>
              </a:r>
            </a:p>
            <a:p>
              <a:pPr marL="171450" indent="-171450">
                <a:lnSpc>
                  <a:spcPct val="107000"/>
                </a:lnSpc>
                <a:buFont typeface="Arial" panose="020B0604020202020204" pitchFamily="34" charset="0"/>
                <a:buChar char="•"/>
              </a:pPr>
              <a:endParaRPr lang="fr-FR" sz="120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endParaRPr>
            </a:p>
            <a:p>
              <a:pPr marL="171450" indent="-171450">
                <a:lnSpc>
                  <a:spcPct val="107000"/>
                </a:lnSpc>
                <a:buFont typeface="Arial" panose="020B0604020202020204" pitchFamily="34" charset="0"/>
                <a:buChar char="•"/>
              </a:pPr>
              <a:r>
                <a:rPr lang="fr-FR" sz="120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rPr>
                <a:t>Préjugés négatifs</a:t>
              </a:r>
            </a:p>
            <a:p>
              <a:pPr lvl="0">
                <a:lnSpc>
                  <a:spcPct val="107000"/>
                </a:lnSpc>
                <a:spcAft>
                  <a:spcPts val="0"/>
                </a:spcAft>
              </a:pPr>
              <a:endParaRPr lang="fr-FR" sz="120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endParaRPr>
            </a:p>
            <a:p>
              <a:pPr marL="171450" lvl="0" indent="-171450">
                <a:lnSpc>
                  <a:spcPct val="107000"/>
                </a:lnSpc>
                <a:spcAft>
                  <a:spcPts val="0"/>
                </a:spcAft>
                <a:buFont typeface="Arial" panose="020B0604020202020204" pitchFamily="34" charset="0"/>
                <a:buChar char="•"/>
              </a:pPr>
              <a:r>
                <a:rPr lang="fr-FR" sz="1200" b="1">
                  <a:solidFill>
                    <a:srgbClr val="FF0000"/>
                  </a:solidFill>
                  <a:latin typeface="Century Gothic" panose="020B0502020202020204" pitchFamily="34" charset="0"/>
                  <a:ea typeface="Calibri" panose="020F0502020204030204" pitchFamily="34" charset="0"/>
                  <a:cs typeface="Times New Roman" panose="02020603050405020304" pitchFamily="18" charset="0"/>
                </a:rPr>
                <a:t>Barrière de la langue </a:t>
              </a:r>
              <a:r>
                <a:rPr lang="fr-FR" sz="120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rPr>
                <a:t>: maîtrise partielle de l’anglais et très faible du néerlandais et de l’allemand. Manque de documentation en langues étrangères.</a:t>
              </a:r>
            </a:p>
            <a:p>
              <a:pPr marL="171450" lvl="0" indent="-171450">
                <a:lnSpc>
                  <a:spcPct val="107000"/>
                </a:lnSpc>
                <a:spcAft>
                  <a:spcPts val="0"/>
                </a:spcAft>
                <a:buFont typeface="Arial" panose="020B0604020202020204" pitchFamily="34" charset="0"/>
                <a:buChar char="•"/>
              </a:pPr>
              <a:endParaRPr lang="fr-FR" sz="120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endParaRPr>
            </a:p>
            <a:p>
              <a:pPr marL="171450" lvl="0" indent="-171450">
                <a:lnSpc>
                  <a:spcPct val="107000"/>
                </a:lnSpc>
                <a:spcAft>
                  <a:spcPts val="0"/>
                </a:spcAft>
                <a:buFont typeface="Arial" panose="020B0604020202020204" pitchFamily="34" charset="0"/>
                <a:buChar char="•"/>
              </a:pPr>
              <a:endParaRPr lang="fr-FR" sz="120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endParaRPr>
            </a:p>
            <a:p>
              <a:pPr marL="171450" lvl="0" indent="-171450">
                <a:lnSpc>
                  <a:spcPct val="107000"/>
                </a:lnSpc>
                <a:spcAft>
                  <a:spcPts val="0"/>
                </a:spcAft>
                <a:buFont typeface="Arial" panose="020B0604020202020204" pitchFamily="34" charset="0"/>
                <a:buChar char="•"/>
              </a:pPr>
              <a:endParaRPr lang="fr-FR" sz="120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endParaRPr>
            </a:p>
            <a:p>
              <a:pPr marL="171450" lvl="0" indent="-171450">
                <a:lnSpc>
                  <a:spcPct val="107000"/>
                </a:lnSpc>
                <a:spcAft>
                  <a:spcPts val="0"/>
                </a:spcAft>
                <a:buFont typeface="Arial" panose="020B0604020202020204" pitchFamily="34" charset="0"/>
                <a:buChar char="•"/>
              </a:pPr>
              <a:r>
                <a:rPr lang="fr-FR" sz="120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rPr>
                <a:t>La </a:t>
              </a:r>
              <a:r>
                <a:rPr lang="fr-FR" sz="1200" b="1">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rPr>
                <a:t>même météo </a:t>
              </a:r>
              <a:r>
                <a:rPr lang="fr-FR" sz="120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rPr>
                <a:t>instable, faible dépaysement</a:t>
              </a:r>
            </a:p>
            <a:p>
              <a:pPr marL="171450" lvl="0" indent="-171450">
                <a:lnSpc>
                  <a:spcPct val="107000"/>
                </a:lnSpc>
                <a:spcAft>
                  <a:spcPts val="0"/>
                </a:spcAft>
                <a:buFont typeface="Arial" panose="020B0604020202020204" pitchFamily="34" charset="0"/>
                <a:buChar char="•"/>
              </a:pPr>
              <a:endParaRPr lang="fr-FR" sz="120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endParaRPr>
            </a:p>
          </p:txBody>
        </p:sp>
      </p:grpSp>
      <p:sp>
        <p:nvSpPr>
          <p:cNvPr id="22" name="TextBox 32">
            <a:extLst>
              <a:ext uri="{FF2B5EF4-FFF2-40B4-BE49-F238E27FC236}">
                <a16:creationId xmlns:a16="http://schemas.microsoft.com/office/drawing/2014/main" id="{E86F388C-22AF-A390-27E8-440793CBB578}"/>
              </a:ext>
            </a:extLst>
          </p:cNvPr>
          <p:cNvSpPr txBox="1"/>
          <p:nvPr/>
        </p:nvSpPr>
        <p:spPr>
          <a:xfrm>
            <a:off x="7062551" y="2058334"/>
            <a:ext cx="1440516" cy="253367"/>
          </a:xfrm>
          <a:prstGeom prst="rect">
            <a:avLst/>
          </a:prstGeom>
        </p:spPr>
        <p:txBody>
          <a:bodyPr lIns="0" tIns="16800" rIns="0" bIns="0" rtlCol="0" anchor="t"/>
          <a:lstStyle/>
          <a:p>
            <a:pPr algn="ctr">
              <a:lnSpc>
                <a:spcPts val="1549"/>
              </a:lnSpc>
            </a:pPr>
            <a:r>
              <a:rPr lang="fr-FR" sz="1400" b="1" i="1">
                <a:solidFill>
                  <a:srgbClr val="000000">
                    <a:alpha val="100000"/>
                  </a:srgbClr>
                </a:solidFill>
                <a:latin typeface="Century Gothic" panose="020B0502020202020204" pitchFamily="34" charset="0"/>
              </a:rPr>
              <a:t>Opportunités</a:t>
            </a:r>
          </a:p>
        </p:txBody>
      </p:sp>
      <p:grpSp>
        <p:nvGrpSpPr>
          <p:cNvPr id="23" name="Group 39">
            <a:extLst>
              <a:ext uri="{FF2B5EF4-FFF2-40B4-BE49-F238E27FC236}">
                <a16:creationId xmlns:a16="http://schemas.microsoft.com/office/drawing/2014/main" id="{2E2A742B-E7E7-234D-4DD3-5B345DFFA2C8}"/>
              </a:ext>
            </a:extLst>
          </p:cNvPr>
          <p:cNvGrpSpPr/>
          <p:nvPr/>
        </p:nvGrpSpPr>
        <p:grpSpPr>
          <a:xfrm>
            <a:off x="6231860" y="2326998"/>
            <a:ext cx="2880000" cy="3964426"/>
            <a:chOff x="9118354" y="4851976"/>
            <a:chExt cx="2620433" cy="4755118"/>
          </a:xfrm>
        </p:grpSpPr>
        <p:sp>
          <p:nvSpPr>
            <p:cNvPr id="24" name="Freeform 38">
              <a:extLst>
                <a:ext uri="{FF2B5EF4-FFF2-40B4-BE49-F238E27FC236}">
                  <a16:creationId xmlns:a16="http://schemas.microsoft.com/office/drawing/2014/main" id="{CD7587E7-17FB-1192-0ACF-2BCD9DE7E477}"/>
                </a:ext>
              </a:extLst>
            </p:cNvPr>
            <p:cNvSpPr/>
            <p:nvPr/>
          </p:nvSpPr>
          <p:spPr>
            <a:xfrm>
              <a:off x="9118354" y="4851976"/>
              <a:ext cx="2620433" cy="4755118"/>
            </a:xfrm>
            <a:custGeom>
              <a:avLst/>
              <a:gdLst/>
              <a:ahLst/>
              <a:cxnLst/>
              <a:rect l="0" t="0" r="0" b="0"/>
              <a:pathLst>
                <a:path w="304800" h="304800">
                  <a:moveTo>
                    <a:pt x="0" y="0"/>
                  </a:moveTo>
                  <a:lnTo>
                    <a:pt x="0" y="304800"/>
                  </a:lnTo>
                  <a:lnTo>
                    <a:pt x="304800" y="304800"/>
                  </a:lnTo>
                  <a:lnTo>
                    <a:pt x="304800" y="0"/>
                  </a:lnTo>
                  <a:lnTo>
                    <a:pt x="0" y="0"/>
                  </a:lnTo>
                  <a:close/>
                </a:path>
              </a:pathLst>
            </a:custGeom>
            <a:solidFill>
              <a:srgbClr val="E5E5E5">
                <a:alpha val="100000"/>
              </a:srgbClr>
            </a:solidFill>
          </p:spPr>
        </p:sp>
      </p:grpSp>
      <p:sp>
        <p:nvSpPr>
          <p:cNvPr id="25" name="TextBox 40">
            <a:extLst>
              <a:ext uri="{FF2B5EF4-FFF2-40B4-BE49-F238E27FC236}">
                <a16:creationId xmlns:a16="http://schemas.microsoft.com/office/drawing/2014/main" id="{15710974-8231-73EF-5725-DF9E25AD226E}"/>
              </a:ext>
            </a:extLst>
          </p:cNvPr>
          <p:cNvSpPr txBox="1"/>
          <p:nvPr/>
        </p:nvSpPr>
        <p:spPr>
          <a:xfrm>
            <a:off x="6278604" y="2395590"/>
            <a:ext cx="2703176" cy="3904789"/>
          </a:xfrm>
          <a:prstGeom prst="rect">
            <a:avLst/>
          </a:prstGeom>
        </p:spPr>
        <p:txBody>
          <a:bodyPr lIns="0" tIns="16800" rIns="0" bIns="0" rtlCol="0" anchor="t"/>
          <a:lstStyle/>
          <a:p>
            <a:pPr marL="180975" indent="-180975" rtl="0" fontAlgn="base">
              <a:buFont typeface="Arial" panose="020B0604020202020204" pitchFamily="34" charset="0"/>
              <a:buChar char="•"/>
            </a:pPr>
            <a:r>
              <a:rPr lang="en-US" sz="1200">
                <a:solidFill>
                  <a:srgbClr val="404040"/>
                </a:solidFill>
                <a:latin typeface="Century Gothic" panose="020B0502020202020204" pitchFamily="34" charset="0"/>
              </a:rPr>
              <a:t>​</a:t>
            </a:r>
            <a:r>
              <a:rPr lang="fr-FR" sz="1200">
                <a:solidFill>
                  <a:srgbClr val="404040"/>
                </a:solidFill>
                <a:latin typeface="Century Gothic" panose="020B0502020202020204" pitchFamily="34" charset="0"/>
              </a:rPr>
              <a:t>Contexte favorable au développement du </a:t>
            </a:r>
            <a:r>
              <a:rPr lang="fr-FR" sz="1200" b="1">
                <a:solidFill>
                  <a:srgbClr val="404040"/>
                </a:solidFill>
                <a:latin typeface="Century Gothic" panose="020B0502020202020204" pitchFamily="34" charset="0"/>
              </a:rPr>
              <a:t>tourisme de </a:t>
            </a:r>
            <a:r>
              <a:rPr lang="fr-FR" sz="1200" b="1">
                <a:solidFill>
                  <a:srgbClr val="00B050"/>
                </a:solidFill>
                <a:latin typeface="Century Gothic" panose="020B0502020202020204" pitchFamily="34" charset="0"/>
              </a:rPr>
              <a:t>proximité</a:t>
            </a:r>
            <a:r>
              <a:rPr lang="fr-FR" sz="1200">
                <a:solidFill>
                  <a:srgbClr val="404040"/>
                </a:solidFill>
                <a:latin typeface="Century Gothic" panose="020B0502020202020204" pitchFamily="34" charset="0"/>
              </a:rPr>
              <a:t>, en dehors des sentiers battus, </a:t>
            </a:r>
            <a:r>
              <a:rPr lang="fr-FR" sz="1200" b="1">
                <a:solidFill>
                  <a:srgbClr val="404040"/>
                </a:solidFill>
                <a:latin typeface="Century Gothic" panose="020B0502020202020204" pitchFamily="34" charset="0"/>
              </a:rPr>
              <a:t>loin du tourisme de masse</a:t>
            </a:r>
            <a:r>
              <a:rPr lang="fr-FR" sz="1200">
                <a:solidFill>
                  <a:srgbClr val="404040"/>
                </a:solidFill>
                <a:latin typeface="Century Gothic" panose="020B0502020202020204" pitchFamily="34" charset="0"/>
              </a:rPr>
              <a:t>, tourné vers la </a:t>
            </a:r>
            <a:r>
              <a:rPr lang="fr-FR" sz="1200" b="1">
                <a:solidFill>
                  <a:srgbClr val="00B050"/>
                </a:solidFill>
                <a:latin typeface="Century Gothic" panose="020B0502020202020204" pitchFamily="34" charset="0"/>
              </a:rPr>
              <a:t>nature</a:t>
            </a:r>
            <a:r>
              <a:rPr lang="fr-FR" sz="1200">
                <a:solidFill>
                  <a:srgbClr val="404040"/>
                </a:solidFill>
                <a:latin typeface="Century Gothic" panose="020B0502020202020204" pitchFamily="34" charset="0"/>
              </a:rPr>
              <a:t> </a:t>
            </a:r>
          </a:p>
          <a:p>
            <a:pPr fontAlgn="base"/>
            <a:endParaRPr lang="fr-FR" sz="1200">
              <a:solidFill>
                <a:srgbClr val="404040"/>
              </a:solidFill>
              <a:latin typeface="Century Gothic" panose="020B0502020202020204" pitchFamily="34" charset="0"/>
            </a:endParaRPr>
          </a:p>
          <a:p>
            <a:pPr marL="171450" indent="-171450" fontAlgn="base">
              <a:buFont typeface="Arial" panose="020B0604020202020204" pitchFamily="34" charset="0"/>
              <a:buChar char="•"/>
            </a:pPr>
            <a:r>
              <a:rPr lang="fr-FR" sz="1200" b="1" i="0" u="none" strike="noStrike">
                <a:solidFill>
                  <a:srgbClr val="404040"/>
                </a:solidFill>
                <a:effectLst/>
                <a:latin typeface="Century Gothic" panose="020B0502020202020204" pitchFamily="34" charset="0"/>
              </a:rPr>
              <a:t>Prise de conscience écologique </a:t>
            </a:r>
            <a:r>
              <a:rPr lang="fr-FR" sz="1200" i="0" u="none" strike="noStrike">
                <a:solidFill>
                  <a:srgbClr val="404040"/>
                </a:solidFill>
                <a:effectLst/>
                <a:latin typeface="Century Gothic" panose="020B0502020202020204" pitchFamily="34" charset="0"/>
              </a:rPr>
              <a:t>et </a:t>
            </a:r>
            <a:r>
              <a:rPr lang="fr-FR" sz="1200">
                <a:solidFill>
                  <a:srgbClr val="404040"/>
                </a:solidFill>
                <a:latin typeface="Century Gothic" panose="020B0502020202020204" pitchFamily="34" charset="0"/>
              </a:rPr>
              <a:t>préoccupation de l’empreinte carbone liée aux transports (accès en train/voiture vs avion)</a:t>
            </a:r>
            <a:r>
              <a:rPr lang="en-US" sz="1200">
                <a:solidFill>
                  <a:srgbClr val="000000"/>
                </a:solidFill>
                <a:latin typeface="Century Gothic" panose="020B0502020202020204" pitchFamily="34" charset="0"/>
              </a:rPr>
              <a:t>​ et </a:t>
            </a:r>
            <a:r>
              <a:rPr lang="fr-FR" sz="1200" b="0" i="0" u="none" strike="noStrike">
                <a:solidFill>
                  <a:srgbClr val="404040"/>
                </a:solidFill>
                <a:effectLst/>
                <a:latin typeface="Century Gothic" panose="020B0502020202020204" pitchFamily="34" charset="0"/>
              </a:rPr>
              <a:t>par rapport au climat (météo plus clémente)</a:t>
            </a:r>
            <a:endParaRPr lang="fr-FR" sz="1200" b="1">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endParaRPr>
          </a:p>
          <a:p>
            <a:pPr marL="171450" lvl="0" indent="-171450">
              <a:lnSpc>
                <a:spcPct val="107000"/>
              </a:lnSpc>
              <a:spcAft>
                <a:spcPts val="0"/>
              </a:spcAft>
              <a:buFont typeface="Arial" panose="020B0604020202020204" pitchFamily="34" charset="0"/>
              <a:buChar char="•"/>
            </a:pPr>
            <a:endParaRPr lang="fr-FR" sz="1200" b="1">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endParaRPr>
          </a:p>
          <a:p>
            <a:pPr marL="171450" lvl="0" indent="-171450">
              <a:lnSpc>
                <a:spcPct val="107000"/>
              </a:lnSpc>
              <a:spcAft>
                <a:spcPts val="0"/>
              </a:spcAft>
              <a:buFont typeface="Arial" panose="020B0604020202020204" pitchFamily="34" charset="0"/>
              <a:buChar char="•"/>
            </a:pPr>
            <a:endParaRPr lang="fr-FR" sz="1200" b="1">
              <a:solidFill>
                <a:srgbClr val="00B050"/>
              </a:solidFill>
              <a:latin typeface="Century Gothic" panose="020B0502020202020204" pitchFamily="34" charset="0"/>
              <a:ea typeface="Calibri" panose="020F0502020204030204" pitchFamily="34" charset="0"/>
              <a:cs typeface="Times New Roman" panose="02020603050405020304" pitchFamily="18" charset="0"/>
            </a:endParaRPr>
          </a:p>
          <a:p>
            <a:pPr marL="171450" lvl="0" indent="-171450">
              <a:lnSpc>
                <a:spcPct val="107000"/>
              </a:lnSpc>
              <a:spcAft>
                <a:spcPts val="0"/>
              </a:spcAft>
              <a:buFont typeface="Arial" panose="020B0604020202020204" pitchFamily="34" charset="0"/>
              <a:buChar char="•"/>
            </a:pPr>
            <a:endParaRPr lang="fr-FR" sz="1200" b="1">
              <a:solidFill>
                <a:srgbClr val="00B050"/>
              </a:solidFill>
              <a:latin typeface="Century Gothic" panose="020B0502020202020204" pitchFamily="34" charset="0"/>
              <a:ea typeface="Calibri" panose="020F0502020204030204" pitchFamily="34" charset="0"/>
              <a:cs typeface="Times New Roman" panose="02020603050405020304" pitchFamily="18" charset="0"/>
            </a:endParaRPr>
          </a:p>
          <a:p>
            <a:pPr marL="171450" lvl="0" indent="-171450">
              <a:lnSpc>
                <a:spcPct val="107000"/>
              </a:lnSpc>
              <a:spcAft>
                <a:spcPts val="0"/>
              </a:spcAft>
              <a:buFont typeface="Arial" panose="020B0604020202020204" pitchFamily="34" charset="0"/>
              <a:buChar char="•"/>
            </a:pPr>
            <a:r>
              <a:rPr lang="fr-FR" sz="1200">
                <a:solidFill>
                  <a:srgbClr val="000000"/>
                </a:solidFill>
                <a:latin typeface="Century Gothic" panose="020B0502020202020204" pitchFamily="34" charset="0"/>
                <a:ea typeface="Calibri" panose="020F0502020204030204" pitchFamily="34" charset="0"/>
                <a:cs typeface="Times New Roman" panose="02020603050405020304" pitchFamily="18" charset="0"/>
              </a:rPr>
              <a:t>Le néerlandais aime être </a:t>
            </a:r>
            <a:r>
              <a:rPr lang="fr-FR" sz="1200" b="1">
                <a:solidFill>
                  <a:srgbClr val="000000"/>
                </a:solidFill>
                <a:latin typeface="Century Gothic" panose="020B0502020202020204" pitchFamily="34" charset="0"/>
                <a:ea typeface="Calibri" panose="020F0502020204030204" pitchFamily="34" charset="0"/>
                <a:cs typeface="Times New Roman" panose="02020603050405020304" pitchFamily="18" charset="0"/>
              </a:rPr>
              <a:t>indépendant</a:t>
            </a:r>
            <a:r>
              <a:rPr lang="fr-FR" sz="1200">
                <a:solidFill>
                  <a:srgbClr val="000000"/>
                </a:solidFill>
                <a:latin typeface="Century Gothic" panose="020B0502020202020204" pitchFamily="34" charset="0"/>
                <a:ea typeface="Calibri" panose="020F0502020204030204" pitchFamily="34" charset="0"/>
                <a:cs typeface="Times New Roman" panose="02020603050405020304" pitchFamily="18" charset="0"/>
              </a:rPr>
              <a:t>, prendre sa propre voiture</a:t>
            </a:r>
            <a:endParaRPr lang="fr-FR" sz="1200" b="1">
              <a:solidFill>
                <a:srgbClr val="000000"/>
              </a:solidFill>
              <a:latin typeface="Century Gothic" panose="020B0502020202020204" pitchFamily="34" charset="0"/>
              <a:ea typeface="Calibri" panose="020F0502020204030204" pitchFamily="34" charset="0"/>
              <a:cs typeface="Times New Roman" panose="02020603050405020304" pitchFamily="18" charset="0"/>
            </a:endParaRPr>
          </a:p>
          <a:p>
            <a:pPr lvl="0">
              <a:lnSpc>
                <a:spcPct val="107000"/>
              </a:lnSpc>
              <a:spcAft>
                <a:spcPts val="0"/>
              </a:spcAft>
            </a:pPr>
            <a:endParaRPr lang="fr-FR" sz="1200" b="1">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endParaRPr>
          </a:p>
          <a:p>
            <a:pPr marL="171450" lvl="0" indent="-171450">
              <a:lnSpc>
                <a:spcPct val="107000"/>
              </a:lnSpc>
              <a:spcAft>
                <a:spcPts val="0"/>
              </a:spcAft>
              <a:buFont typeface="Arial" panose="020B0604020202020204" pitchFamily="34" charset="0"/>
              <a:buChar char="•"/>
            </a:pPr>
            <a:endParaRPr lang="fr-FR" sz="1200" b="1">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endParaRPr>
          </a:p>
        </p:txBody>
      </p:sp>
      <p:sp>
        <p:nvSpPr>
          <p:cNvPr id="26" name="TextBox 33">
            <a:extLst>
              <a:ext uri="{FF2B5EF4-FFF2-40B4-BE49-F238E27FC236}">
                <a16:creationId xmlns:a16="http://schemas.microsoft.com/office/drawing/2014/main" id="{8A5CACD7-2D86-D3BF-D98F-E7A34F76414B}"/>
              </a:ext>
            </a:extLst>
          </p:cNvPr>
          <p:cNvSpPr txBox="1"/>
          <p:nvPr/>
        </p:nvSpPr>
        <p:spPr>
          <a:xfrm>
            <a:off x="10142906" y="2041248"/>
            <a:ext cx="1320036" cy="571500"/>
          </a:xfrm>
          <a:prstGeom prst="rect">
            <a:avLst/>
          </a:prstGeom>
        </p:spPr>
        <p:txBody>
          <a:bodyPr lIns="0" tIns="16800" rIns="0" bIns="0" rtlCol="0" anchor="t"/>
          <a:lstStyle/>
          <a:p>
            <a:pPr algn="ctr">
              <a:lnSpc>
                <a:spcPts val="1549"/>
              </a:lnSpc>
            </a:pPr>
            <a:r>
              <a:rPr lang="en-US" sz="1400" b="1" i="1">
                <a:solidFill>
                  <a:srgbClr val="000000">
                    <a:alpha val="100000"/>
                  </a:srgbClr>
                </a:solidFill>
                <a:latin typeface="Century Gothic" panose="020B0502020202020204" pitchFamily="34" charset="0"/>
              </a:rPr>
              <a:t>Menaces</a:t>
            </a:r>
          </a:p>
        </p:txBody>
      </p:sp>
      <p:grpSp>
        <p:nvGrpSpPr>
          <p:cNvPr id="27" name="Group 37">
            <a:extLst>
              <a:ext uri="{FF2B5EF4-FFF2-40B4-BE49-F238E27FC236}">
                <a16:creationId xmlns:a16="http://schemas.microsoft.com/office/drawing/2014/main" id="{84CC6D0F-55B5-DA7F-63D6-699F33ACF459}"/>
              </a:ext>
            </a:extLst>
          </p:cNvPr>
          <p:cNvGrpSpPr/>
          <p:nvPr/>
        </p:nvGrpSpPr>
        <p:grpSpPr>
          <a:xfrm>
            <a:off x="9143932" y="2335954"/>
            <a:ext cx="2880000" cy="3955470"/>
            <a:chOff x="11934125" y="4837711"/>
            <a:chExt cx="2620433" cy="4755118"/>
          </a:xfrm>
        </p:grpSpPr>
        <p:sp>
          <p:nvSpPr>
            <p:cNvPr id="28" name="Freeform 36">
              <a:extLst>
                <a:ext uri="{FF2B5EF4-FFF2-40B4-BE49-F238E27FC236}">
                  <a16:creationId xmlns:a16="http://schemas.microsoft.com/office/drawing/2014/main" id="{507AA644-BC43-C3A2-E89C-C616B062BB29}"/>
                </a:ext>
              </a:extLst>
            </p:cNvPr>
            <p:cNvSpPr/>
            <p:nvPr/>
          </p:nvSpPr>
          <p:spPr>
            <a:xfrm>
              <a:off x="11934125" y="4837711"/>
              <a:ext cx="2620433" cy="4755118"/>
            </a:xfrm>
            <a:custGeom>
              <a:avLst/>
              <a:gdLst/>
              <a:ahLst/>
              <a:cxnLst/>
              <a:rect l="0" t="0" r="0" b="0"/>
              <a:pathLst>
                <a:path w="304800" h="304800">
                  <a:moveTo>
                    <a:pt x="0" y="0"/>
                  </a:moveTo>
                  <a:lnTo>
                    <a:pt x="0" y="304800"/>
                  </a:lnTo>
                  <a:lnTo>
                    <a:pt x="304800" y="304800"/>
                  </a:lnTo>
                  <a:lnTo>
                    <a:pt x="304800" y="0"/>
                  </a:lnTo>
                  <a:lnTo>
                    <a:pt x="0" y="0"/>
                  </a:lnTo>
                  <a:close/>
                </a:path>
              </a:pathLst>
            </a:custGeom>
            <a:solidFill>
              <a:srgbClr val="E5E5E5">
                <a:alpha val="100000"/>
              </a:srgbClr>
            </a:solidFill>
          </p:spPr>
        </p:sp>
      </p:grpSp>
      <p:sp>
        <p:nvSpPr>
          <p:cNvPr id="29" name="TextBox 41">
            <a:extLst>
              <a:ext uri="{FF2B5EF4-FFF2-40B4-BE49-F238E27FC236}">
                <a16:creationId xmlns:a16="http://schemas.microsoft.com/office/drawing/2014/main" id="{F4CC4C3F-0006-3015-1A0B-EB468D7EDB00}"/>
              </a:ext>
            </a:extLst>
          </p:cNvPr>
          <p:cNvSpPr txBox="1"/>
          <p:nvPr/>
        </p:nvSpPr>
        <p:spPr>
          <a:xfrm>
            <a:off x="9205691" y="2586814"/>
            <a:ext cx="2756481" cy="3522339"/>
          </a:xfrm>
          <a:prstGeom prst="rect">
            <a:avLst/>
          </a:prstGeom>
        </p:spPr>
        <p:txBody>
          <a:bodyPr lIns="0" tIns="16800" rIns="0" bIns="0" rtlCol="0" anchor="ctr"/>
          <a:lstStyle/>
          <a:p>
            <a:pPr marL="285750" indent="-285750">
              <a:lnSpc>
                <a:spcPct val="107000"/>
              </a:lnSpc>
              <a:buFont typeface="Arial" panose="020B0604020202020204" pitchFamily="34" charset="0"/>
              <a:buChar char="•"/>
            </a:pPr>
            <a:r>
              <a:rPr lang="fr-FR" sz="1200" b="1">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rPr>
              <a:t>Contexte économique </a:t>
            </a:r>
            <a:r>
              <a:rPr lang="fr-FR" sz="120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rPr>
              <a:t>: crises, pandémie, guerre,  inflation, prix de l’énergie</a:t>
            </a:r>
          </a:p>
          <a:p>
            <a:pPr marL="171450" indent="-171450">
              <a:lnSpc>
                <a:spcPct val="107000"/>
              </a:lnSpc>
              <a:buFont typeface="Wingdings" panose="05000000000000000000" pitchFamily="2" charset="2"/>
              <a:buChar char="§"/>
            </a:pPr>
            <a:endParaRPr lang="fr-FR" sz="120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endParaRPr>
          </a:p>
          <a:p>
            <a:pPr marL="285750" indent="-285750">
              <a:lnSpc>
                <a:spcPct val="107000"/>
              </a:lnSpc>
              <a:buFont typeface="Arial" panose="020B0604020202020204" pitchFamily="34" charset="0"/>
              <a:buChar char="•"/>
            </a:pPr>
            <a:r>
              <a:rPr lang="fr-FR" sz="120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rPr>
              <a:t>Marché national, </a:t>
            </a:r>
            <a:r>
              <a:rPr lang="fr-FR" sz="1200" b="1" err="1">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rPr>
              <a:t>staycation</a:t>
            </a:r>
            <a:endParaRPr lang="fr-FR" sz="1200" b="1">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endParaRPr>
          </a:p>
          <a:p>
            <a:pPr>
              <a:lnSpc>
                <a:spcPct val="107000"/>
              </a:lnSpc>
            </a:pPr>
            <a:endParaRPr lang="fr-FR" sz="120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endParaRPr>
          </a:p>
          <a:p>
            <a:pPr marL="285750" indent="-285750">
              <a:lnSpc>
                <a:spcPct val="107000"/>
              </a:lnSpc>
              <a:buFont typeface="Arial" panose="020B0604020202020204" pitchFamily="34" charset="0"/>
              <a:buChar char="•"/>
            </a:pPr>
            <a:r>
              <a:rPr lang="fr-FR" sz="120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rPr>
              <a:t>Concurrence des autres </a:t>
            </a:r>
            <a:r>
              <a:rPr lang="fr-FR" sz="1200" b="1">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rPr>
              <a:t>pays européens </a:t>
            </a:r>
            <a:r>
              <a:rPr lang="fr-FR" sz="120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rPr>
              <a:t>(Allemagne, Pays-Bas, Autriche…)</a:t>
            </a:r>
          </a:p>
          <a:p>
            <a:pPr marL="171450" indent="-171450">
              <a:lnSpc>
                <a:spcPct val="107000"/>
              </a:lnSpc>
              <a:buFont typeface="Wingdings" panose="05000000000000000000" pitchFamily="2" charset="2"/>
              <a:buChar char="§"/>
            </a:pPr>
            <a:endParaRPr lang="fr-FR" sz="120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endParaRPr>
          </a:p>
          <a:p>
            <a:pPr marL="285750" lvl="0" indent="-285750">
              <a:lnSpc>
                <a:spcPct val="107000"/>
              </a:lnSpc>
              <a:spcAft>
                <a:spcPts val="0"/>
              </a:spcAft>
              <a:buFont typeface="Arial" panose="020B0604020202020204" pitchFamily="34" charset="0"/>
              <a:buChar char="•"/>
            </a:pPr>
            <a:r>
              <a:rPr lang="fr-FR" sz="120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rPr>
              <a:t>Concurrence des autres </a:t>
            </a:r>
            <a:r>
              <a:rPr lang="fr-FR" sz="1200" b="1">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rPr>
              <a:t>régions françaises </a:t>
            </a:r>
            <a:r>
              <a:rPr lang="fr-FR" sz="120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rPr>
              <a:t>(Normandie, Bretagne Champagne</a:t>
            </a:r>
            <a:r>
              <a:rPr lang="is-IS" sz="120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rPr>
              <a:t>…</a:t>
            </a:r>
            <a:r>
              <a:rPr lang="fr-FR" sz="120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rPr>
              <a:t>)</a:t>
            </a:r>
          </a:p>
          <a:p>
            <a:pPr marL="285750" lvl="0" indent="-285750">
              <a:lnSpc>
                <a:spcPct val="107000"/>
              </a:lnSpc>
              <a:spcAft>
                <a:spcPts val="0"/>
              </a:spcAft>
              <a:buFont typeface="Arial" panose="020B0604020202020204" pitchFamily="34" charset="0"/>
              <a:buChar char="•"/>
            </a:pPr>
            <a:endParaRPr lang="fr-FR" sz="1200" b="1">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endParaRPr>
          </a:p>
          <a:p>
            <a:pPr marL="285750" lvl="0" indent="-285750">
              <a:lnSpc>
                <a:spcPct val="107000"/>
              </a:lnSpc>
              <a:spcAft>
                <a:spcPts val="0"/>
              </a:spcAft>
              <a:buFont typeface="Arial" panose="020B0604020202020204" pitchFamily="34" charset="0"/>
              <a:buChar char="•"/>
            </a:pPr>
            <a:endParaRPr lang="fr-FR" sz="1200" b="1">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endParaRPr>
          </a:p>
          <a:p>
            <a:pPr marL="285750" lvl="0" indent="-285750">
              <a:lnSpc>
                <a:spcPct val="107000"/>
              </a:lnSpc>
              <a:spcAft>
                <a:spcPts val="0"/>
              </a:spcAft>
              <a:buFont typeface="Arial" panose="020B0604020202020204" pitchFamily="34" charset="0"/>
              <a:buChar char="•"/>
            </a:pPr>
            <a:endParaRPr lang="fr-FR" sz="1200" b="1">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endParaRPr>
          </a:p>
          <a:p>
            <a:pPr marL="285750" lvl="0" indent="-285750">
              <a:lnSpc>
                <a:spcPct val="107000"/>
              </a:lnSpc>
              <a:spcAft>
                <a:spcPts val="0"/>
              </a:spcAft>
              <a:buFont typeface="Arial" panose="020B0604020202020204" pitchFamily="34" charset="0"/>
              <a:buChar char="•"/>
            </a:pPr>
            <a:r>
              <a:rPr lang="fr-FR" sz="1200" b="1">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rPr>
              <a:t>Concurrence de Paris, </a:t>
            </a:r>
            <a:r>
              <a:rPr lang="fr-FR" sz="120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rPr>
              <a:t>plus connu</a:t>
            </a:r>
          </a:p>
          <a:p>
            <a:pPr>
              <a:lnSpc>
                <a:spcPct val="107000"/>
              </a:lnSpc>
            </a:pPr>
            <a:endParaRPr lang="fr-FR" sz="1200" b="1">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endParaRPr>
          </a:p>
          <a:p>
            <a:pPr marL="171450" lvl="0" indent="-171450">
              <a:lnSpc>
                <a:spcPct val="107000"/>
              </a:lnSpc>
              <a:spcAft>
                <a:spcPts val="0"/>
              </a:spcAft>
              <a:buFont typeface="Arial" panose="020B0604020202020204" pitchFamily="34" charset="0"/>
              <a:buChar char="•"/>
            </a:pPr>
            <a:endParaRPr lang="fr-FR" sz="1200" b="1">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endParaRPr>
          </a:p>
        </p:txBody>
      </p:sp>
      <p:grpSp>
        <p:nvGrpSpPr>
          <p:cNvPr id="30" name="Groupe 29">
            <a:extLst>
              <a:ext uri="{FF2B5EF4-FFF2-40B4-BE49-F238E27FC236}">
                <a16:creationId xmlns:a16="http://schemas.microsoft.com/office/drawing/2014/main" id="{F17BFD94-2694-3856-4674-65AB436CA19C}"/>
              </a:ext>
            </a:extLst>
          </p:cNvPr>
          <p:cNvGrpSpPr/>
          <p:nvPr/>
        </p:nvGrpSpPr>
        <p:grpSpPr>
          <a:xfrm>
            <a:off x="1165382" y="850256"/>
            <a:ext cx="1195404" cy="1168232"/>
            <a:chOff x="3540320" y="809308"/>
            <a:chExt cx="2530064" cy="2530064"/>
          </a:xfrm>
        </p:grpSpPr>
        <p:pic>
          <p:nvPicPr>
            <p:cNvPr id="31" name="Picture 2">
              <a:extLst>
                <a:ext uri="{FF2B5EF4-FFF2-40B4-BE49-F238E27FC236}">
                  <a16:creationId xmlns:a16="http://schemas.microsoft.com/office/drawing/2014/main" id="{9F648DD5-3B98-8328-8E14-7ED4EBAD0CDC}"/>
                </a:ext>
              </a:extLst>
            </p:cNvPr>
            <p:cNvPicPr>
              <a:picLocks noChangeAspect="1"/>
            </p:cNvPicPr>
            <p:nvPr/>
          </p:nvPicPr>
          <p:blipFill>
            <a:blip r:embed="rId5">
              <a:alphaModFix/>
            </a:blip>
            <a:srcRect/>
            <a:stretch>
              <a:fillRect/>
            </a:stretch>
          </p:blipFill>
          <p:spPr>
            <a:xfrm rot="21600000">
              <a:off x="4147126" y="1416114"/>
              <a:ext cx="1316453" cy="1316453"/>
            </a:xfrm>
            <a:prstGeom prst="rect">
              <a:avLst/>
            </a:prstGeom>
          </p:spPr>
        </p:pic>
        <p:grpSp>
          <p:nvGrpSpPr>
            <p:cNvPr id="32" name="Group 4">
              <a:extLst>
                <a:ext uri="{FF2B5EF4-FFF2-40B4-BE49-F238E27FC236}">
                  <a16:creationId xmlns:a16="http://schemas.microsoft.com/office/drawing/2014/main" id="{4404133D-DA5F-47DE-2AF0-71E57146AE54}"/>
                </a:ext>
              </a:extLst>
            </p:cNvPr>
            <p:cNvGrpSpPr/>
            <p:nvPr/>
          </p:nvGrpSpPr>
          <p:grpSpPr>
            <a:xfrm rot="21600000">
              <a:off x="3540320" y="809308"/>
              <a:ext cx="2530064" cy="2530064"/>
              <a:chOff x="3540320" y="809308"/>
              <a:chExt cx="2530064" cy="2530064"/>
            </a:xfrm>
          </p:grpSpPr>
          <p:sp>
            <p:nvSpPr>
              <p:cNvPr id="36" name="Freeform 3">
                <a:extLst>
                  <a:ext uri="{FF2B5EF4-FFF2-40B4-BE49-F238E27FC236}">
                    <a16:creationId xmlns:a16="http://schemas.microsoft.com/office/drawing/2014/main" id="{4C14226D-D4D0-F257-8F62-D86E924DD04C}"/>
                  </a:ext>
                </a:extLst>
              </p:cNvPr>
              <p:cNvSpPr/>
              <p:nvPr/>
            </p:nvSpPr>
            <p:spPr>
              <a:xfrm>
                <a:off x="3540320" y="809308"/>
                <a:ext cx="2530064" cy="2530064"/>
              </a:xfrm>
              <a:custGeom>
                <a:avLst/>
                <a:gdLst/>
                <a:ahLst/>
                <a:cxnLst/>
                <a:rect l="0" t="0" r="0" b="0"/>
                <a:pathLst>
                  <a:path w="302895" h="302895">
                    <a:moveTo>
                      <a:pt x="151448" y="105"/>
                    </a:moveTo>
                    <a:cubicBezTo>
                      <a:pt x="67780" y="105"/>
                      <a:pt x="0" y="67885"/>
                      <a:pt x="0" y="151476"/>
                    </a:cubicBezTo>
                    <a:cubicBezTo>
                      <a:pt x="0" y="235087"/>
                      <a:pt x="67780" y="302790"/>
                      <a:pt x="151448" y="302790"/>
                    </a:cubicBezTo>
                    <a:cubicBezTo>
                      <a:pt x="235058" y="302790"/>
                      <a:pt x="302905" y="235096"/>
                      <a:pt x="302905" y="151486"/>
                    </a:cubicBezTo>
                    <a:cubicBezTo>
                      <a:pt x="302895" y="67885"/>
                      <a:pt x="235048" y="105"/>
                      <a:pt x="151448" y="105"/>
                    </a:cubicBezTo>
                    <a:close/>
                  </a:path>
                </a:pathLst>
              </a:custGeom>
              <a:blipFill>
                <a:blip r:embed="rId6">
                  <a:alphaModFix/>
                </a:blip>
                <a:stretch>
                  <a:fillRect l="-25180" r="-25180"/>
                </a:stretch>
              </a:blipFill>
            </p:spPr>
          </p:sp>
        </p:grpSp>
        <p:grpSp>
          <p:nvGrpSpPr>
            <p:cNvPr id="33" name="Group 6">
              <a:extLst>
                <a:ext uri="{FF2B5EF4-FFF2-40B4-BE49-F238E27FC236}">
                  <a16:creationId xmlns:a16="http://schemas.microsoft.com/office/drawing/2014/main" id="{445B51CB-3DB3-3D7B-EBCE-6DEAC4A870BD}"/>
                </a:ext>
              </a:extLst>
            </p:cNvPr>
            <p:cNvGrpSpPr/>
            <p:nvPr/>
          </p:nvGrpSpPr>
          <p:grpSpPr>
            <a:xfrm rot="21600000">
              <a:off x="4147126" y="1416107"/>
              <a:ext cx="1316453" cy="1316453"/>
              <a:chOff x="4147126" y="1416107"/>
              <a:chExt cx="1316453" cy="1316453"/>
            </a:xfrm>
          </p:grpSpPr>
          <p:sp>
            <p:nvSpPr>
              <p:cNvPr id="35" name="Freeform 5">
                <a:extLst>
                  <a:ext uri="{FF2B5EF4-FFF2-40B4-BE49-F238E27FC236}">
                    <a16:creationId xmlns:a16="http://schemas.microsoft.com/office/drawing/2014/main" id="{E95D72D7-CFDC-24F6-017C-F019853D6DEB}"/>
                  </a:ext>
                </a:extLst>
              </p:cNvPr>
              <p:cNvSpPr/>
              <p:nvPr/>
            </p:nvSpPr>
            <p:spPr>
              <a:xfrm>
                <a:off x="4147126" y="1416107"/>
                <a:ext cx="1316453" cy="1316453"/>
              </a:xfrm>
              <a:custGeom>
                <a:avLst/>
                <a:gdLst/>
                <a:ahLst/>
                <a:cxnLst/>
                <a:rect l="0" t="0" r="0" b="0"/>
                <a:pathLst>
                  <a:path w="302905" h="302685">
                    <a:moveTo>
                      <a:pt x="151447" y="0"/>
                    </a:moveTo>
                    <a:cubicBezTo>
                      <a:pt x="67780" y="0"/>
                      <a:pt x="0" y="67780"/>
                      <a:pt x="0" y="151371"/>
                    </a:cubicBezTo>
                    <a:cubicBezTo>
                      <a:pt x="0" y="234982"/>
                      <a:pt x="67780" y="302685"/>
                      <a:pt x="151447" y="302685"/>
                    </a:cubicBezTo>
                    <a:cubicBezTo>
                      <a:pt x="235058" y="302685"/>
                      <a:pt x="302905" y="234991"/>
                      <a:pt x="302905" y="151381"/>
                    </a:cubicBezTo>
                    <a:cubicBezTo>
                      <a:pt x="302895" y="67780"/>
                      <a:pt x="235048" y="0"/>
                      <a:pt x="151447" y="0"/>
                    </a:cubicBezTo>
                    <a:close/>
                  </a:path>
                </a:pathLst>
              </a:custGeom>
              <a:solidFill>
                <a:srgbClr val="FFFFFF">
                  <a:alpha val="100000"/>
                </a:srgbClr>
              </a:solidFill>
            </p:spPr>
          </p:sp>
        </p:grpSp>
        <p:sp>
          <p:nvSpPr>
            <p:cNvPr id="34" name="TextBox 22">
              <a:extLst>
                <a:ext uri="{FF2B5EF4-FFF2-40B4-BE49-F238E27FC236}">
                  <a16:creationId xmlns:a16="http://schemas.microsoft.com/office/drawing/2014/main" id="{312D7ECD-F6C7-1F20-3E23-9FDF20C85EF8}"/>
                </a:ext>
              </a:extLst>
            </p:cNvPr>
            <p:cNvSpPr txBox="1"/>
            <p:nvPr/>
          </p:nvSpPr>
          <p:spPr>
            <a:xfrm>
              <a:off x="4169234" y="933088"/>
              <a:ext cx="1272237" cy="2272631"/>
            </a:xfrm>
            <a:prstGeom prst="rect">
              <a:avLst/>
            </a:prstGeom>
          </p:spPr>
          <p:txBody>
            <a:bodyPr lIns="0" tIns="93600" rIns="0" bIns="0" rtlCol="0" anchor="t"/>
            <a:lstStyle/>
            <a:p>
              <a:pPr algn="ctr">
                <a:lnSpc>
                  <a:spcPts val="6522"/>
                </a:lnSpc>
              </a:pPr>
              <a:r>
                <a:rPr lang="en-US" sz="3600" b="0" i="0" spc="0">
                  <a:solidFill>
                    <a:srgbClr val="000000">
                      <a:alpha val="100000"/>
                    </a:srgbClr>
                  </a:solidFill>
                  <a:latin typeface="Abril Fatface"/>
                </a:rPr>
                <a:t>S</a:t>
              </a:r>
            </a:p>
          </p:txBody>
        </p:sp>
      </p:grpSp>
      <p:grpSp>
        <p:nvGrpSpPr>
          <p:cNvPr id="37" name="Groupe 36">
            <a:extLst>
              <a:ext uri="{FF2B5EF4-FFF2-40B4-BE49-F238E27FC236}">
                <a16:creationId xmlns:a16="http://schemas.microsoft.com/office/drawing/2014/main" id="{363D25FC-9D7A-FF76-C23E-FACBEF350EA0}"/>
              </a:ext>
            </a:extLst>
          </p:cNvPr>
          <p:cNvGrpSpPr/>
          <p:nvPr/>
        </p:nvGrpSpPr>
        <p:grpSpPr>
          <a:xfrm>
            <a:off x="4181930" y="847092"/>
            <a:ext cx="1195200" cy="1170000"/>
            <a:chOff x="6353316" y="809254"/>
            <a:chExt cx="2530064" cy="2530064"/>
          </a:xfrm>
        </p:grpSpPr>
        <p:pic>
          <p:nvPicPr>
            <p:cNvPr id="38" name="Picture 7">
              <a:extLst>
                <a:ext uri="{FF2B5EF4-FFF2-40B4-BE49-F238E27FC236}">
                  <a16:creationId xmlns:a16="http://schemas.microsoft.com/office/drawing/2014/main" id="{DC2A1777-B1B6-E065-277C-E698216D6263}"/>
                </a:ext>
              </a:extLst>
            </p:cNvPr>
            <p:cNvPicPr>
              <a:picLocks noChangeAspect="1"/>
            </p:cNvPicPr>
            <p:nvPr/>
          </p:nvPicPr>
          <p:blipFill>
            <a:blip r:embed="rId5">
              <a:alphaModFix/>
            </a:blip>
            <a:srcRect/>
            <a:stretch>
              <a:fillRect/>
            </a:stretch>
          </p:blipFill>
          <p:spPr>
            <a:xfrm rot="21600000">
              <a:off x="6960122" y="1416060"/>
              <a:ext cx="1316453" cy="1316453"/>
            </a:xfrm>
            <a:prstGeom prst="rect">
              <a:avLst/>
            </a:prstGeom>
          </p:spPr>
        </p:pic>
        <p:grpSp>
          <p:nvGrpSpPr>
            <p:cNvPr id="39" name="Group 9">
              <a:extLst>
                <a:ext uri="{FF2B5EF4-FFF2-40B4-BE49-F238E27FC236}">
                  <a16:creationId xmlns:a16="http://schemas.microsoft.com/office/drawing/2014/main" id="{95A77888-6C6E-CA26-E657-B686E1727101}"/>
                </a:ext>
              </a:extLst>
            </p:cNvPr>
            <p:cNvGrpSpPr/>
            <p:nvPr/>
          </p:nvGrpSpPr>
          <p:grpSpPr>
            <a:xfrm rot="21600000">
              <a:off x="6353316" y="809254"/>
              <a:ext cx="2530064" cy="2530064"/>
              <a:chOff x="6353316" y="809254"/>
              <a:chExt cx="2530064" cy="2530064"/>
            </a:xfrm>
          </p:grpSpPr>
          <p:sp>
            <p:nvSpPr>
              <p:cNvPr id="43" name="Freeform 8">
                <a:extLst>
                  <a:ext uri="{FF2B5EF4-FFF2-40B4-BE49-F238E27FC236}">
                    <a16:creationId xmlns:a16="http://schemas.microsoft.com/office/drawing/2014/main" id="{6E355BD9-EDD6-1DA2-0090-E0D7DE82C9F3}"/>
                  </a:ext>
                </a:extLst>
              </p:cNvPr>
              <p:cNvSpPr/>
              <p:nvPr/>
            </p:nvSpPr>
            <p:spPr>
              <a:xfrm>
                <a:off x="6353316" y="809254"/>
                <a:ext cx="2530064" cy="2530064"/>
              </a:xfrm>
              <a:custGeom>
                <a:avLst/>
                <a:gdLst/>
                <a:ahLst/>
                <a:cxnLst/>
                <a:rect l="0" t="0" r="0" b="0"/>
                <a:pathLst>
                  <a:path w="302895" h="302895">
                    <a:moveTo>
                      <a:pt x="151448" y="105"/>
                    </a:moveTo>
                    <a:cubicBezTo>
                      <a:pt x="67780" y="105"/>
                      <a:pt x="0" y="67885"/>
                      <a:pt x="0" y="151476"/>
                    </a:cubicBezTo>
                    <a:cubicBezTo>
                      <a:pt x="0" y="235087"/>
                      <a:pt x="67780" y="302790"/>
                      <a:pt x="151448" y="302790"/>
                    </a:cubicBezTo>
                    <a:cubicBezTo>
                      <a:pt x="235058" y="302790"/>
                      <a:pt x="302905" y="235096"/>
                      <a:pt x="302905" y="151486"/>
                    </a:cubicBezTo>
                    <a:cubicBezTo>
                      <a:pt x="302895" y="67885"/>
                      <a:pt x="235048" y="105"/>
                      <a:pt x="151448" y="105"/>
                    </a:cubicBezTo>
                    <a:close/>
                  </a:path>
                </a:pathLst>
              </a:custGeom>
              <a:blipFill>
                <a:blip r:embed="rId7">
                  <a:alphaModFix/>
                </a:blip>
                <a:stretch>
                  <a:fillRect l="-24975" r="-24975"/>
                </a:stretch>
              </a:blipFill>
            </p:spPr>
          </p:sp>
        </p:grpSp>
        <p:grpSp>
          <p:nvGrpSpPr>
            <p:cNvPr id="40" name="Group 11">
              <a:extLst>
                <a:ext uri="{FF2B5EF4-FFF2-40B4-BE49-F238E27FC236}">
                  <a16:creationId xmlns:a16="http://schemas.microsoft.com/office/drawing/2014/main" id="{C60FF50E-F8D0-AD22-2CF4-C3A2207ED001}"/>
                </a:ext>
              </a:extLst>
            </p:cNvPr>
            <p:cNvGrpSpPr/>
            <p:nvPr/>
          </p:nvGrpSpPr>
          <p:grpSpPr>
            <a:xfrm rot="21600000">
              <a:off x="6955668" y="1416054"/>
              <a:ext cx="1316453" cy="1316453"/>
              <a:chOff x="6955668" y="1416054"/>
              <a:chExt cx="1316453" cy="1316453"/>
            </a:xfrm>
          </p:grpSpPr>
          <p:sp>
            <p:nvSpPr>
              <p:cNvPr id="42" name="Freeform 10">
                <a:extLst>
                  <a:ext uri="{FF2B5EF4-FFF2-40B4-BE49-F238E27FC236}">
                    <a16:creationId xmlns:a16="http://schemas.microsoft.com/office/drawing/2014/main" id="{0D06A24C-74DF-2FC5-EA78-99CF4986B92A}"/>
                  </a:ext>
                </a:extLst>
              </p:cNvPr>
              <p:cNvSpPr/>
              <p:nvPr/>
            </p:nvSpPr>
            <p:spPr>
              <a:xfrm>
                <a:off x="6955668" y="1416054"/>
                <a:ext cx="1316453" cy="1316453"/>
              </a:xfrm>
              <a:custGeom>
                <a:avLst/>
                <a:gdLst/>
                <a:ahLst/>
                <a:cxnLst/>
                <a:rect l="0" t="0" r="0" b="0"/>
                <a:pathLst>
                  <a:path w="302905" h="302685">
                    <a:moveTo>
                      <a:pt x="151447" y="0"/>
                    </a:moveTo>
                    <a:cubicBezTo>
                      <a:pt x="67780" y="0"/>
                      <a:pt x="0" y="67780"/>
                      <a:pt x="0" y="151371"/>
                    </a:cubicBezTo>
                    <a:cubicBezTo>
                      <a:pt x="0" y="234982"/>
                      <a:pt x="67780" y="302685"/>
                      <a:pt x="151447" y="302685"/>
                    </a:cubicBezTo>
                    <a:cubicBezTo>
                      <a:pt x="235058" y="302685"/>
                      <a:pt x="302905" y="234991"/>
                      <a:pt x="302905" y="151381"/>
                    </a:cubicBezTo>
                    <a:cubicBezTo>
                      <a:pt x="302895" y="67780"/>
                      <a:pt x="235048" y="0"/>
                      <a:pt x="151447" y="0"/>
                    </a:cubicBezTo>
                    <a:close/>
                  </a:path>
                </a:pathLst>
              </a:custGeom>
              <a:solidFill>
                <a:srgbClr val="FFFFFF">
                  <a:alpha val="100000"/>
                </a:srgbClr>
              </a:solidFill>
            </p:spPr>
          </p:sp>
        </p:grpSp>
        <p:sp>
          <p:nvSpPr>
            <p:cNvPr id="41" name="TextBox 23">
              <a:extLst>
                <a:ext uri="{FF2B5EF4-FFF2-40B4-BE49-F238E27FC236}">
                  <a16:creationId xmlns:a16="http://schemas.microsoft.com/office/drawing/2014/main" id="{26D0EE9F-E0D2-0FC3-88DD-FBFD7AC70AB4}"/>
                </a:ext>
              </a:extLst>
            </p:cNvPr>
            <p:cNvSpPr txBox="1"/>
            <p:nvPr/>
          </p:nvSpPr>
          <p:spPr>
            <a:xfrm>
              <a:off x="6977255" y="978593"/>
              <a:ext cx="1272236" cy="809625"/>
            </a:xfrm>
            <a:prstGeom prst="rect">
              <a:avLst/>
            </a:prstGeom>
          </p:spPr>
          <p:txBody>
            <a:bodyPr lIns="0" tIns="93600" rIns="0" bIns="0" rtlCol="0" anchor="t"/>
            <a:lstStyle/>
            <a:p>
              <a:pPr algn="ctr">
                <a:lnSpc>
                  <a:spcPts val="6522"/>
                </a:lnSpc>
              </a:pPr>
              <a:r>
                <a:rPr lang="en-US" sz="3600" b="0" i="0" spc="0">
                  <a:solidFill>
                    <a:srgbClr val="000000">
                      <a:alpha val="100000"/>
                    </a:srgbClr>
                  </a:solidFill>
                  <a:latin typeface="Abril Fatface"/>
                </a:rPr>
                <a:t>W</a:t>
              </a:r>
            </a:p>
          </p:txBody>
        </p:sp>
      </p:grpSp>
      <p:grpSp>
        <p:nvGrpSpPr>
          <p:cNvPr id="44" name="Groupe 43">
            <a:extLst>
              <a:ext uri="{FF2B5EF4-FFF2-40B4-BE49-F238E27FC236}">
                <a16:creationId xmlns:a16="http://schemas.microsoft.com/office/drawing/2014/main" id="{F73412F3-37CA-B868-3766-69A1171632A4}"/>
              </a:ext>
            </a:extLst>
          </p:cNvPr>
          <p:cNvGrpSpPr/>
          <p:nvPr/>
        </p:nvGrpSpPr>
        <p:grpSpPr>
          <a:xfrm>
            <a:off x="7198274" y="894373"/>
            <a:ext cx="1195200" cy="1170000"/>
            <a:chOff x="9166313" y="809307"/>
            <a:chExt cx="2530064" cy="2530064"/>
          </a:xfrm>
        </p:grpSpPr>
        <p:pic>
          <p:nvPicPr>
            <p:cNvPr id="45" name="Picture 12">
              <a:extLst>
                <a:ext uri="{FF2B5EF4-FFF2-40B4-BE49-F238E27FC236}">
                  <a16:creationId xmlns:a16="http://schemas.microsoft.com/office/drawing/2014/main" id="{D191FC0E-D077-F9F7-8832-7AA5E284C739}"/>
                </a:ext>
              </a:extLst>
            </p:cNvPr>
            <p:cNvPicPr>
              <a:picLocks noChangeAspect="1"/>
            </p:cNvPicPr>
            <p:nvPr/>
          </p:nvPicPr>
          <p:blipFill>
            <a:blip r:embed="rId5">
              <a:alphaModFix/>
            </a:blip>
            <a:srcRect/>
            <a:stretch>
              <a:fillRect/>
            </a:stretch>
          </p:blipFill>
          <p:spPr>
            <a:xfrm rot="21600000">
              <a:off x="9773118" y="1416113"/>
              <a:ext cx="1316453" cy="1316453"/>
            </a:xfrm>
            <a:prstGeom prst="rect">
              <a:avLst/>
            </a:prstGeom>
          </p:spPr>
        </p:pic>
        <p:grpSp>
          <p:nvGrpSpPr>
            <p:cNvPr id="46" name="Group 14">
              <a:extLst>
                <a:ext uri="{FF2B5EF4-FFF2-40B4-BE49-F238E27FC236}">
                  <a16:creationId xmlns:a16="http://schemas.microsoft.com/office/drawing/2014/main" id="{956D3B47-FB58-6292-D12E-D8D80159EDEF}"/>
                </a:ext>
              </a:extLst>
            </p:cNvPr>
            <p:cNvGrpSpPr/>
            <p:nvPr/>
          </p:nvGrpSpPr>
          <p:grpSpPr>
            <a:xfrm rot="21600000">
              <a:off x="9166313" y="809307"/>
              <a:ext cx="2530064" cy="2530064"/>
              <a:chOff x="9166313" y="809307"/>
              <a:chExt cx="2530064" cy="2530064"/>
            </a:xfrm>
          </p:grpSpPr>
          <p:sp>
            <p:nvSpPr>
              <p:cNvPr id="50" name="Freeform 13">
                <a:extLst>
                  <a:ext uri="{FF2B5EF4-FFF2-40B4-BE49-F238E27FC236}">
                    <a16:creationId xmlns:a16="http://schemas.microsoft.com/office/drawing/2014/main" id="{77B0B278-8842-26B5-AA14-F7FFE2B5EE02}"/>
                  </a:ext>
                </a:extLst>
              </p:cNvPr>
              <p:cNvSpPr/>
              <p:nvPr/>
            </p:nvSpPr>
            <p:spPr>
              <a:xfrm>
                <a:off x="9166313" y="809307"/>
                <a:ext cx="2530064" cy="2530064"/>
              </a:xfrm>
              <a:custGeom>
                <a:avLst/>
                <a:gdLst/>
                <a:ahLst/>
                <a:cxnLst/>
                <a:rect l="0" t="0" r="0" b="0"/>
                <a:pathLst>
                  <a:path w="302895" h="302895">
                    <a:moveTo>
                      <a:pt x="151448" y="105"/>
                    </a:moveTo>
                    <a:cubicBezTo>
                      <a:pt x="67780" y="105"/>
                      <a:pt x="0" y="67885"/>
                      <a:pt x="0" y="151476"/>
                    </a:cubicBezTo>
                    <a:cubicBezTo>
                      <a:pt x="0" y="235087"/>
                      <a:pt x="67780" y="302790"/>
                      <a:pt x="151448" y="302790"/>
                    </a:cubicBezTo>
                    <a:cubicBezTo>
                      <a:pt x="235058" y="302790"/>
                      <a:pt x="302905" y="235096"/>
                      <a:pt x="302905" y="151486"/>
                    </a:cubicBezTo>
                    <a:cubicBezTo>
                      <a:pt x="302895" y="67885"/>
                      <a:pt x="235048" y="105"/>
                      <a:pt x="151448" y="105"/>
                    </a:cubicBezTo>
                    <a:close/>
                  </a:path>
                </a:pathLst>
              </a:custGeom>
              <a:blipFill>
                <a:blip r:embed="rId8">
                  <a:alphaModFix/>
                </a:blip>
                <a:stretch>
                  <a:fillRect t="-840" b="-840"/>
                </a:stretch>
              </a:blipFill>
            </p:spPr>
          </p:sp>
        </p:grpSp>
        <p:grpSp>
          <p:nvGrpSpPr>
            <p:cNvPr id="47" name="Group 16">
              <a:extLst>
                <a:ext uri="{FF2B5EF4-FFF2-40B4-BE49-F238E27FC236}">
                  <a16:creationId xmlns:a16="http://schemas.microsoft.com/office/drawing/2014/main" id="{EA9CC017-628D-5BB7-4DF5-25B0A0652428}"/>
                </a:ext>
              </a:extLst>
            </p:cNvPr>
            <p:cNvGrpSpPr/>
            <p:nvPr/>
          </p:nvGrpSpPr>
          <p:grpSpPr>
            <a:xfrm rot="21600000">
              <a:off x="9770344" y="1416106"/>
              <a:ext cx="1316453" cy="1316453"/>
              <a:chOff x="9770344" y="1416106"/>
              <a:chExt cx="1316453" cy="1316453"/>
            </a:xfrm>
          </p:grpSpPr>
          <p:sp>
            <p:nvSpPr>
              <p:cNvPr id="49" name="Freeform 15">
                <a:extLst>
                  <a:ext uri="{FF2B5EF4-FFF2-40B4-BE49-F238E27FC236}">
                    <a16:creationId xmlns:a16="http://schemas.microsoft.com/office/drawing/2014/main" id="{11913ABD-C451-D810-1B39-AB1436AD9C8C}"/>
                  </a:ext>
                </a:extLst>
              </p:cNvPr>
              <p:cNvSpPr/>
              <p:nvPr/>
            </p:nvSpPr>
            <p:spPr>
              <a:xfrm>
                <a:off x="9770344" y="1416106"/>
                <a:ext cx="1316453" cy="1316453"/>
              </a:xfrm>
              <a:custGeom>
                <a:avLst/>
                <a:gdLst/>
                <a:ahLst/>
                <a:cxnLst/>
                <a:rect l="0" t="0" r="0" b="0"/>
                <a:pathLst>
                  <a:path w="302905" h="302685">
                    <a:moveTo>
                      <a:pt x="151447" y="0"/>
                    </a:moveTo>
                    <a:cubicBezTo>
                      <a:pt x="67780" y="0"/>
                      <a:pt x="0" y="67780"/>
                      <a:pt x="0" y="151371"/>
                    </a:cubicBezTo>
                    <a:cubicBezTo>
                      <a:pt x="0" y="234982"/>
                      <a:pt x="67780" y="302685"/>
                      <a:pt x="151447" y="302685"/>
                    </a:cubicBezTo>
                    <a:cubicBezTo>
                      <a:pt x="235058" y="302685"/>
                      <a:pt x="302905" y="234991"/>
                      <a:pt x="302905" y="151381"/>
                    </a:cubicBezTo>
                    <a:cubicBezTo>
                      <a:pt x="302895" y="67780"/>
                      <a:pt x="235048" y="0"/>
                      <a:pt x="151447" y="0"/>
                    </a:cubicBezTo>
                    <a:close/>
                  </a:path>
                </a:pathLst>
              </a:custGeom>
              <a:solidFill>
                <a:srgbClr val="FFFFFF">
                  <a:alpha val="100000"/>
                </a:srgbClr>
              </a:solidFill>
            </p:spPr>
          </p:sp>
        </p:grpSp>
        <p:sp>
          <p:nvSpPr>
            <p:cNvPr id="48" name="TextBox 24">
              <a:extLst>
                <a:ext uri="{FF2B5EF4-FFF2-40B4-BE49-F238E27FC236}">
                  <a16:creationId xmlns:a16="http://schemas.microsoft.com/office/drawing/2014/main" id="{759B9F29-8397-BA42-B8C5-DCB459D2CAF7}"/>
                </a:ext>
              </a:extLst>
            </p:cNvPr>
            <p:cNvSpPr txBox="1"/>
            <p:nvPr/>
          </p:nvSpPr>
          <p:spPr>
            <a:xfrm>
              <a:off x="9767572" y="912185"/>
              <a:ext cx="1272236" cy="809625"/>
            </a:xfrm>
            <a:prstGeom prst="rect">
              <a:avLst/>
            </a:prstGeom>
          </p:spPr>
          <p:txBody>
            <a:bodyPr lIns="0" tIns="93600" rIns="0" bIns="0" rtlCol="0" anchor="t"/>
            <a:lstStyle/>
            <a:p>
              <a:pPr algn="ctr">
                <a:lnSpc>
                  <a:spcPts val="6522"/>
                </a:lnSpc>
              </a:pPr>
              <a:r>
                <a:rPr lang="en-US" sz="3600" b="0" i="0" spc="0">
                  <a:solidFill>
                    <a:srgbClr val="000000">
                      <a:alpha val="100000"/>
                    </a:srgbClr>
                  </a:solidFill>
                  <a:latin typeface="Abril Fatface"/>
                </a:rPr>
                <a:t>O</a:t>
              </a:r>
            </a:p>
          </p:txBody>
        </p:sp>
      </p:grpSp>
      <p:grpSp>
        <p:nvGrpSpPr>
          <p:cNvPr id="51" name="Groupe 50">
            <a:extLst>
              <a:ext uri="{FF2B5EF4-FFF2-40B4-BE49-F238E27FC236}">
                <a16:creationId xmlns:a16="http://schemas.microsoft.com/office/drawing/2014/main" id="{685D5525-8277-8662-729A-0A2EE022D668}"/>
              </a:ext>
            </a:extLst>
          </p:cNvPr>
          <p:cNvGrpSpPr/>
          <p:nvPr/>
        </p:nvGrpSpPr>
        <p:grpSpPr>
          <a:xfrm>
            <a:off x="10251196" y="847092"/>
            <a:ext cx="1195200" cy="1170000"/>
            <a:chOff x="11979309" y="809201"/>
            <a:chExt cx="2530064" cy="2530064"/>
          </a:xfrm>
        </p:grpSpPr>
        <p:pic>
          <p:nvPicPr>
            <p:cNvPr id="52" name="Picture 17">
              <a:extLst>
                <a:ext uri="{FF2B5EF4-FFF2-40B4-BE49-F238E27FC236}">
                  <a16:creationId xmlns:a16="http://schemas.microsoft.com/office/drawing/2014/main" id="{5C8484EB-6C87-3A5A-63C6-4D347A1EC5B3}"/>
                </a:ext>
              </a:extLst>
            </p:cNvPr>
            <p:cNvPicPr>
              <a:picLocks noChangeAspect="1"/>
            </p:cNvPicPr>
            <p:nvPr/>
          </p:nvPicPr>
          <p:blipFill>
            <a:blip r:embed="rId5">
              <a:alphaModFix/>
            </a:blip>
            <a:srcRect/>
            <a:stretch>
              <a:fillRect/>
            </a:stretch>
          </p:blipFill>
          <p:spPr>
            <a:xfrm rot="21600000">
              <a:off x="12586115" y="1416006"/>
              <a:ext cx="1316453" cy="1316453"/>
            </a:xfrm>
            <a:prstGeom prst="rect">
              <a:avLst/>
            </a:prstGeom>
          </p:spPr>
        </p:pic>
        <p:grpSp>
          <p:nvGrpSpPr>
            <p:cNvPr id="53" name="Group 19">
              <a:extLst>
                <a:ext uri="{FF2B5EF4-FFF2-40B4-BE49-F238E27FC236}">
                  <a16:creationId xmlns:a16="http://schemas.microsoft.com/office/drawing/2014/main" id="{1EA30226-05E8-8AF0-FE05-E1D0132495C6}"/>
                </a:ext>
              </a:extLst>
            </p:cNvPr>
            <p:cNvGrpSpPr/>
            <p:nvPr/>
          </p:nvGrpSpPr>
          <p:grpSpPr>
            <a:xfrm rot="21600000">
              <a:off x="11979309" y="809201"/>
              <a:ext cx="2530064" cy="2530064"/>
              <a:chOff x="11979309" y="809201"/>
              <a:chExt cx="2530064" cy="2530064"/>
            </a:xfrm>
          </p:grpSpPr>
          <p:sp>
            <p:nvSpPr>
              <p:cNvPr id="57" name="Freeform 18">
                <a:extLst>
                  <a:ext uri="{FF2B5EF4-FFF2-40B4-BE49-F238E27FC236}">
                    <a16:creationId xmlns:a16="http://schemas.microsoft.com/office/drawing/2014/main" id="{5785CD3C-9BA7-5B0A-F13E-99BC96A8B3E7}"/>
                  </a:ext>
                </a:extLst>
              </p:cNvPr>
              <p:cNvSpPr/>
              <p:nvPr/>
            </p:nvSpPr>
            <p:spPr>
              <a:xfrm>
                <a:off x="11979309" y="809201"/>
                <a:ext cx="2530064" cy="2530064"/>
              </a:xfrm>
              <a:custGeom>
                <a:avLst/>
                <a:gdLst/>
                <a:ahLst/>
                <a:cxnLst/>
                <a:rect l="0" t="0" r="0" b="0"/>
                <a:pathLst>
                  <a:path w="302895" h="302895">
                    <a:moveTo>
                      <a:pt x="151448" y="105"/>
                    </a:moveTo>
                    <a:cubicBezTo>
                      <a:pt x="67780" y="105"/>
                      <a:pt x="0" y="67885"/>
                      <a:pt x="0" y="151476"/>
                    </a:cubicBezTo>
                    <a:cubicBezTo>
                      <a:pt x="0" y="235087"/>
                      <a:pt x="67780" y="302790"/>
                      <a:pt x="151448" y="302790"/>
                    </a:cubicBezTo>
                    <a:cubicBezTo>
                      <a:pt x="235058" y="302790"/>
                      <a:pt x="302905" y="235096"/>
                      <a:pt x="302905" y="151486"/>
                    </a:cubicBezTo>
                    <a:cubicBezTo>
                      <a:pt x="302895" y="67885"/>
                      <a:pt x="235048" y="105"/>
                      <a:pt x="151448" y="105"/>
                    </a:cubicBezTo>
                    <a:close/>
                  </a:path>
                </a:pathLst>
              </a:custGeom>
              <a:blipFill>
                <a:blip r:embed="rId9">
                  <a:alphaModFix/>
                </a:blip>
                <a:stretch>
                  <a:fillRect l="-418" r="-418"/>
                </a:stretch>
              </a:blipFill>
            </p:spPr>
          </p:sp>
        </p:grpSp>
        <p:grpSp>
          <p:nvGrpSpPr>
            <p:cNvPr id="54" name="Group 21">
              <a:extLst>
                <a:ext uri="{FF2B5EF4-FFF2-40B4-BE49-F238E27FC236}">
                  <a16:creationId xmlns:a16="http://schemas.microsoft.com/office/drawing/2014/main" id="{A8D7DC51-D417-CD1C-EB16-4538704681EB}"/>
                </a:ext>
              </a:extLst>
            </p:cNvPr>
            <p:cNvGrpSpPr/>
            <p:nvPr/>
          </p:nvGrpSpPr>
          <p:grpSpPr>
            <a:xfrm rot="21600000">
              <a:off x="12586115" y="1416000"/>
              <a:ext cx="1316453" cy="1316453"/>
              <a:chOff x="12586115" y="1416000"/>
              <a:chExt cx="1316453" cy="1316453"/>
            </a:xfrm>
          </p:grpSpPr>
          <p:sp>
            <p:nvSpPr>
              <p:cNvPr id="56" name="Freeform 20">
                <a:extLst>
                  <a:ext uri="{FF2B5EF4-FFF2-40B4-BE49-F238E27FC236}">
                    <a16:creationId xmlns:a16="http://schemas.microsoft.com/office/drawing/2014/main" id="{B2370BCD-1A82-4CB9-B1BF-4395502A4A30}"/>
                  </a:ext>
                </a:extLst>
              </p:cNvPr>
              <p:cNvSpPr/>
              <p:nvPr/>
            </p:nvSpPr>
            <p:spPr>
              <a:xfrm>
                <a:off x="12586115" y="1416000"/>
                <a:ext cx="1316453" cy="1316453"/>
              </a:xfrm>
              <a:custGeom>
                <a:avLst/>
                <a:gdLst/>
                <a:ahLst/>
                <a:cxnLst/>
                <a:rect l="0" t="0" r="0" b="0"/>
                <a:pathLst>
                  <a:path w="302905" h="302685">
                    <a:moveTo>
                      <a:pt x="151447" y="0"/>
                    </a:moveTo>
                    <a:cubicBezTo>
                      <a:pt x="67780" y="0"/>
                      <a:pt x="0" y="67780"/>
                      <a:pt x="0" y="151371"/>
                    </a:cubicBezTo>
                    <a:cubicBezTo>
                      <a:pt x="0" y="234982"/>
                      <a:pt x="67780" y="302685"/>
                      <a:pt x="151447" y="302685"/>
                    </a:cubicBezTo>
                    <a:cubicBezTo>
                      <a:pt x="235058" y="302685"/>
                      <a:pt x="302905" y="234991"/>
                      <a:pt x="302905" y="151381"/>
                    </a:cubicBezTo>
                    <a:cubicBezTo>
                      <a:pt x="302895" y="67780"/>
                      <a:pt x="235048" y="0"/>
                      <a:pt x="151447" y="0"/>
                    </a:cubicBezTo>
                    <a:close/>
                  </a:path>
                </a:pathLst>
              </a:custGeom>
              <a:solidFill>
                <a:srgbClr val="FFFFFF">
                  <a:alpha val="100000"/>
                </a:srgbClr>
              </a:solidFill>
            </p:spPr>
          </p:sp>
        </p:grpSp>
        <p:sp>
          <p:nvSpPr>
            <p:cNvPr id="55" name="TextBox 25">
              <a:extLst>
                <a:ext uri="{FF2B5EF4-FFF2-40B4-BE49-F238E27FC236}">
                  <a16:creationId xmlns:a16="http://schemas.microsoft.com/office/drawing/2014/main" id="{57C6A75C-A1BF-3804-DE64-3A000C3C2873}"/>
                </a:ext>
              </a:extLst>
            </p:cNvPr>
            <p:cNvSpPr txBox="1"/>
            <p:nvPr/>
          </p:nvSpPr>
          <p:spPr>
            <a:xfrm>
              <a:off x="12608222" y="935901"/>
              <a:ext cx="1272236" cy="809625"/>
            </a:xfrm>
            <a:prstGeom prst="rect">
              <a:avLst/>
            </a:prstGeom>
          </p:spPr>
          <p:txBody>
            <a:bodyPr lIns="0" tIns="93600" rIns="0" bIns="0" rtlCol="0" anchor="t"/>
            <a:lstStyle/>
            <a:p>
              <a:pPr algn="ctr">
                <a:lnSpc>
                  <a:spcPts val="6522"/>
                </a:lnSpc>
              </a:pPr>
              <a:r>
                <a:rPr lang="en-US" sz="3600" b="0" i="0" spc="0">
                  <a:solidFill>
                    <a:srgbClr val="000000">
                      <a:alpha val="100000"/>
                    </a:srgbClr>
                  </a:solidFill>
                  <a:latin typeface="Abril Fatface"/>
                </a:rPr>
                <a:t>T</a:t>
              </a:r>
            </a:p>
          </p:txBody>
        </p:sp>
      </p:grpSp>
      <p:sp>
        <p:nvSpPr>
          <p:cNvPr id="2" name="ZoneTexte 1">
            <a:extLst>
              <a:ext uri="{FF2B5EF4-FFF2-40B4-BE49-F238E27FC236}">
                <a16:creationId xmlns:a16="http://schemas.microsoft.com/office/drawing/2014/main" id="{D09D6B35-22BC-6793-B44A-2314751459DE}"/>
              </a:ext>
            </a:extLst>
          </p:cNvPr>
          <p:cNvSpPr txBox="1"/>
          <p:nvPr/>
        </p:nvSpPr>
        <p:spPr>
          <a:xfrm>
            <a:off x="4779530" y="6532567"/>
            <a:ext cx="2946400" cy="246221"/>
          </a:xfrm>
          <a:prstGeom prst="rect">
            <a:avLst/>
          </a:prstGeom>
          <a:noFill/>
        </p:spPr>
        <p:txBody>
          <a:bodyPr wrap="square" rtlCol="0" anchor="ctr">
            <a:spAutoFit/>
          </a:bodyPr>
          <a:lstStyle/>
          <a:p>
            <a:pPr algn="ctr"/>
            <a:r>
              <a:rPr lang="fr-FR" sz="1000">
                <a:solidFill>
                  <a:schemeClr val="bg1"/>
                </a:solidFill>
                <a:latin typeface="Avenir Next LT Pro Light" panose="020B0304020202020204" pitchFamily="34" charset="0"/>
              </a:rPr>
              <a:t>CLUB MARCHE EUROPEEN – JANVIER 2023</a:t>
            </a:r>
          </a:p>
        </p:txBody>
      </p:sp>
      <p:pic>
        <p:nvPicPr>
          <p:cNvPr id="5" name="Image 4">
            <a:extLst>
              <a:ext uri="{FF2B5EF4-FFF2-40B4-BE49-F238E27FC236}">
                <a16:creationId xmlns:a16="http://schemas.microsoft.com/office/drawing/2014/main" id="{D5F4BA06-140D-0975-4691-1A8F53175E3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149297" y="125255"/>
            <a:ext cx="958518" cy="63901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9" name="Image 58">
            <a:extLst>
              <a:ext uri="{FF2B5EF4-FFF2-40B4-BE49-F238E27FC236}">
                <a16:creationId xmlns:a16="http://schemas.microsoft.com/office/drawing/2014/main" id="{7516F4B3-E1CC-BC8E-9758-9FE7FAB905F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61950" y="4852140"/>
            <a:ext cx="343742" cy="22916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0" name="Image 59">
            <a:extLst>
              <a:ext uri="{FF2B5EF4-FFF2-40B4-BE49-F238E27FC236}">
                <a16:creationId xmlns:a16="http://schemas.microsoft.com/office/drawing/2014/main" id="{0A749610-4742-6987-2F3C-ABB8EFE5C26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511324" y="4741036"/>
            <a:ext cx="343742" cy="22916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1" name="Image 60">
            <a:extLst>
              <a:ext uri="{FF2B5EF4-FFF2-40B4-BE49-F238E27FC236}">
                <a16:creationId xmlns:a16="http://schemas.microsoft.com/office/drawing/2014/main" id="{12F26477-DFF7-71AD-59BC-F7B88D53713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425106" y="4852140"/>
            <a:ext cx="343742" cy="22916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2" name="Image 61">
            <a:extLst>
              <a:ext uri="{FF2B5EF4-FFF2-40B4-BE49-F238E27FC236}">
                <a16:creationId xmlns:a16="http://schemas.microsoft.com/office/drawing/2014/main" id="{A1346E2C-7BAC-7053-3030-DA1BB5D715F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386308" y="5081301"/>
            <a:ext cx="343742" cy="22916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80666997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E56D6F9-5565-6B21-C3FB-4FE2742C47A1}"/>
              </a:ext>
            </a:extLst>
          </p:cNvPr>
          <p:cNvSpPr/>
          <p:nvPr/>
        </p:nvSpPr>
        <p:spPr>
          <a:xfrm>
            <a:off x="0" y="6448612"/>
            <a:ext cx="12192000" cy="409387"/>
          </a:xfrm>
          <a:prstGeom prst="rect">
            <a:avLst/>
          </a:prstGeom>
          <a:solidFill>
            <a:srgbClr val="0050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94496"/>
              </a:solidFill>
            </a:endParaRPr>
          </a:p>
        </p:txBody>
      </p:sp>
      <p:sp>
        <p:nvSpPr>
          <p:cNvPr id="7" name="Espace réservé du numéro de diapositive 27">
            <a:extLst>
              <a:ext uri="{FF2B5EF4-FFF2-40B4-BE49-F238E27FC236}">
                <a16:creationId xmlns:a16="http://schemas.microsoft.com/office/drawing/2014/main" id="{E0FB8DB1-1636-CB8D-EAC2-431ECA10F92C}"/>
              </a:ext>
            </a:extLst>
          </p:cNvPr>
          <p:cNvSpPr txBox="1">
            <a:spLocks/>
          </p:cNvSpPr>
          <p:nvPr/>
        </p:nvSpPr>
        <p:spPr>
          <a:xfrm>
            <a:off x="11527902" y="6491196"/>
            <a:ext cx="664098" cy="278717"/>
          </a:xfrm>
          <a:prstGeom prst="rect">
            <a:avLst/>
          </a:prstGeom>
        </p:spPr>
        <p:txBody>
          <a:bodyPr anchor="ct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8AC7C10-199F-484E-9772-D20B8002819D}" type="slidenum">
              <a:rPr lang="fr-FR" sz="1000" smtClean="0">
                <a:solidFill>
                  <a:schemeClr val="bg1"/>
                </a:solidFill>
                <a:latin typeface="Avenir Next LT Pro Light" panose="020B0304020202020204" pitchFamily="34" charset="0"/>
              </a:rPr>
              <a:pPr algn="r"/>
              <a:t>48</a:t>
            </a:fld>
            <a:endParaRPr lang="fr-FR" sz="1000">
              <a:solidFill>
                <a:schemeClr val="bg1"/>
              </a:solidFill>
              <a:latin typeface="Avenir Next LT Pro Light" panose="020B0304020202020204" pitchFamily="34" charset="0"/>
            </a:endParaRPr>
          </a:p>
        </p:txBody>
      </p:sp>
      <p:pic>
        <p:nvPicPr>
          <p:cNvPr id="9" name="Image 8" descr="Une image contenant texte&#10;&#10;Description générée automatiquement">
            <a:extLst>
              <a:ext uri="{FF2B5EF4-FFF2-40B4-BE49-F238E27FC236}">
                <a16:creationId xmlns:a16="http://schemas.microsoft.com/office/drawing/2014/main" id="{94A0D061-A93D-F338-07EB-4145DBB2B0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1219" y="6508623"/>
            <a:ext cx="1189318" cy="289365"/>
          </a:xfrm>
          <a:prstGeom prst="rect">
            <a:avLst/>
          </a:prstGeom>
        </p:spPr>
      </p:pic>
      <p:sp>
        <p:nvSpPr>
          <p:cNvPr id="3" name="object 2">
            <a:extLst>
              <a:ext uri="{FF2B5EF4-FFF2-40B4-BE49-F238E27FC236}">
                <a16:creationId xmlns:a16="http://schemas.microsoft.com/office/drawing/2014/main" id="{9B83DFF2-C52F-D107-A626-26CE08E3BD4B}"/>
              </a:ext>
            </a:extLst>
          </p:cNvPr>
          <p:cNvSpPr txBox="1">
            <a:spLocks/>
          </p:cNvSpPr>
          <p:nvPr/>
        </p:nvSpPr>
        <p:spPr>
          <a:xfrm>
            <a:off x="568210" y="326002"/>
            <a:ext cx="8379847" cy="397545"/>
          </a:xfrm>
          <a:prstGeom prst="rect">
            <a:avLst/>
          </a:prstGeom>
        </p:spPr>
        <p:txBody>
          <a:bodyPr vert="horz" wrap="square" lIns="0" tIns="12700" rIns="0" bIns="0" rtlCol="0">
            <a:spAutoFit/>
          </a:bodyPr>
          <a:lstStyle>
            <a:lvl1pPr>
              <a:defRPr sz="2500" b="1" i="0">
                <a:solidFill>
                  <a:srgbClr val="005BAA"/>
                </a:solidFill>
                <a:latin typeface="Etelka Text Pro"/>
                <a:ea typeface="+mj-ea"/>
                <a:cs typeface="Etelka Text Pro"/>
              </a:defRPr>
            </a:lvl1pPr>
          </a:lstStyle>
          <a:p>
            <a:pPr marL="12700">
              <a:spcBef>
                <a:spcPts val="100"/>
              </a:spcBef>
              <a:defRPr/>
            </a:pPr>
            <a:r>
              <a:rPr lang="fr-FR" kern="0" spc="-10">
                <a:solidFill>
                  <a:srgbClr val="0050A4"/>
                </a:solidFill>
                <a:latin typeface="Avenir Next LT Pro"/>
              </a:rPr>
              <a:t>SYNTHESE DES FORCES DE PORTEUR ET DU SWOT</a:t>
            </a:r>
            <a:endParaRPr lang="en-US"/>
          </a:p>
        </p:txBody>
      </p:sp>
      <p:pic>
        <p:nvPicPr>
          <p:cNvPr id="10" name="Image 9">
            <a:extLst>
              <a:ext uri="{FF2B5EF4-FFF2-40B4-BE49-F238E27FC236}">
                <a16:creationId xmlns:a16="http://schemas.microsoft.com/office/drawing/2014/main" id="{B40FB7C8-7583-9717-2EF9-16D95195F3AA}"/>
              </a:ext>
            </a:extLst>
          </p:cNvPr>
          <p:cNvPicPr>
            <a:picLocks noChangeAspect="1"/>
          </p:cNvPicPr>
          <p:nvPr/>
        </p:nvPicPr>
        <p:blipFill rotWithShape="1">
          <a:blip r:embed="rId3"/>
          <a:srcRect r="21138" b="30180"/>
          <a:stretch/>
        </p:blipFill>
        <p:spPr>
          <a:xfrm>
            <a:off x="0" y="0"/>
            <a:ext cx="252412" cy="1287624"/>
          </a:xfrm>
          <a:prstGeom prst="rect">
            <a:avLst/>
          </a:prstGeom>
        </p:spPr>
      </p:pic>
      <p:sp>
        <p:nvSpPr>
          <p:cNvPr id="14" name="ZoneTexte 13">
            <a:extLst>
              <a:ext uri="{FF2B5EF4-FFF2-40B4-BE49-F238E27FC236}">
                <a16:creationId xmlns:a16="http://schemas.microsoft.com/office/drawing/2014/main" id="{A6DAAFB9-07E4-420A-0511-8544C0493FB0}"/>
              </a:ext>
            </a:extLst>
          </p:cNvPr>
          <p:cNvSpPr txBox="1"/>
          <p:nvPr/>
        </p:nvSpPr>
        <p:spPr>
          <a:xfrm>
            <a:off x="4779530" y="6532567"/>
            <a:ext cx="2946400" cy="246221"/>
          </a:xfrm>
          <a:prstGeom prst="rect">
            <a:avLst/>
          </a:prstGeom>
          <a:noFill/>
        </p:spPr>
        <p:txBody>
          <a:bodyPr wrap="square" rtlCol="0" anchor="ctr">
            <a:spAutoFit/>
          </a:bodyPr>
          <a:lstStyle/>
          <a:p>
            <a:pPr algn="ctr"/>
            <a:r>
              <a:rPr lang="fr-FR" sz="1000">
                <a:solidFill>
                  <a:schemeClr val="bg1"/>
                </a:solidFill>
                <a:latin typeface="Avenir Next LT Pro Light" panose="020B0304020202020204" pitchFamily="34" charset="0"/>
              </a:rPr>
              <a:t>CLUB MARCHE EUROPEEN – JANVIER 2023</a:t>
            </a:r>
          </a:p>
        </p:txBody>
      </p:sp>
      <p:pic>
        <p:nvPicPr>
          <p:cNvPr id="2" name="Image 1">
            <a:extLst>
              <a:ext uri="{FF2B5EF4-FFF2-40B4-BE49-F238E27FC236}">
                <a16:creationId xmlns:a16="http://schemas.microsoft.com/office/drawing/2014/main" id="{B8927B82-58FD-73BD-DAE9-F5B4E99806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03848" y="294947"/>
            <a:ext cx="556103" cy="37073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TextBox 5">
            <a:extLst>
              <a:ext uri="{FF2B5EF4-FFF2-40B4-BE49-F238E27FC236}">
                <a16:creationId xmlns:a16="http://schemas.microsoft.com/office/drawing/2014/main" id="{77AA4826-9DA8-4418-6FBA-0163C5285175}"/>
              </a:ext>
            </a:extLst>
          </p:cNvPr>
          <p:cNvSpPr txBox="1"/>
          <p:nvPr/>
        </p:nvSpPr>
        <p:spPr>
          <a:xfrm>
            <a:off x="730817" y="1008529"/>
            <a:ext cx="10269192"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fr-FR">
                <a:cs typeface="Calibri" panose="020F0502020204030204"/>
              </a:rPr>
              <a:t>Les Pays Bas : Un marché à fort potentiel mais avec une forte exigence</a:t>
            </a:r>
          </a:p>
          <a:p>
            <a:pPr marL="285750" indent="-285750">
              <a:buFont typeface="Arial"/>
              <a:buChar char="•"/>
            </a:pPr>
            <a:r>
              <a:rPr lang="fr-FR">
                <a:cs typeface="Calibri" panose="020F0502020204030204"/>
              </a:rPr>
              <a:t>Forte réservation en direct (55 %)</a:t>
            </a:r>
          </a:p>
          <a:p>
            <a:pPr marL="285750" indent="-285750">
              <a:buFont typeface="Arial"/>
              <a:buChar char="•"/>
            </a:pPr>
            <a:r>
              <a:rPr lang="fr-FR">
                <a:cs typeface="Calibri" panose="020F0502020204030204"/>
              </a:rPr>
              <a:t>Influence des OTA pour les avis / conseils</a:t>
            </a:r>
          </a:p>
          <a:p>
            <a:r>
              <a:rPr lang="fr-FR" b="1">
                <a:cs typeface="Calibri" panose="020F0502020204030204"/>
              </a:rPr>
              <a:t>=&gt; Fort pouvoir de négociation du client parce que marché très orienté prix</a:t>
            </a:r>
          </a:p>
          <a:p>
            <a:pPr marL="285750" indent="-285750">
              <a:buFont typeface="Arial"/>
              <a:buChar char="•"/>
            </a:pPr>
            <a:endParaRPr lang="fr-FR">
              <a:cs typeface="Calibri" panose="020F0502020204030204"/>
            </a:endParaRPr>
          </a:p>
        </p:txBody>
      </p:sp>
      <p:sp>
        <p:nvSpPr>
          <p:cNvPr id="6" name="TextBox 12">
            <a:extLst>
              <a:ext uri="{FF2B5EF4-FFF2-40B4-BE49-F238E27FC236}">
                <a16:creationId xmlns:a16="http://schemas.microsoft.com/office/drawing/2014/main" id="{F8E115EF-CD8B-398C-8049-67E15EA06A08}"/>
              </a:ext>
            </a:extLst>
          </p:cNvPr>
          <p:cNvSpPr txBox="1"/>
          <p:nvPr/>
        </p:nvSpPr>
        <p:spPr>
          <a:xfrm>
            <a:off x="730817" y="2368549"/>
            <a:ext cx="11246539"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a:cs typeface="Calibri"/>
              </a:rPr>
              <a:t>La région possède d'</a:t>
            </a:r>
            <a:r>
              <a:rPr lang="fr-FR" b="1">
                <a:cs typeface="Calibri"/>
              </a:rPr>
              <a:t>important d'atouts </a:t>
            </a:r>
            <a:r>
              <a:rPr lang="fr-FR">
                <a:cs typeface="Calibri"/>
              </a:rPr>
              <a:t>pour séduire les touristes néerlandais :</a:t>
            </a:r>
          </a:p>
          <a:p>
            <a:endParaRPr lang="fr-FR">
              <a:cs typeface="Calibri"/>
            </a:endParaRPr>
          </a:p>
          <a:p>
            <a:pPr marL="285750" indent="-285750">
              <a:buFont typeface="Calibri"/>
              <a:buChar char="-"/>
            </a:pPr>
            <a:r>
              <a:rPr lang="fr-FR">
                <a:cs typeface="Calibri"/>
              </a:rPr>
              <a:t>Une </a:t>
            </a:r>
            <a:r>
              <a:rPr lang="fr-FR" b="1">
                <a:solidFill>
                  <a:srgbClr val="00B050"/>
                </a:solidFill>
                <a:cs typeface="Calibri"/>
              </a:rPr>
              <a:t>grande diversité de paysages et d’activités</a:t>
            </a:r>
            <a:endParaRPr lang="fr-FR">
              <a:cs typeface="Calibri"/>
            </a:endParaRPr>
          </a:p>
          <a:p>
            <a:pPr marL="285750" indent="-285750">
              <a:buFont typeface="Calibri"/>
              <a:buChar char="-"/>
            </a:pPr>
            <a:r>
              <a:rPr lang="fr-FR">
                <a:cs typeface="Calibri"/>
              </a:rPr>
              <a:t>La </a:t>
            </a:r>
            <a:r>
              <a:rPr lang="fr-FR" b="1">
                <a:solidFill>
                  <a:srgbClr val="00B050"/>
                </a:solidFill>
                <a:cs typeface="Calibri"/>
              </a:rPr>
              <a:t>gastronomie et la convivialité </a:t>
            </a:r>
            <a:r>
              <a:rPr lang="fr-FR">
                <a:cs typeface="Calibri"/>
              </a:rPr>
              <a:t>très appréciés par les néerlandais</a:t>
            </a:r>
          </a:p>
          <a:p>
            <a:pPr marL="285750" indent="-285750">
              <a:buFont typeface="Calibri"/>
              <a:buChar char="-"/>
            </a:pPr>
            <a:r>
              <a:rPr lang="fr-FR">
                <a:cs typeface="Calibri"/>
              </a:rPr>
              <a:t>Une offre avec un </a:t>
            </a:r>
            <a:r>
              <a:rPr lang="fr-FR" b="1">
                <a:solidFill>
                  <a:srgbClr val="00B050"/>
                </a:solidFill>
                <a:cs typeface="Calibri"/>
              </a:rPr>
              <a:t>rapport qualité prix</a:t>
            </a:r>
            <a:r>
              <a:rPr lang="fr-FR">
                <a:cs typeface="Calibri"/>
              </a:rPr>
              <a:t> très attractif</a:t>
            </a:r>
          </a:p>
          <a:p>
            <a:endParaRPr lang="fr-FR">
              <a:cs typeface="Calibri"/>
            </a:endParaRPr>
          </a:p>
          <a:p>
            <a:pPr marL="285750" indent="-285750">
              <a:buFont typeface="Calibri"/>
              <a:buChar char="-"/>
            </a:pPr>
            <a:endParaRPr lang="fr-FR">
              <a:cs typeface="Calibri"/>
            </a:endParaRPr>
          </a:p>
          <a:p>
            <a:r>
              <a:rPr lang="fr-FR">
                <a:cs typeface="Calibri"/>
              </a:rPr>
              <a:t>Afin de positionner la région comme une</a:t>
            </a:r>
            <a:r>
              <a:rPr lang="fr-FR" b="1">
                <a:cs typeface="Calibri"/>
              </a:rPr>
              <a:t> véritable destination touristique</a:t>
            </a:r>
            <a:r>
              <a:rPr lang="fr-FR">
                <a:cs typeface="Calibri"/>
              </a:rPr>
              <a:t> pour des courts séjours, il faudra:</a:t>
            </a:r>
          </a:p>
          <a:p>
            <a:endParaRPr lang="fr-FR">
              <a:cs typeface="Calibri"/>
            </a:endParaRPr>
          </a:p>
          <a:p>
            <a:pPr marL="285750" indent="-285750">
              <a:buFont typeface="Calibri"/>
              <a:buChar char="-"/>
            </a:pPr>
            <a:r>
              <a:rPr lang="fr-FR">
                <a:cs typeface="Calibri"/>
              </a:rPr>
              <a:t>Travailler la </a:t>
            </a:r>
            <a:r>
              <a:rPr lang="fr-FR" b="1">
                <a:solidFill>
                  <a:srgbClr val="FF0000"/>
                </a:solidFill>
                <a:cs typeface="Calibri"/>
              </a:rPr>
              <a:t>notoriété et l'image de la région </a:t>
            </a:r>
            <a:r>
              <a:rPr lang="fr-FR">
                <a:cs typeface="Calibri"/>
              </a:rPr>
              <a:t>auprès des touristes néerlandais, tout en se différenciant des autres régions/ pays concurrents</a:t>
            </a:r>
          </a:p>
          <a:p>
            <a:pPr marL="285750" indent="-285750">
              <a:buFont typeface="Calibri"/>
              <a:buChar char="-"/>
            </a:pPr>
            <a:r>
              <a:rPr lang="fr-FR">
                <a:cs typeface="Calibri"/>
              </a:rPr>
              <a:t>Préparer l'</a:t>
            </a:r>
            <a:r>
              <a:rPr lang="fr-FR" b="1">
                <a:solidFill>
                  <a:srgbClr val="FF0000"/>
                </a:solidFill>
                <a:cs typeface="Calibri"/>
              </a:rPr>
              <a:t>accueil des néerlandais dans leur langue </a:t>
            </a:r>
            <a:r>
              <a:rPr lang="fr-FR">
                <a:cs typeface="Calibri"/>
              </a:rPr>
              <a:t>(à minima en anglais): guides touristiques néerlandophone, documentations et sites internet en néerlandais</a:t>
            </a:r>
          </a:p>
          <a:p>
            <a:endParaRPr lang="fr-FR">
              <a:cs typeface="Calibri"/>
            </a:endParaRPr>
          </a:p>
        </p:txBody>
      </p:sp>
    </p:spTree>
    <p:extLst>
      <p:ext uri="{BB962C8B-B14F-4D97-AF65-F5344CB8AC3E}">
        <p14:creationId xmlns:p14="http://schemas.microsoft.com/office/powerpoint/2010/main" val="115959512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e 18">
            <a:extLst>
              <a:ext uri="{FF2B5EF4-FFF2-40B4-BE49-F238E27FC236}">
                <a16:creationId xmlns:a16="http://schemas.microsoft.com/office/drawing/2014/main" id="{40D80CD1-2E93-2A02-C789-DAE31478DEAD}"/>
              </a:ext>
            </a:extLst>
          </p:cNvPr>
          <p:cNvGrpSpPr/>
          <p:nvPr/>
        </p:nvGrpSpPr>
        <p:grpSpPr>
          <a:xfrm>
            <a:off x="1775740" y="1754365"/>
            <a:ext cx="8640521" cy="3420648"/>
            <a:chOff x="1662890" y="1754365"/>
            <a:chExt cx="8640521" cy="3420648"/>
          </a:xfrm>
        </p:grpSpPr>
        <p:pic>
          <p:nvPicPr>
            <p:cNvPr id="17" name="Image 16">
              <a:extLst>
                <a:ext uri="{FF2B5EF4-FFF2-40B4-BE49-F238E27FC236}">
                  <a16:creationId xmlns:a16="http://schemas.microsoft.com/office/drawing/2014/main" id="{EA3CAF1E-ABF2-B35C-1C31-E06588EA1A3C}"/>
                </a:ext>
              </a:extLst>
            </p:cNvPr>
            <p:cNvPicPr>
              <a:picLocks noChangeAspect="1"/>
            </p:cNvPicPr>
            <p:nvPr/>
          </p:nvPicPr>
          <p:blipFill rotWithShape="1">
            <a:blip r:embed="rId2"/>
            <a:srcRect r="5432"/>
            <a:stretch/>
          </p:blipFill>
          <p:spPr>
            <a:xfrm>
              <a:off x="1662890" y="1754365"/>
              <a:ext cx="2563882" cy="2546207"/>
            </a:xfrm>
            <a:prstGeom prst="rect">
              <a:avLst/>
            </a:prstGeom>
          </p:spPr>
        </p:pic>
        <p:pic>
          <p:nvPicPr>
            <p:cNvPr id="18" name="Image 17">
              <a:extLst>
                <a:ext uri="{FF2B5EF4-FFF2-40B4-BE49-F238E27FC236}">
                  <a16:creationId xmlns:a16="http://schemas.microsoft.com/office/drawing/2014/main" id="{64534F8A-41C3-E5B0-8485-FFFF42569995}"/>
                </a:ext>
              </a:extLst>
            </p:cNvPr>
            <p:cNvPicPr>
              <a:picLocks noChangeAspect="1"/>
            </p:cNvPicPr>
            <p:nvPr/>
          </p:nvPicPr>
          <p:blipFill rotWithShape="1">
            <a:blip r:embed="rId2"/>
            <a:srcRect r="5432"/>
            <a:stretch/>
          </p:blipFill>
          <p:spPr>
            <a:xfrm rot="10800000">
              <a:off x="7739529" y="2628806"/>
              <a:ext cx="2563882" cy="2546207"/>
            </a:xfrm>
            <a:prstGeom prst="rect">
              <a:avLst/>
            </a:prstGeom>
          </p:spPr>
        </p:pic>
      </p:grpSp>
      <p:sp>
        <p:nvSpPr>
          <p:cNvPr id="4" name="Rectangle 3">
            <a:extLst>
              <a:ext uri="{FF2B5EF4-FFF2-40B4-BE49-F238E27FC236}">
                <a16:creationId xmlns:a16="http://schemas.microsoft.com/office/drawing/2014/main" id="{8E56D6F9-5565-6B21-C3FB-4FE2742C47A1}"/>
              </a:ext>
            </a:extLst>
          </p:cNvPr>
          <p:cNvSpPr/>
          <p:nvPr/>
        </p:nvSpPr>
        <p:spPr>
          <a:xfrm>
            <a:off x="0" y="6454588"/>
            <a:ext cx="12192000" cy="409387"/>
          </a:xfrm>
          <a:prstGeom prst="rect">
            <a:avLst/>
          </a:prstGeom>
          <a:solidFill>
            <a:srgbClr val="0050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Espace réservé du numéro de diapositive 27">
            <a:extLst>
              <a:ext uri="{FF2B5EF4-FFF2-40B4-BE49-F238E27FC236}">
                <a16:creationId xmlns:a16="http://schemas.microsoft.com/office/drawing/2014/main" id="{E0FB8DB1-1636-CB8D-EAC2-431ECA10F92C}"/>
              </a:ext>
            </a:extLst>
          </p:cNvPr>
          <p:cNvSpPr txBox="1">
            <a:spLocks/>
          </p:cNvSpPr>
          <p:nvPr/>
        </p:nvSpPr>
        <p:spPr>
          <a:xfrm>
            <a:off x="11527902" y="6497172"/>
            <a:ext cx="664098" cy="278717"/>
          </a:xfrm>
          <a:prstGeom prst="rect">
            <a:avLst/>
          </a:prstGeom>
        </p:spPr>
        <p:txBody>
          <a:bodyPr anchor="ct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8AC7C10-199F-484E-9772-D20B8002819D}" type="slidenum">
              <a:rPr lang="fr-FR" sz="1000" smtClean="0">
                <a:solidFill>
                  <a:schemeClr val="bg1"/>
                </a:solidFill>
                <a:latin typeface="Avenir Next LT Pro Light" panose="020B0304020202020204" pitchFamily="34" charset="0"/>
              </a:rPr>
              <a:pPr algn="r"/>
              <a:t>49</a:t>
            </a:fld>
            <a:endParaRPr lang="fr-FR" sz="1000">
              <a:solidFill>
                <a:schemeClr val="bg1"/>
              </a:solidFill>
              <a:latin typeface="Avenir Next LT Pro Light" panose="020B0304020202020204" pitchFamily="34" charset="0"/>
            </a:endParaRPr>
          </a:p>
        </p:txBody>
      </p:sp>
      <p:pic>
        <p:nvPicPr>
          <p:cNvPr id="9" name="Image 8" descr="Une image contenant texte&#10;&#10;Description générée automatiquement">
            <a:extLst>
              <a:ext uri="{FF2B5EF4-FFF2-40B4-BE49-F238E27FC236}">
                <a16:creationId xmlns:a16="http://schemas.microsoft.com/office/drawing/2014/main" id="{94A0D061-A93D-F338-07EB-4145DBB2B0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219" y="6514599"/>
            <a:ext cx="1189318" cy="289365"/>
          </a:xfrm>
          <a:prstGeom prst="rect">
            <a:avLst/>
          </a:prstGeom>
        </p:spPr>
      </p:pic>
      <p:pic>
        <p:nvPicPr>
          <p:cNvPr id="3" name="Image 2">
            <a:extLst>
              <a:ext uri="{FF2B5EF4-FFF2-40B4-BE49-F238E27FC236}">
                <a16:creationId xmlns:a16="http://schemas.microsoft.com/office/drawing/2014/main" id="{F1AED804-DBBA-52E4-419B-515890926C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95705" y="1154072"/>
            <a:ext cx="1200585" cy="1200585"/>
          </a:xfrm>
          <a:prstGeom prst="rect">
            <a:avLst/>
          </a:prstGeom>
        </p:spPr>
      </p:pic>
      <p:sp>
        <p:nvSpPr>
          <p:cNvPr id="5" name="ZoneTexte 4">
            <a:extLst>
              <a:ext uri="{FF2B5EF4-FFF2-40B4-BE49-F238E27FC236}">
                <a16:creationId xmlns:a16="http://schemas.microsoft.com/office/drawing/2014/main" id="{99EBABE6-1CF2-0186-C817-F06BBC5DC538}"/>
              </a:ext>
            </a:extLst>
          </p:cNvPr>
          <p:cNvSpPr txBox="1"/>
          <p:nvPr/>
        </p:nvSpPr>
        <p:spPr>
          <a:xfrm>
            <a:off x="-1" y="2824692"/>
            <a:ext cx="12191999" cy="1569660"/>
          </a:xfrm>
          <a:prstGeom prst="rect">
            <a:avLst/>
          </a:prstGeom>
          <a:noFill/>
        </p:spPr>
        <p:txBody>
          <a:bodyPr wrap="square" lIns="91440" tIns="45720" rIns="91440" bIns="45720" rtlCol="0" anchor="t">
            <a:spAutoFit/>
          </a:bodyPr>
          <a:lstStyle/>
          <a:p>
            <a:pPr algn="ctr"/>
            <a:r>
              <a:rPr lang="fr-FR" sz="3200">
                <a:solidFill>
                  <a:schemeClr val="bg2">
                    <a:lumMod val="50000"/>
                  </a:schemeClr>
                </a:solidFill>
                <a:latin typeface="Avenir Next LT Pro Light"/>
              </a:rPr>
              <a:t>BILAN 2022 </a:t>
            </a:r>
          </a:p>
          <a:p>
            <a:pPr algn="ctr"/>
            <a:r>
              <a:rPr lang="fr-FR" sz="3200">
                <a:solidFill>
                  <a:schemeClr val="bg2">
                    <a:lumMod val="50000"/>
                  </a:schemeClr>
                </a:solidFill>
                <a:latin typeface="Avenir Next LT Pro Light"/>
              </a:rPr>
              <a:t>&amp;</a:t>
            </a:r>
          </a:p>
          <a:p>
            <a:pPr algn="ctr"/>
            <a:r>
              <a:rPr lang="fr-FR" sz="3200">
                <a:solidFill>
                  <a:schemeClr val="bg2">
                    <a:lumMod val="50000"/>
                  </a:schemeClr>
                </a:solidFill>
                <a:latin typeface="Avenir Next LT Pro Light"/>
              </a:rPr>
              <a:t>PLAN D'ACTIONS 2023</a:t>
            </a:r>
          </a:p>
        </p:txBody>
      </p:sp>
      <p:sp>
        <p:nvSpPr>
          <p:cNvPr id="2" name="ZoneTexte 1">
            <a:extLst>
              <a:ext uri="{FF2B5EF4-FFF2-40B4-BE49-F238E27FC236}">
                <a16:creationId xmlns:a16="http://schemas.microsoft.com/office/drawing/2014/main" id="{15674135-DF4E-E61B-C67B-EAA84DB8DCAB}"/>
              </a:ext>
            </a:extLst>
          </p:cNvPr>
          <p:cNvSpPr txBox="1"/>
          <p:nvPr/>
        </p:nvSpPr>
        <p:spPr>
          <a:xfrm>
            <a:off x="4779530" y="6532567"/>
            <a:ext cx="2946400" cy="246221"/>
          </a:xfrm>
          <a:prstGeom prst="rect">
            <a:avLst/>
          </a:prstGeom>
          <a:noFill/>
        </p:spPr>
        <p:txBody>
          <a:bodyPr wrap="square" rtlCol="0" anchor="ctr">
            <a:spAutoFit/>
          </a:bodyPr>
          <a:lstStyle/>
          <a:p>
            <a:pPr algn="ctr"/>
            <a:r>
              <a:rPr lang="fr-FR" sz="1000">
                <a:solidFill>
                  <a:schemeClr val="bg1"/>
                </a:solidFill>
                <a:latin typeface="Avenir Next LT Pro Light" panose="020B0304020202020204" pitchFamily="34" charset="0"/>
              </a:rPr>
              <a:t>Titre du document</a:t>
            </a:r>
          </a:p>
        </p:txBody>
      </p:sp>
    </p:spTree>
    <p:extLst>
      <p:ext uri="{BB962C8B-B14F-4D97-AF65-F5344CB8AC3E}">
        <p14:creationId xmlns:p14="http://schemas.microsoft.com/office/powerpoint/2010/main" val="10003250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e 18">
            <a:extLst>
              <a:ext uri="{FF2B5EF4-FFF2-40B4-BE49-F238E27FC236}">
                <a16:creationId xmlns:a16="http://schemas.microsoft.com/office/drawing/2014/main" id="{40D80CD1-2E93-2A02-C789-DAE31478DEAD}"/>
              </a:ext>
            </a:extLst>
          </p:cNvPr>
          <p:cNvGrpSpPr/>
          <p:nvPr/>
        </p:nvGrpSpPr>
        <p:grpSpPr>
          <a:xfrm>
            <a:off x="1775740" y="1754365"/>
            <a:ext cx="8640521" cy="3420648"/>
            <a:chOff x="1662890" y="1754365"/>
            <a:chExt cx="8640521" cy="3420648"/>
          </a:xfrm>
        </p:grpSpPr>
        <p:pic>
          <p:nvPicPr>
            <p:cNvPr id="17" name="Image 16">
              <a:extLst>
                <a:ext uri="{FF2B5EF4-FFF2-40B4-BE49-F238E27FC236}">
                  <a16:creationId xmlns:a16="http://schemas.microsoft.com/office/drawing/2014/main" id="{EA3CAF1E-ABF2-B35C-1C31-E06588EA1A3C}"/>
                </a:ext>
              </a:extLst>
            </p:cNvPr>
            <p:cNvPicPr>
              <a:picLocks noChangeAspect="1"/>
            </p:cNvPicPr>
            <p:nvPr/>
          </p:nvPicPr>
          <p:blipFill rotWithShape="1">
            <a:blip r:embed="rId2"/>
            <a:srcRect r="5432"/>
            <a:stretch/>
          </p:blipFill>
          <p:spPr>
            <a:xfrm>
              <a:off x="1662890" y="1754365"/>
              <a:ext cx="2563882" cy="2546207"/>
            </a:xfrm>
            <a:prstGeom prst="rect">
              <a:avLst/>
            </a:prstGeom>
          </p:spPr>
        </p:pic>
        <p:pic>
          <p:nvPicPr>
            <p:cNvPr id="18" name="Image 17">
              <a:extLst>
                <a:ext uri="{FF2B5EF4-FFF2-40B4-BE49-F238E27FC236}">
                  <a16:creationId xmlns:a16="http://schemas.microsoft.com/office/drawing/2014/main" id="{64534F8A-41C3-E5B0-8485-FFFF42569995}"/>
                </a:ext>
              </a:extLst>
            </p:cNvPr>
            <p:cNvPicPr>
              <a:picLocks noChangeAspect="1"/>
            </p:cNvPicPr>
            <p:nvPr/>
          </p:nvPicPr>
          <p:blipFill rotWithShape="1">
            <a:blip r:embed="rId2"/>
            <a:srcRect r="5432"/>
            <a:stretch/>
          </p:blipFill>
          <p:spPr>
            <a:xfrm rot="10800000">
              <a:off x="7739529" y="2628806"/>
              <a:ext cx="2563882" cy="2546207"/>
            </a:xfrm>
            <a:prstGeom prst="rect">
              <a:avLst/>
            </a:prstGeom>
          </p:spPr>
        </p:pic>
      </p:grpSp>
      <p:sp>
        <p:nvSpPr>
          <p:cNvPr id="4" name="Rectangle 3">
            <a:extLst>
              <a:ext uri="{FF2B5EF4-FFF2-40B4-BE49-F238E27FC236}">
                <a16:creationId xmlns:a16="http://schemas.microsoft.com/office/drawing/2014/main" id="{8E56D6F9-5565-6B21-C3FB-4FE2742C47A1}"/>
              </a:ext>
            </a:extLst>
          </p:cNvPr>
          <p:cNvSpPr/>
          <p:nvPr/>
        </p:nvSpPr>
        <p:spPr>
          <a:xfrm>
            <a:off x="0" y="6454588"/>
            <a:ext cx="12192000" cy="409387"/>
          </a:xfrm>
          <a:prstGeom prst="rect">
            <a:avLst/>
          </a:prstGeom>
          <a:solidFill>
            <a:srgbClr val="0050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Espace réservé du numéro de diapositive 27">
            <a:extLst>
              <a:ext uri="{FF2B5EF4-FFF2-40B4-BE49-F238E27FC236}">
                <a16:creationId xmlns:a16="http://schemas.microsoft.com/office/drawing/2014/main" id="{E0FB8DB1-1636-CB8D-EAC2-431ECA10F92C}"/>
              </a:ext>
            </a:extLst>
          </p:cNvPr>
          <p:cNvSpPr txBox="1">
            <a:spLocks/>
          </p:cNvSpPr>
          <p:nvPr/>
        </p:nvSpPr>
        <p:spPr>
          <a:xfrm>
            <a:off x="11527902" y="6497172"/>
            <a:ext cx="664098" cy="278717"/>
          </a:xfrm>
          <a:prstGeom prst="rect">
            <a:avLst/>
          </a:prstGeom>
        </p:spPr>
        <p:txBody>
          <a:bodyPr anchor="ct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8AC7C10-199F-484E-9772-D20B8002819D}" type="slidenum">
              <a:rPr lang="fr-FR" sz="1000" smtClean="0">
                <a:solidFill>
                  <a:schemeClr val="bg1"/>
                </a:solidFill>
                <a:latin typeface="Avenir Next LT Pro Light" panose="020B0304020202020204" pitchFamily="34" charset="0"/>
              </a:rPr>
              <a:pPr algn="r"/>
              <a:t>5</a:t>
            </a:fld>
            <a:endParaRPr lang="fr-FR" sz="1000">
              <a:solidFill>
                <a:schemeClr val="bg1"/>
              </a:solidFill>
              <a:latin typeface="Avenir Next LT Pro Light" panose="020B0304020202020204" pitchFamily="34" charset="0"/>
            </a:endParaRPr>
          </a:p>
        </p:txBody>
      </p:sp>
      <p:pic>
        <p:nvPicPr>
          <p:cNvPr id="9" name="Image 8" descr="Une image contenant texte&#10;&#10;Description générée automatiquement">
            <a:extLst>
              <a:ext uri="{FF2B5EF4-FFF2-40B4-BE49-F238E27FC236}">
                <a16:creationId xmlns:a16="http://schemas.microsoft.com/office/drawing/2014/main" id="{94A0D061-A93D-F338-07EB-4145DBB2B0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219" y="6514599"/>
            <a:ext cx="1189318" cy="289365"/>
          </a:xfrm>
          <a:prstGeom prst="rect">
            <a:avLst/>
          </a:prstGeom>
        </p:spPr>
      </p:pic>
      <p:pic>
        <p:nvPicPr>
          <p:cNvPr id="3" name="Image 2">
            <a:extLst>
              <a:ext uri="{FF2B5EF4-FFF2-40B4-BE49-F238E27FC236}">
                <a16:creationId xmlns:a16="http://schemas.microsoft.com/office/drawing/2014/main" id="{F1AED804-DBBA-52E4-419B-515890926C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95705" y="1154072"/>
            <a:ext cx="1200585" cy="1200585"/>
          </a:xfrm>
          <a:prstGeom prst="rect">
            <a:avLst/>
          </a:prstGeom>
        </p:spPr>
      </p:pic>
      <p:sp>
        <p:nvSpPr>
          <p:cNvPr id="5" name="ZoneTexte 4">
            <a:extLst>
              <a:ext uri="{FF2B5EF4-FFF2-40B4-BE49-F238E27FC236}">
                <a16:creationId xmlns:a16="http://schemas.microsoft.com/office/drawing/2014/main" id="{99EBABE6-1CF2-0186-C817-F06BBC5DC538}"/>
              </a:ext>
            </a:extLst>
          </p:cNvPr>
          <p:cNvSpPr txBox="1"/>
          <p:nvPr/>
        </p:nvSpPr>
        <p:spPr>
          <a:xfrm>
            <a:off x="-1" y="2824692"/>
            <a:ext cx="12191999" cy="1077218"/>
          </a:xfrm>
          <a:prstGeom prst="rect">
            <a:avLst/>
          </a:prstGeom>
          <a:noFill/>
        </p:spPr>
        <p:txBody>
          <a:bodyPr wrap="square" lIns="91440" tIns="45720" rIns="91440" bIns="45720" rtlCol="0" anchor="t">
            <a:spAutoFit/>
          </a:bodyPr>
          <a:lstStyle/>
          <a:p>
            <a:pPr algn="ctr"/>
            <a:r>
              <a:rPr lang="fr-FR" sz="3200">
                <a:solidFill>
                  <a:schemeClr val="bg2">
                    <a:lumMod val="50000"/>
                  </a:schemeClr>
                </a:solidFill>
                <a:latin typeface="Avenir Next LT Pro Light"/>
              </a:rPr>
              <a:t>CONTEXTE DU MARCHE ALLEMAND</a:t>
            </a:r>
          </a:p>
          <a:p>
            <a:pPr algn="ctr"/>
            <a:r>
              <a:rPr lang="fr-FR" sz="3200">
                <a:solidFill>
                  <a:schemeClr val="bg2">
                    <a:lumMod val="50000"/>
                  </a:schemeClr>
                </a:solidFill>
                <a:latin typeface="Avenir Next LT Pro Light"/>
              </a:rPr>
              <a:t>DANS LA REGION</a:t>
            </a:r>
          </a:p>
        </p:txBody>
      </p:sp>
      <p:sp>
        <p:nvSpPr>
          <p:cNvPr id="2" name="ZoneTexte 1">
            <a:extLst>
              <a:ext uri="{FF2B5EF4-FFF2-40B4-BE49-F238E27FC236}">
                <a16:creationId xmlns:a16="http://schemas.microsoft.com/office/drawing/2014/main" id="{15674135-DF4E-E61B-C67B-EAA84DB8DCAB}"/>
              </a:ext>
            </a:extLst>
          </p:cNvPr>
          <p:cNvSpPr txBox="1"/>
          <p:nvPr/>
        </p:nvSpPr>
        <p:spPr>
          <a:xfrm>
            <a:off x="4779530" y="6532567"/>
            <a:ext cx="2946400" cy="246221"/>
          </a:xfrm>
          <a:prstGeom prst="rect">
            <a:avLst/>
          </a:prstGeom>
          <a:noFill/>
        </p:spPr>
        <p:txBody>
          <a:bodyPr wrap="square" rtlCol="0" anchor="ctr">
            <a:spAutoFit/>
          </a:bodyPr>
          <a:lstStyle/>
          <a:p>
            <a:pPr algn="ctr"/>
            <a:r>
              <a:rPr lang="fr-FR" sz="1000">
                <a:solidFill>
                  <a:schemeClr val="bg1"/>
                </a:solidFill>
                <a:latin typeface="Avenir Next LT Pro Light" panose="020B0304020202020204" pitchFamily="34" charset="0"/>
              </a:rPr>
              <a:t>Titre du document</a:t>
            </a:r>
          </a:p>
        </p:txBody>
      </p:sp>
    </p:spTree>
    <p:extLst>
      <p:ext uri="{BB962C8B-B14F-4D97-AF65-F5344CB8AC3E}">
        <p14:creationId xmlns:p14="http://schemas.microsoft.com/office/powerpoint/2010/main" val="400402762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Image 29" descr="Une image contenant extérieur, gens, lieu de culte, carré&#10;&#10;Description générée automatiquement">
            <a:extLst>
              <a:ext uri="{FF2B5EF4-FFF2-40B4-BE49-F238E27FC236}">
                <a16:creationId xmlns:a16="http://schemas.microsoft.com/office/drawing/2014/main" id="{80F99519-0074-CF6B-C540-1693596356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8695" y="2608295"/>
            <a:ext cx="1616869" cy="2116931"/>
          </a:xfrm>
          <a:prstGeom prst="rect">
            <a:avLst/>
          </a:prstGeom>
        </p:spPr>
      </p:pic>
      <p:sp>
        <p:nvSpPr>
          <p:cNvPr id="4" name="Rectangle 3">
            <a:extLst>
              <a:ext uri="{FF2B5EF4-FFF2-40B4-BE49-F238E27FC236}">
                <a16:creationId xmlns:a16="http://schemas.microsoft.com/office/drawing/2014/main" id="{8E56D6F9-5565-6B21-C3FB-4FE2742C47A1}"/>
              </a:ext>
            </a:extLst>
          </p:cNvPr>
          <p:cNvSpPr/>
          <p:nvPr/>
        </p:nvSpPr>
        <p:spPr>
          <a:xfrm>
            <a:off x="0" y="6448612"/>
            <a:ext cx="12192000" cy="409387"/>
          </a:xfrm>
          <a:prstGeom prst="rect">
            <a:avLst/>
          </a:prstGeom>
          <a:solidFill>
            <a:srgbClr val="0050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94496"/>
              </a:solidFill>
            </a:endParaRPr>
          </a:p>
        </p:txBody>
      </p:sp>
      <p:sp>
        <p:nvSpPr>
          <p:cNvPr id="7" name="Espace réservé du numéro de diapositive 27">
            <a:extLst>
              <a:ext uri="{FF2B5EF4-FFF2-40B4-BE49-F238E27FC236}">
                <a16:creationId xmlns:a16="http://schemas.microsoft.com/office/drawing/2014/main" id="{E0FB8DB1-1636-CB8D-EAC2-431ECA10F92C}"/>
              </a:ext>
            </a:extLst>
          </p:cNvPr>
          <p:cNvSpPr txBox="1">
            <a:spLocks/>
          </p:cNvSpPr>
          <p:nvPr/>
        </p:nvSpPr>
        <p:spPr>
          <a:xfrm>
            <a:off x="11527902" y="6491196"/>
            <a:ext cx="664098" cy="278717"/>
          </a:xfrm>
          <a:prstGeom prst="rect">
            <a:avLst/>
          </a:prstGeom>
        </p:spPr>
        <p:txBody>
          <a:bodyPr anchor="ct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8AC7C10-199F-484E-9772-D20B8002819D}" type="slidenum">
              <a:rPr lang="fr-FR" sz="1000" smtClean="0">
                <a:solidFill>
                  <a:schemeClr val="bg1"/>
                </a:solidFill>
                <a:latin typeface="Avenir Next LT Pro Light" panose="020B0304020202020204" pitchFamily="34" charset="0"/>
              </a:rPr>
              <a:pPr algn="r"/>
              <a:t>50</a:t>
            </a:fld>
            <a:endParaRPr lang="fr-FR" sz="1000">
              <a:solidFill>
                <a:schemeClr val="bg1"/>
              </a:solidFill>
              <a:latin typeface="Avenir Next LT Pro Light" panose="020B0304020202020204" pitchFamily="34" charset="0"/>
            </a:endParaRPr>
          </a:p>
        </p:txBody>
      </p:sp>
      <p:pic>
        <p:nvPicPr>
          <p:cNvPr id="9" name="Image 8" descr="Une image contenant texte&#10;&#10;Description générée automatiquement">
            <a:extLst>
              <a:ext uri="{FF2B5EF4-FFF2-40B4-BE49-F238E27FC236}">
                <a16:creationId xmlns:a16="http://schemas.microsoft.com/office/drawing/2014/main" id="{94A0D061-A93D-F338-07EB-4145DBB2B0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1219" y="6508623"/>
            <a:ext cx="1189318" cy="289365"/>
          </a:xfrm>
          <a:prstGeom prst="rect">
            <a:avLst/>
          </a:prstGeom>
        </p:spPr>
      </p:pic>
      <p:sp>
        <p:nvSpPr>
          <p:cNvPr id="3" name="object 2">
            <a:extLst>
              <a:ext uri="{FF2B5EF4-FFF2-40B4-BE49-F238E27FC236}">
                <a16:creationId xmlns:a16="http://schemas.microsoft.com/office/drawing/2014/main" id="{9B83DFF2-C52F-D107-A626-26CE08E3BD4B}"/>
              </a:ext>
            </a:extLst>
          </p:cNvPr>
          <p:cNvSpPr txBox="1">
            <a:spLocks/>
          </p:cNvSpPr>
          <p:nvPr/>
        </p:nvSpPr>
        <p:spPr>
          <a:xfrm>
            <a:off x="447800" y="127229"/>
            <a:ext cx="1944171" cy="397545"/>
          </a:xfrm>
          <a:prstGeom prst="rect">
            <a:avLst/>
          </a:prstGeom>
        </p:spPr>
        <p:txBody>
          <a:bodyPr vert="horz" wrap="square" lIns="0" tIns="12700" rIns="0" bIns="0" rtlCol="0">
            <a:spAutoFit/>
          </a:bodyPr>
          <a:lstStyle>
            <a:lvl1pPr>
              <a:defRPr sz="2500" b="1" i="0">
                <a:solidFill>
                  <a:srgbClr val="005BAA"/>
                </a:solidFill>
                <a:latin typeface="Etelka Text Pro"/>
                <a:ea typeface="+mj-ea"/>
                <a:cs typeface="Etelka Text Pro"/>
              </a:defRPr>
            </a:lvl1pPr>
          </a:lstStyle>
          <a:p>
            <a:pPr marL="12700" marR="0" lvl="0" indent="0" defTabSz="914400" eaLnBrk="1" fontAlgn="auto" latinLnBrk="0" hangingPunct="1">
              <a:lnSpc>
                <a:spcPct val="100000"/>
              </a:lnSpc>
              <a:spcBef>
                <a:spcPts val="100"/>
              </a:spcBef>
              <a:spcAft>
                <a:spcPts val="0"/>
              </a:spcAft>
              <a:buClrTx/>
              <a:buSzTx/>
              <a:buFontTx/>
              <a:buNone/>
              <a:tabLst/>
              <a:defRPr/>
            </a:pPr>
            <a:r>
              <a:rPr lang="fr-FR" kern="0" spc="-10">
                <a:solidFill>
                  <a:srgbClr val="0050A4"/>
                </a:solidFill>
                <a:latin typeface="Avenir Next LT Pro" panose="020B0504020202020204" pitchFamily="34" charset="0"/>
              </a:rPr>
              <a:t>BILAN 2022</a:t>
            </a:r>
            <a:endParaRPr kumimoji="0" lang="fr-FR" sz="2500" b="1" i="0" u="none" strike="noStrike" kern="0" cap="none" spc="-10" normalizeH="0" baseline="0" noProof="0">
              <a:ln>
                <a:noFill/>
              </a:ln>
              <a:solidFill>
                <a:srgbClr val="0050A4"/>
              </a:solidFill>
              <a:effectLst/>
              <a:uLnTx/>
              <a:uFillTx/>
              <a:latin typeface="Avenir Next LT Pro" panose="020B0504020202020204" pitchFamily="34" charset="0"/>
            </a:endParaRPr>
          </a:p>
        </p:txBody>
      </p:sp>
      <p:pic>
        <p:nvPicPr>
          <p:cNvPr id="10" name="Image 9">
            <a:extLst>
              <a:ext uri="{FF2B5EF4-FFF2-40B4-BE49-F238E27FC236}">
                <a16:creationId xmlns:a16="http://schemas.microsoft.com/office/drawing/2014/main" id="{B40FB7C8-7583-9717-2EF9-16D95195F3AA}"/>
              </a:ext>
            </a:extLst>
          </p:cNvPr>
          <p:cNvPicPr>
            <a:picLocks noChangeAspect="1"/>
          </p:cNvPicPr>
          <p:nvPr/>
        </p:nvPicPr>
        <p:blipFill rotWithShape="1">
          <a:blip r:embed="rId5"/>
          <a:srcRect r="21138" b="30180"/>
          <a:stretch/>
        </p:blipFill>
        <p:spPr>
          <a:xfrm>
            <a:off x="0" y="0"/>
            <a:ext cx="252412" cy="1287624"/>
          </a:xfrm>
          <a:prstGeom prst="rect">
            <a:avLst/>
          </a:prstGeom>
        </p:spPr>
      </p:pic>
      <p:sp>
        <p:nvSpPr>
          <p:cNvPr id="5" name="ZoneTexte 4">
            <a:extLst>
              <a:ext uri="{FF2B5EF4-FFF2-40B4-BE49-F238E27FC236}">
                <a16:creationId xmlns:a16="http://schemas.microsoft.com/office/drawing/2014/main" id="{9C5140F6-5B34-3891-336A-69D62F5C6655}"/>
              </a:ext>
            </a:extLst>
          </p:cNvPr>
          <p:cNvSpPr txBox="1"/>
          <p:nvPr/>
        </p:nvSpPr>
        <p:spPr>
          <a:xfrm>
            <a:off x="4787150" y="6551767"/>
            <a:ext cx="2946400" cy="246221"/>
          </a:xfrm>
          <a:prstGeom prst="rect">
            <a:avLst/>
          </a:prstGeom>
          <a:noFill/>
        </p:spPr>
        <p:txBody>
          <a:bodyPr wrap="square" rtlCol="0" anchor="ctr">
            <a:spAutoFit/>
          </a:bodyPr>
          <a:lstStyle/>
          <a:p>
            <a:pPr algn="ctr"/>
            <a:r>
              <a:rPr lang="fr-FR" sz="1000">
                <a:solidFill>
                  <a:schemeClr val="bg1"/>
                </a:solidFill>
                <a:latin typeface="Avenir Next LT Pro Light" panose="020B0304020202020204" pitchFamily="34" charset="0"/>
              </a:rPr>
              <a:t>CLUB MARCHE EUROPEEN – JANVIER 2023</a:t>
            </a:r>
          </a:p>
        </p:txBody>
      </p:sp>
      <p:pic>
        <p:nvPicPr>
          <p:cNvPr id="2" name="Image 1">
            <a:extLst>
              <a:ext uri="{FF2B5EF4-FFF2-40B4-BE49-F238E27FC236}">
                <a16:creationId xmlns:a16="http://schemas.microsoft.com/office/drawing/2014/main" id="{337DC549-DE93-6C42-46E7-51745920C9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64557" y="164835"/>
            <a:ext cx="718466" cy="47897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cxnSp>
        <p:nvCxnSpPr>
          <p:cNvPr id="13" name="Connecteur droit 12">
            <a:extLst>
              <a:ext uri="{FF2B5EF4-FFF2-40B4-BE49-F238E27FC236}">
                <a16:creationId xmlns:a16="http://schemas.microsoft.com/office/drawing/2014/main" id="{805877F1-42FB-2197-7E3A-623C0CEFB232}"/>
              </a:ext>
            </a:extLst>
          </p:cNvPr>
          <p:cNvCxnSpPr/>
          <p:nvPr/>
        </p:nvCxnSpPr>
        <p:spPr>
          <a:xfrm>
            <a:off x="3968318" y="961599"/>
            <a:ext cx="0" cy="5248961"/>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3685FF14-B714-A670-ACC6-B737D1889200}"/>
              </a:ext>
            </a:extLst>
          </p:cNvPr>
          <p:cNvCxnSpPr/>
          <p:nvPr/>
        </p:nvCxnSpPr>
        <p:spPr>
          <a:xfrm>
            <a:off x="8035771" y="991931"/>
            <a:ext cx="0" cy="5248961"/>
          </a:xfrm>
          <a:prstGeom prst="line">
            <a:avLst/>
          </a:prstGeom>
        </p:spPr>
        <p:style>
          <a:lnRef idx="1">
            <a:schemeClr val="accent1"/>
          </a:lnRef>
          <a:fillRef idx="0">
            <a:schemeClr val="accent1"/>
          </a:fillRef>
          <a:effectRef idx="0">
            <a:schemeClr val="accent1"/>
          </a:effectRef>
          <a:fontRef idx="minor">
            <a:schemeClr val="tx1"/>
          </a:fontRef>
        </p:style>
      </p:cxnSp>
      <p:sp>
        <p:nvSpPr>
          <p:cNvPr id="15" name="object 2">
            <a:extLst>
              <a:ext uri="{FF2B5EF4-FFF2-40B4-BE49-F238E27FC236}">
                <a16:creationId xmlns:a16="http://schemas.microsoft.com/office/drawing/2014/main" id="{AB7596D2-196C-8503-F694-55DC0FAB0D41}"/>
              </a:ext>
            </a:extLst>
          </p:cNvPr>
          <p:cNvSpPr txBox="1">
            <a:spLocks/>
          </p:cNvSpPr>
          <p:nvPr/>
        </p:nvSpPr>
        <p:spPr>
          <a:xfrm>
            <a:off x="1566310" y="519047"/>
            <a:ext cx="801450" cy="397545"/>
          </a:xfrm>
          <a:prstGeom prst="rect">
            <a:avLst/>
          </a:prstGeom>
        </p:spPr>
        <p:txBody>
          <a:bodyPr vert="horz" wrap="square" lIns="0" tIns="12700" rIns="0" bIns="0" rtlCol="0">
            <a:spAutoFit/>
          </a:bodyPr>
          <a:lstStyle>
            <a:lvl1pPr>
              <a:defRPr sz="2500" b="1" i="0">
                <a:solidFill>
                  <a:srgbClr val="005BAA"/>
                </a:solidFill>
                <a:latin typeface="Etelka Text Pro"/>
                <a:ea typeface="+mj-ea"/>
                <a:cs typeface="Etelka Text Pro"/>
              </a:defRPr>
            </a:lvl1pPr>
          </a:lstStyle>
          <a:p>
            <a:pPr marL="12700" marR="0" lvl="0" indent="0" defTabSz="914400" eaLnBrk="1" fontAlgn="auto" latinLnBrk="0" hangingPunct="1">
              <a:lnSpc>
                <a:spcPct val="100000"/>
              </a:lnSpc>
              <a:spcBef>
                <a:spcPts val="100"/>
              </a:spcBef>
              <a:spcAft>
                <a:spcPts val="0"/>
              </a:spcAft>
              <a:buClrTx/>
              <a:buSzTx/>
              <a:buFontTx/>
              <a:buNone/>
              <a:tabLst/>
              <a:defRPr/>
            </a:pPr>
            <a:r>
              <a:rPr lang="fr-FR" kern="0" spc="-10">
                <a:solidFill>
                  <a:srgbClr val="0050A4"/>
                </a:solidFill>
                <a:latin typeface="Avenir Next LT Pro" panose="020B0504020202020204" pitchFamily="34" charset="0"/>
              </a:rPr>
              <a:t>B2B</a:t>
            </a:r>
            <a:endParaRPr kumimoji="0" lang="fr-FR" sz="2500" b="1" i="0" u="none" strike="noStrike" kern="0" cap="none" spc="-10" normalizeH="0" baseline="0" noProof="0">
              <a:ln>
                <a:noFill/>
              </a:ln>
              <a:solidFill>
                <a:srgbClr val="0050A4"/>
              </a:solidFill>
              <a:effectLst/>
              <a:uLnTx/>
              <a:uFillTx/>
              <a:latin typeface="Avenir Next LT Pro" panose="020B0504020202020204" pitchFamily="34" charset="0"/>
            </a:endParaRPr>
          </a:p>
        </p:txBody>
      </p:sp>
      <p:sp>
        <p:nvSpPr>
          <p:cNvPr id="16" name="object 2">
            <a:extLst>
              <a:ext uri="{FF2B5EF4-FFF2-40B4-BE49-F238E27FC236}">
                <a16:creationId xmlns:a16="http://schemas.microsoft.com/office/drawing/2014/main" id="{A52B4FEC-B0B6-D281-A0BA-A1086B485283}"/>
              </a:ext>
            </a:extLst>
          </p:cNvPr>
          <p:cNvSpPr txBox="1">
            <a:spLocks/>
          </p:cNvSpPr>
          <p:nvPr/>
        </p:nvSpPr>
        <p:spPr>
          <a:xfrm>
            <a:off x="5746668" y="480789"/>
            <a:ext cx="801450" cy="397545"/>
          </a:xfrm>
          <a:prstGeom prst="rect">
            <a:avLst/>
          </a:prstGeom>
        </p:spPr>
        <p:txBody>
          <a:bodyPr vert="horz" wrap="square" lIns="0" tIns="12700" rIns="0" bIns="0" rtlCol="0">
            <a:spAutoFit/>
          </a:bodyPr>
          <a:lstStyle>
            <a:lvl1pPr>
              <a:defRPr sz="2500" b="1" i="0">
                <a:solidFill>
                  <a:srgbClr val="005BAA"/>
                </a:solidFill>
                <a:latin typeface="Etelka Text Pro"/>
                <a:ea typeface="+mj-ea"/>
                <a:cs typeface="Etelka Text Pro"/>
              </a:defRPr>
            </a:lvl1pPr>
          </a:lstStyle>
          <a:p>
            <a:pPr marL="12700" marR="0" lvl="0" indent="0" defTabSz="914400" eaLnBrk="1" fontAlgn="auto" latinLnBrk="0" hangingPunct="1">
              <a:lnSpc>
                <a:spcPct val="100000"/>
              </a:lnSpc>
              <a:spcBef>
                <a:spcPts val="100"/>
              </a:spcBef>
              <a:spcAft>
                <a:spcPts val="0"/>
              </a:spcAft>
              <a:buClrTx/>
              <a:buSzTx/>
              <a:buFontTx/>
              <a:buNone/>
              <a:tabLst/>
              <a:defRPr/>
            </a:pPr>
            <a:r>
              <a:rPr lang="fr-FR" kern="0" spc="-10">
                <a:solidFill>
                  <a:srgbClr val="0050A4"/>
                </a:solidFill>
                <a:latin typeface="Avenir Next LT Pro" panose="020B0504020202020204" pitchFamily="34" charset="0"/>
              </a:rPr>
              <a:t>B2C</a:t>
            </a:r>
            <a:endParaRPr kumimoji="0" lang="fr-FR" sz="2500" b="1" i="0" u="none" strike="noStrike" kern="0" cap="none" spc="-10" normalizeH="0" baseline="0" noProof="0">
              <a:ln>
                <a:noFill/>
              </a:ln>
              <a:solidFill>
                <a:srgbClr val="0050A4"/>
              </a:solidFill>
              <a:effectLst/>
              <a:uLnTx/>
              <a:uFillTx/>
              <a:latin typeface="Avenir Next LT Pro" panose="020B0504020202020204" pitchFamily="34" charset="0"/>
            </a:endParaRPr>
          </a:p>
        </p:txBody>
      </p:sp>
      <p:sp>
        <p:nvSpPr>
          <p:cNvPr id="17" name="object 2">
            <a:extLst>
              <a:ext uri="{FF2B5EF4-FFF2-40B4-BE49-F238E27FC236}">
                <a16:creationId xmlns:a16="http://schemas.microsoft.com/office/drawing/2014/main" id="{AA7D6AB5-8654-9B29-5E39-0F0CCE3EDC41}"/>
              </a:ext>
            </a:extLst>
          </p:cNvPr>
          <p:cNvSpPr txBox="1">
            <a:spLocks/>
          </p:cNvSpPr>
          <p:nvPr/>
        </p:nvSpPr>
        <p:spPr>
          <a:xfrm>
            <a:off x="9510536" y="489336"/>
            <a:ext cx="1110540" cy="397545"/>
          </a:xfrm>
          <a:prstGeom prst="rect">
            <a:avLst/>
          </a:prstGeom>
        </p:spPr>
        <p:txBody>
          <a:bodyPr vert="horz" wrap="square" lIns="0" tIns="12700" rIns="0" bIns="0" rtlCol="0">
            <a:spAutoFit/>
          </a:bodyPr>
          <a:lstStyle>
            <a:lvl1pPr>
              <a:defRPr sz="2500" b="1" i="0">
                <a:solidFill>
                  <a:srgbClr val="005BAA"/>
                </a:solidFill>
                <a:latin typeface="Etelka Text Pro"/>
                <a:ea typeface="+mj-ea"/>
                <a:cs typeface="Etelka Text Pro"/>
              </a:defRPr>
            </a:lvl1pPr>
          </a:lstStyle>
          <a:p>
            <a:pPr marL="12700" marR="0" lvl="0" indent="0" defTabSz="914400" eaLnBrk="1" fontAlgn="auto" latinLnBrk="0" hangingPunct="1">
              <a:lnSpc>
                <a:spcPct val="100000"/>
              </a:lnSpc>
              <a:spcBef>
                <a:spcPts val="100"/>
              </a:spcBef>
              <a:spcAft>
                <a:spcPts val="0"/>
              </a:spcAft>
              <a:buClrTx/>
              <a:buSzTx/>
              <a:buFontTx/>
              <a:buNone/>
              <a:tabLst/>
              <a:defRPr/>
            </a:pPr>
            <a:r>
              <a:rPr kumimoji="0" lang="fr-FR" sz="2500" b="1" i="0" u="none" strike="noStrike" kern="0" cap="none" spc="-10" normalizeH="0" baseline="0" noProof="0">
                <a:ln>
                  <a:noFill/>
                </a:ln>
                <a:solidFill>
                  <a:srgbClr val="0050A4"/>
                </a:solidFill>
                <a:effectLst/>
                <a:uLnTx/>
                <a:uFillTx/>
                <a:latin typeface="Avenir Next LT Pro" panose="020B0504020202020204" pitchFamily="34" charset="0"/>
              </a:rPr>
              <a:t>Presse</a:t>
            </a:r>
          </a:p>
        </p:txBody>
      </p:sp>
      <p:sp>
        <p:nvSpPr>
          <p:cNvPr id="18" name="Rectangle : coins arrondis 17">
            <a:extLst>
              <a:ext uri="{FF2B5EF4-FFF2-40B4-BE49-F238E27FC236}">
                <a16:creationId xmlns:a16="http://schemas.microsoft.com/office/drawing/2014/main" id="{B0FA5921-428D-C4EF-C4FD-CBD93E435191}"/>
              </a:ext>
            </a:extLst>
          </p:cNvPr>
          <p:cNvSpPr/>
          <p:nvPr/>
        </p:nvSpPr>
        <p:spPr>
          <a:xfrm>
            <a:off x="292433" y="4862512"/>
            <a:ext cx="3336420" cy="1322205"/>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a:ln>
                  <a:noFill/>
                </a:ln>
                <a:solidFill>
                  <a:srgbClr val="094496"/>
                </a:solidFill>
                <a:effectLst/>
                <a:uLnTx/>
                <a:uFillTx/>
                <a:latin typeface="Calibri" panose="020F0502020204030204"/>
                <a:ea typeface="+mn-ea"/>
                <a:cs typeface="Biome" panose="020B0503030204020804" pitchFamily="34" charset="0"/>
              </a:rPr>
              <a:t>INDICATEURS CLÉS</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a:solidFill>
                  <a:srgbClr val="094496"/>
                </a:solidFill>
                <a:latin typeface="Calibri" panose="020F0502020204030204"/>
                <a:cs typeface="Biome" panose="020B0503030204020804" pitchFamily="34" charset="0"/>
              </a:rPr>
              <a:t>Nombre de Tours operateurs rencontrés : </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a:solidFill>
                  <a:srgbClr val="094496"/>
                </a:solidFill>
                <a:latin typeface="Calibri" panose="020F0502020204030204"/>
                <a:cs typeface="Biome" panose="020B0503030204020804" pitchFamily="34" charset="0"/>
              </a:rPr>
              <a:t>22 TO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i="0" u="none" strike="noStrike" kern="1200" cap="none" spc="0" normalizeH="0" baseline="0" noProof="0">
                <a:ln>
                  <a:noFill/>
                </a:ln>
                <a:solidFill>
                  <a:srgbClr val="094496"/>
                </a:solidFill>
                <a:effectLst/>
                <a:uLnTx/>
                <a:uFillTx/>
                <a:latin typeface="Calibri" panose="020F0502020204030204"/>
                <a:ea typeface="+mn-ea"/>
                <a:cs typeface="Biome" panose="020B0503030204020804" pitchFamily="34" charset="0"/>
              </a:rPr>
              <a:t>Nombre d’</a:t>
            </a:r>
            <a:r>
              <a:rPr kumimoji="0" lang="fr-FR" sz="1400" i="0" u="none" strike="noStrike" kern="1200" cap="none" spc="0" normalizeH="0" baseline="0" noProof="0" err="1">
                <a:ln>
                  <a:noFill/>
                </a:ln>
                <a:solidFill>
                  <a:srgbClr val="094496"/>
                </a:solidFill>
                <a:effectLst/>
                <a:uLnTx/>
                <a:uFillTx/>
                <a:latin typeface="Calibri" panose="020F0502020204030204"/>
                <a:ea typeface="+mn-ea"/>
                <a:cs typeface="Biome" panose="020B0503030204020804" pitchFamily="34" charset="0"/>
              </a:rPr>
              <a:t>eductour</a:t>
            </a:r>
            <a:r>
              <a:rPr kumimoji="0" lang="fr-FR" sz="1400" i="0" u="none" strike="noStrike" kern="1200" cap="none" spc="0" normalizeH="0" baseline="0" noProof="0">
                <a:ln>
                  <a:noFill/>
                </a:ln>
                <a:solidFill>
                  <a:srgbClr val="094496"/>
                </a:solidFill>
                <a:effectLst/>
                <a:uLnTx/>
                <a:uFillTx/>
                <a:latin typeface="Calibri" panose="020F0502020204030204"/>
                <a:ea typeface="+mn-ea"/>
                <a:cs typeface="Biome" panose="020B0503030204020804" pitchFamily="34" charset="0"/>
              </a:rPr>
              <a:t> réalisés : 2</a:t>
            </a:r>
          </a:p>
        </p:txBody>
      </p:sp>
      <p:sp>
        <p:nvSpPr>
          <p:cNvPr id="19" name="Rectangle : coins arrondis 18">
            <a:extLst>
              <a:ext uri="{FF2B5EF4-FFF2-40B4-BE49-F238E27FC236}">
                <a16:creationId xmlns:a16="http://schemas.microsoft.com/office/drawing/2014/main" id="{90C09469-99E5-4FD4-4631-FBC71428530E}"/>
              </a:ext>
            </a:extLst>
          </p:cNvPr>
          <p:cNvSpPr/>
          <p:nvPr/>
        </p:nvSpPr>
        <p:spPr>
          <a:xfrm>
            <a:off x="4647249" y="4929497"/>
            <a:ext cx="3201844" cy="1281063"/>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a:ln>
                  <a:noFill/>
                </a:ln>
                <a:solidFill>
                  <a:srgbClr val="094496"/>
                </a:solidFill>
                <a:effectLst/>
                <a:uLnTx/>
                <a:uFillTx/>
                <a:latin typeface="Calibri" panose="020F0502020204030204"/>
                <a:ea typeface="+mn-ea"/>
                <a:cs typeface="Biome" panose="020B0503030204020804" pitchFamily="34" charset="0"/>
              </a:rPr>
              <a:t>INDICATEURS CLÉS</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a:solidFill>
                  <a:srgbClr val="094496"/>
                </a:solidFill>
                <a:latin typeface="Calibri" panose="020F0502020204030204"/>
                <a:cs typeface="Biome" panose="020B0503030204020804" pitchFamily="34" charset="0"/>
              </a:rPr>
              <a:t>7000 magazines envoyés</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a:solidFill>
                  <a:srgbClr val="094496"/>
                </a:solidFill>
                <a:latin typeface="Calibri" panose="020F0502020204030204"/>
                <a:cs typeface="Biome" panose="020B0503030204020804" pitchFamily="34" charset="0"/>
              </a:rPr>
              <a:t>1229 abonnés au newsletter NL</a:t>
            </a:r>
            <a:endParaRPr kumimoji="0" lang="fr-FR" sz="1200" b="1" i="0" u="none" strike="noStrike" kern="1200" cap="none" spc="0" normalizeH="0" baseline="0" noProof="0">
              <a:ln>
                <a:noFill/>
              </a:ln>
              <a:solidFill>
                <a:srgbClr val="094496"/>
              </a:solidFill>
              <a:effectLst/>
              <a:uLnTx/>
              <a:uFillTx/>
              <a:ea typeface="+mn-ea"/>
              <a:cs typeface="+mn-cs"/>
            </a:endParaRPr>
          </a:p>
        </p:txBody>
      </p:sp>
      <p:sp>
        <p:nvSpPr>
          <p:cNvPr id="20" name="Rectangle : coins arrondis 19">
            <a:extLst>
              <a:ext uri="{FF2B5EF4-FFF2-40B4-BE49-F238E27FC236}">
                <a16:creationId xmlns:a16="http://schemas.microsoft.com/office/drawing/2014/main" id="{0BD88DC1-80AA-11DC-A91C-F7F5636BDABF}"/>
              </a:ext>
            </a:extLst>
          </p:cNvPr>
          <p:cNvSpPr/>
          <p:nvPr/>
        </p:nvSpPr>
        <p:spPr>
          <a:xfrm>
            <a:off x="8658107" y="4966014"/>
            <a:ext cx="3201844" cy="1208027"/>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a:ln>
                  <a:noFill/>
                </a:ln>
                <a:solidFill>
                  <a:srgbClr val="094496"/>
                </a:solidFill>
                <a:effectLst/>
                <a:uLnTx/>
                <a:uFillTx/>
                <a:latin typeface="Calibri" panose="020F0502020204030204"/>
                <a:ea typeface="+mn-ea"/>
                <a:cs typeface="Biome" panose="020B0503030204020804" pitchFamily="34" charset="0"/>
              </a:rPr>
              <a:t>INDICATEURS CLÉS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srgbClr val="094496"/>
                </a:solidFill>
                <a:effectLst/>
                <a:uLnTx/>
                <a:uFillTx/>
                <a:ea typeface="+mn-ea"/>
                <a:cs typeface="+mn-cs"/>
              </a:rPr>
              <a:t>Nombre d’Accueil presse:</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a:solidFill>
                  <a:srgbClr val="094496"/>
                </a:solidFill>
              </a:rPr>
              <a:t>6 accueils individuels</a:t>
            </a:r>
            <a:endParaRPr kumimoji="0" lang="fr-FR" sz="1200" b="0" i="0" u="none" strike="noStrike" kern="1200" cap="none" spc="0" normalizeH="0" baseline="0" noProof="0">
              <a:ln>
                <a:noFill/>
              </a:ln>
              <a:solidFill>
                <a:srgbClr val="094496"/>
              </a:solidFill>
              <a:effectLst/>
              <a:uLnTx/>
              <a:uFillTx/>
              <a:ea typeface="+mn-ea"/>
              <a:cs typeface="+mn-cs"/>
            </a:endParaRPr>
          </a:p>
          <a:p>
            <a:pPr algn="ctr">
              <a:defRPr/>
            </a:pPr>
            <a:r>
              <a:rPr lang="fr-FR" sz="1200">
                <a:solidFill>
                  <a:srgbClr val="094496"/>
                </a:solidFill>
              </a:rPr>
              <a:t>Parutions Presse:</a:t>
            </a:r>
          </a:p>
          <a:p>
            <a:pPr algn="ctr">
              <a:defRPr/>
            </a:pPr>
            <a:r>
              <a:rPr lang="fr-FR" sz="1200">
                <a:solidFill>
                  <a:srgbClr val="094496"/>
                </a:solidFill>
              </a:rPr>
              <a:t>13 </a:t>
            </a:r>
            <a:r>
              <a:rPr lang="fr-FR" sz="1200" err="1">
                <a:solidFill>
                  <a:srgbClr val="094496"/>
                </a:solidFill>
              </a:rPr>
              <a:t>Print</a:t>
            </a:r>
            <a:r>
              <a:rPr lang="fr-FR" sz="1200">
                <a:solidFill>
                  <a:srgbClr val="094496"/>
                </a:solidFill>
              </a:rPr>
              <a:t>/blog</a:t>
            </a:r>
            <a:endParaRPr kumimoji="0" lang="fr-FR" sz="1200" b="1" i="0" u="none" strike="noStrike" kern="1200" cap="none" spc="0" normalizeH="0" baseline="0" noProof="0">
              <a:ln>
                <a:noFill/>
              </a:ln>
              <a:solidFill>
                <a:srgbClr val="094496"/>
              </a:solidFill>
              <a:effectLst/>
              <a:uLnTx/>
              <a:uFillTx/>
              <a:ea typeface="+mn-ea"/>
              <a:cs typeface="+mn-cs"/>
            </a:endParaRPr>
          </a:p>
        </p:txBody>
      </p:sp>
      <p:pic>
        <p:nvPicPr>
          <p:cNvPr id="22" name="Image 21" descr="Une image contenant ciel, herbe, extérieur, personne&#10;&#10;Description générée automatiquement">
            <a:extLst>
              <a:ext uri="{FF2B5EF4-FFF2-40B4-BE49-F238E27FC236}">
                <a16:creationId xmlns:a16="http://schemas.microsoft.com/office/drawing/2014/main" id="{598E29B7-2D6E-ED0B-8098-47BCB78A6F8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41352" y="1077769"/>
            <a:ext cx="1824454" cy="1182773"/>
          </a:xfrm>
          <a:prstGeom prst="rect">
            <a:avLst/>
          </a:prstGeom>
        </p:spPr>
      </p:pic>
      <p:pic>
        <p:nvPicPr>
          <p:cNvPr id="24" name="Image 23">
            <a:extLst>
              <a:ext uri="{FF2B5EF4-FFF2-40B4-BE49-F238E27FC236}">
                <a16:creationId xmlns:a16="http://schemas.microsoft.com/office/drawing/2014/main" id="{EFE67300-50BB-FC43-F82E-59DFD33351AB}"/>
              </a:ext>
            </a:extLst>
          </p:cNvPr>
          <p:cNvPicPr>
            <a:picLocks noChangeAspect="1"/>
          </p:cNvPicPr>
          <p:nvPr/>
        </p:nvPicPr>
        <p:blipFill>
          <a:blip r:embed="rId8"/>
          <a:stretch>
            <a:fillRect/>
          </a:stretch>
        </p:blipFill>
        <p:spPr>
          <a:xfrm>
            <a:off x="9660635" y="2103107"/>
            <a:ext cx="2239286" cy="1325893"/>
          </a:xfrm>
          <a:prstGeom prst="rect">
            <a:avLst/>
          </a:prstGeom>
          <a:ln>
            <a:solidFill>
              <a:schemeClr val="tx1"/>
            </a:solidFill>
          </a:ln>
        </p:spPr>
      </p:pic>
      <p:pic>
        <p:nvPicPr>
          <p:cNvPr id="26" name="Image 25">
            <a:extLst>
              <a:ext uri="{FF2B5EF4-FFF2-40B4-BE49-F238E27FC236}">
                <a16:creationId xmlns:a16="http://schemas.microsoft.com/office/drawing/2014/main" id="{94F123E6-0005-4334-ED83-88315C6E6656}"/>
              </a:ext>
            </a:extLst>
          </p:cNvPr>
          <p:cNvPicPr>
            <a:picLocks noChangeAspect="1"/>
          </p:cNvPicPr>
          <p:nvPr/>
        </p:nvPicPr>
        <p:blipFill>
          <a:blip r:embed="rId9"/>
          <a:stretch>
            <a:fillRect/>
          </a:stretch>
        </p:blipFill>
        <p:spPr>
          <a:xfrm>
            <a:off x="10695341" y="932992"/>
            <a:ext cx="1204580" cy="1220626"/>
          </a:xfrm>
          <a:prstGeom prst="rect">
            <a:avLst/>
          </a:prstGeom>
          <a:ln>
            <a:solidFill>
              <a:schemeClr val="tx1"/>
            </a:solidFill>
          </a:ln>
        </p:spPr>
      </p:pic>
      <p:pic>
        <p:nvPicPr>
          <p:cNvPr id="28" name="Image 27" descr="Une image contenant texte, ciel, personne, extérieur&#10;&#10;Description générée automatiquement">
            <a:extLst>
              <a:ext uri="{FF2B5EF4-FFF2-40B4-BE49-F238E27FC236}">
                <a16:creationId xmlns:a16="http://schemas.microsoft.com/office/drawing/2014/main" id="{3DAB25B8-93D0-D4CC-6A64-FCCF460487D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43527" y="1074918"/>
            <a:ext cx="2445567" cy="1745175"/>
          </a:xfrm>
          <a:prstGeom prst="rect">
            <a:avLst/>
          </a:prstGeom>
        </p:spPr>
      </p:pic>
      <p:pic>
        <p:nvPicPr>
          <p:cNvPr id="32" name="Image 31">
            <a:extLst>
              <a:ext uri="{FF2B5EF4-FFF2-40B4-BE49-F238E27FC236}">
                <a16:creationId xmlns:a16="http://schemas.microsoft.com/office/drawing/2014/main" id="{D94C4EBF-0036-B414-3C88-80717A80FC7C}"/>
              </a:ext>
            </a:extLst>
          </p:cNvPr>
          <p:cNvPicPr>
            <a:picLocks noChangeAspect="1"/>
          </p:cNvPicPr>
          <p:nvPr/>
        </p:nvPicPr>
        <p:blipFill>
          <a:blip r:embed="rId11"/>
          <a:stretch>
            <a:fillRect/>
          </a:stretch>
        </p:blipFill>
        <p:spPr>
          <a:xfrm>
            <a:off x="4022011" y="1116386"/>
            <a:ext cx="3818138" cy="199435"/>
          </a:xfrm>
          <a:prstGeom prst="rect">
            <a:avLst/>
          </a:prstGeom>
        </p:spPr>
      </p:pic>
      <p:pic>
        <p:nvPicPr>
          <p:cNvPr id="34" name="Image 33">
            <a:extLst>
              <a:ext uri="{FF2B5EF4-FFF2-40B4-BE49-F238E27FC236}">
                <a16:creationId xmlns:a16="http://schemas.microsoft.com/office/drawing/2014/main" id="{B8164A54-9D59-C40C-2255-B3BBC4A2A45A}"/>
              </a:ext>
            </a:extLst>
          </p:cNvPr>
          <p:cNvPicPr>
            <a:picLocks noChangeAspect="1"/>
          </p:cNvPicPr>
          <p:nvPr/>
        </p:nvPicPr>
        <p:blipFill>
          <a:blip r:embed="rId12"/>
          <a:stretch>
            <a:fillRect/>
          </a:stretch>
        </p:blipFill>
        <p:spPr>
          <a:xfrm>
            <a:off x="4022011" y="1315821"/>
            <a:ext cx="3835724" cy="1830746"/>
          </a:xfrm>
          <a:prstGeom prst="rect">
            <a:avLst/>
          </a:prstGeom>
        </p:spPr>
      </p:pic>
      <p:pic>
        <p:nvPicPr>
          <p:cNvPr id="36" name="Image 35">
            <a:extLst>
              <a:ext uri="{FF2B5EF4-FFF2-40B4-BE49-F238E27FC236}">
                <a16:creationId xmlns:a16="http://schemas.microsoft.com/office/drawing/2014/main" id="{2178A9A0-BF30-9C16-84C5-9F146E493C62}"/>
              </a:ext>
            </a:extLst>
          </p:cNvPr>
          <p:cNvPicPr>
            <a:picLocks noChangeAspect="1"/>
          </p:cNvPicPr>
          <p:nvPr/>
        </p:nvPicPr>
        <p:blipFill>
          <a:blip r:embed="rId13"/>
          <a:stretch>
            <a:fillRect/>
          </a:stretch>
        </p:blipFill>
        <p:spPr>
          <a:xfrm>
            <a:off x="4087537" y="3003024"/>
            <a:ext cx="2340306" cy="1086377"/>
          </a:xfrm>
          <a:prstGeom prst="rect">
            <a:avLst/>
          </a:prstGeom>
        </p:spPr>
      </p:pic>
      <p:pic>
        <p:nvPicPr>
          <p:cNvPr id="38" name="Image 37">
            <a:extLst>
              <a:ext uri="{FF2B5EF4-FFF2-40B4-BE49-F238E27FC236}">
                <a16:creationId xmlns:a16="http://schemas.microsoft.com/office/drawing/2014/main" id="{D308EC09-14B3-FD30-C6A2-7FA4801F1923}"/>
              </a:ext>
            </a:extLst>
          </p:cNvPr>
          <p:cNvPicPr>
            <a:picLocks noChangeAspect="1"/>
          </p:cNvPicPr>
          <p:nvPr/>
        </p:nvPicPr>
        <p:blipFill>
          <a:blip r:embed="rId14"/>
          <a:stretch>
            <a:fillRect/>
          </a:stretch>
        </p:blipFill>
        <p:spPr>
          <a:xfrm>
            <a:off x="6769729" y="3042986"/>
            <a:ext cx="1141698" cy="1254170"/>
          </a:xfrm>
          <a:prstGeom prst="rect">
            <a:avLst/>
          </a:prstGeom>
        </p:spPr>
      </p:pic>
      <p:pic>
        <p:nvPicPr>
          <p:cNvPr id="40" name="Image 39">
            <a:extLst>
              <a:ext uri="{FF2B5EF4-FFF2-40B4-BE49-F238E27FC236}">
                <a16:creationId xmlns:a16="http://schemas.microsoft.com/office/drawing/2014/main" id="{B2F3693E-7572-B041-150A-08A37E9258D4}"/>
              </a:ext>
            </a:extLst>
          </p:cNvPr>
          <p:cNvPicPr>
            <a:picLocks noChangeAspect="1"/>
          </p:cNvPicPr>
          <p:nvPr/>
        </p:nvPicPr>
        <p:blipFill>
          <a:blip r:embed="rId15"/>
          <a:stretch>
            <a:fillRect/>
          </a:stretch>
        </p:blipFill>
        <p:spPr>
          <a:xfrm>
            <a:off x="5447424" y="3734442"/>
            <a:ext cx="1399939" cy="1133284"/>
          </a:xfrm>
          <a:prstGeom prst="rect">
            <a:avLst/>
          </a:prstGeom>
        </p:spPr>
      </p:pic>
      <p:pic>
        <p:nvPicPr>
          <p:cNvPr id="42" name="Image 41">
            <a:extLst>
              <a:ext uri="{FF2B5EF4-FFF2-40B4-BE49-F238E27FC236}">
                <a16:creationId xmlns:a16="http://schemas.microsoft.com/office/drawing/2014/main" id="{C5C7F40C-FD00-FA1E-5072-8237878C4EE5}"/>
              </a:ext>
            </a:extLst>
          </p:cNvPr>
          <p:cNvPicPr>
            <a:picLocks noChangeAspect="1"/>
          </p:cNvPicPr>
          <p:nvPr/>
        </p:nvPicPr>
        <p:blipFill>
          <a:blip r:embed="rId16"/>
          <a:stretch>
            <a:fillRect/>
          </a:stretch>
        </p:blipFill>
        <p:spPr>
          <a:xfrm>
            <a:off x="8416207" y="3672866"/>
            <a:ext cx="1892976" cy="1265940"/>
          </a:xfrm>
          <a:prstGeom prst="rect">
            <a:avLst/>
          </a:prstGeom>
        </p:spPr>
      </p:pic>
      <p:pic>
        <p:nvPicPr>
          <p:cNvPr id="44" name="Image 43">
            <a:extLst>
              <a:ext uri="{FF2B5EF4-FFF2-40B4-BE49-F238E27FC236}">
                <a16:creationId xmlns:a16="http://schemas.microsoft.com/office/drawing/2014/main" id="{0FFB5C35-8985-5D73-1032-0D095981E1AA}"/>
              </a:ext>
            </a:extLst>
          </p:cNvPr>
          <p:cNvPicPr>
            <a:picLocks noChangeAspect="1"/>
          </p:cNvPicPr>
          <p:nvPr/>
        </p:nvPicPr>
        <p:blipFill>
          <a:blip r:embed="rId17"/>
          <a:stretch>
            <a:fillRect/>
          </a:stretch>
        </p:blipFill>
        <p:spPr>
          <a:xfrm>
            <a:off x="10317268" y="3565442"/>
            <a:ext cx="1369650" cy="1312486"/>
          </a:xfrm>
          <a:prstGeom prst="rect">
            <a:avLst/>
          </a:prstGeom>
        </p:spPr>
      </p:pic>
      <p:pic>
        <p:nvPicPr>
          <p:cNvPr id="46" name="Image 45">
            <a:extLst>
              <a:ext uri="{FF2B5EF4-FFF2-40B4-BE49-F238E27FC236}">
                <a16:creationId xmlns:a16="http://schemas.microsoft.com/office/drawing/2014/main" id="{03DDD910-6ECF-8B81-19D3-61DA1B3D45A8}"/>
              </a:ext>
            </a:extLst>
          </p:cNvPr>
          <p:cNvPicPr>
            <a:picLocks noChangeAspect="1"/>
          </p:cNvPicPr>
          <p:nvPr/>
        </p:nvPicPr>
        <p:blipFill>
          <a:blip r:embed="rId18"/>
          <a:stretch>
            <a:fillRect/>
          </a:stretch>
        </p:blipFill>
        <p:spPr>
          <a:xfrm>
            <a:off x="8126887" y="2231194"/>
            <a:ext cx="1481813" cy="1438230"/>
          </a:xfrm>
          <a:prstGeom prst="rect">
            <a:avLst/>
          </a:prstGeom>
        </p:spPr>
      </p:pic>
      <p:pic>
        <p:nvPicPr>
          <p:cNvPr id="48" name="Image 47" descr="Une image contenant texte, table, intérieur, personne&#10;&#10;Description générée automatiquement">
            <a:extLst>
              <a:ext uri="{FF2B5EF4-FFF2-40B4-BE49-F238E27FC236}">
                <a16:creationId xmlns:a16="http://schemas.microsoft.com/office/drawing/2014/main" id="{D9471283-AEEC-BA50-8D87-F52CEFF78768}"/>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426944" y="2943117"/>
            <a:ext cx="1534203" cy="1023301"/>
          </a:xfrm>
          <a:prstGeom prst="rect">
            <a:avLst/>
          </a:prstGeom>
        </p:spPr>
      </p:pic>
      <p:pic>
        <p:nvPicPr>
          <p:cNvPr id="49" name="Image 48" descr="Une image contenant texte, signe&#10;&#10;Description générée automatiquement">
            <a:extLst>
              <a:ext uri="{FF2B5EF4-FFF2-40B4-BE49-F238E27FC236}">
                <a16:creationId xmlns:a16="http://schemas.microsoft.com/office/drawing/2014/main" id="{CCBFB734-850C-2CF8-C019-0955D3243D13}"/>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060090" y="4027761"/>
            <a:ext cx="1166233" cy="1475203"/>
          </a:xfrm>
          <a:prstGeom prst="rect">
            <a:avLst/>
          </a:prstGeom>
        </p:spPr>
      </p:pic>
    </p:spTree>
    <p:extLst>
      <p:ext uri="{BB962C8B-B14F-4D97-AF65-F5344CB8AC3E}">
        <p14:creationId xmlns:p14="http://schemas.microsoft.com/office/powerpoint/2010/main" val="195743574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E56D6F9-5565-6B21-C3FB-4FE2742C47A1}"/>
              </a:ext>
            </a:extLst>
          </p:cNvPr>
          <p:cNvSpPr/>
          <p:nvPr/>
        </p:nvSpPr>
        <p:spPr>
          <a:xfrm>
            <a:off x="0" y="6448612"/>
            <a:ext cx="12192000" cy="409387"/>
          </a:xfrm>
          <a:prstGeom prst="rect">
            <a:avLst/>
          </a:prstGeom>
          <a:solidFill>
            <a:srgbClr val="0050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94496"/>
              </a:solidFill>
            </a:endParaRPr>
          </a:p>
        </p:txBody>
      </p:sp>
      <p:sp>
        <p:nvSpPr>
          <p:cNvPr id="7" name="Espace réservé du numéro de diapositive 27">
            <a:extLst>
              <a:ext uri="{FF2B5EF4-FFF2-40B4-BE49-F238E27FC236}">
                <a16:creationId xmlns:a16="http://schemas.microsoft.com/office/drawing/2014/main" id="{E0FB8DB1-1636-CB8D-EAC2-431ECA10F92C}"/>
              </a:ext>
            </a:extLst>
          </p:cNvPr>
          <p:cNvSpPr txBox="1">
            <a:spLocks/>
          </p:cNvSpPr>
          <p:nvPr/>
        </p:nvSpPr>
        <p:spPr>
          <a:xfrm>
            <a:off x="11527902" y="6491196"/>
            <a:ext cx="664098" cy="278717"/>
          </a:xfrm>
          <a:prstGeom prst="rect">
            <a:avLst/>
          </a:prstGeom>
        </p:spPr>
        <p:txBody>
          <a:bodyPr anchor="ct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8AC7C10-199F-484E-9772-D20B8002819D}" type="slidenum">
              <a:rPr lang="fr-FR" sz="1000" smtClean="0">
                <a:solidFill>
                  <a:schemeClr val="bg1"/>
                </a:solidFill>
                <a:latin typeface="Avenir Next LT Pro Light" panose="020B0304020202020204" pitchFamily="34" charset="0"/>
              </a:rPr>
              <a:pPr algn="r"/>
              <a:t>51</a:t>
            </a:fld>
            <a:endParaRPr lang="fr-FR" sz="1000">
              <a:solidFill>
                <a:schemeClr val="bg1"/>
              </a:solidFill>
              <a:latin typeface="Avenir Next LT Pro Light" panose="020B0304020202020204" pitchFamily="34" charset="0"/>
            </a:endParaRPr>
          </a:p>
        </p:txBody>
      </p:sp>
      <p:pic>
        <p:nvPicPr>
          <p:cNvPr id="9" name="Image 8" descr="Une image contenant texte&#10;&#10;Description générée automatiquement">
            <a:extLst>
              <a:ext uri="{FF2B5EF4-FFF2-40B4-BE49-F238E27FC236}">
                <a16:creationId xmlns:a16="http://schemas.microsoft.com/office/drawing/2014/main" id="{94A0D061-A93D-F338-07EB-4145DBB2B0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1219" y="6508623"/>
            <a:ext cx="1189318" cy="289365"/>
          </a:xfrm>
          <a:prstGeom prst="rect">
            <a:avLst/>
          </a:prstGeom>
        </p:spPr>
      </p:pic>
      <p:sp>
        <p:nvSpPr>
          <p:cNvPr id="3" name="object 2">
            <a:extLst>
              <a:ext uri="{FF2B5EF4-FFF2-40B4-BE49-F238E27FC236}">
                <a16:creationId xmlns:a16="http://schemas.microsoft.com/office/drawing/2014/main" id="{9B83DFF2-C52F-D107-A626-26CE08E3BD4B}"/>
              </a:ext>
            </a:extLst>
          </p:cNvPr>
          <p:cNvSpPr txBox="1">
            <a:spLocks/>
          </p:cNvSpPr>
          <p:nvPr/>
        </p:nvSpPr>
        <p:spPr>
          <a:xfrm>
            <a:off x="568210" y="326002"/>
            <a:ext cx="9162530" cy="397545"/>
          </a:xfrm>
          <a:prstGeom prst="rect">
            <a:avLst/>
          </a:prstGeom>
        </p:spPr>
        <p:txBody>
          <a:bodyPr vert="horz" wrap="square" lIns="0" tIns="12700" rIns="0" bIns="0" rtlCol="0">
            <a:spAutoFit/>
          </a:bodyPr>
          <a:lstStyle>
            <a:lvl1pPr>
              <a:defRPr sz="2500" b="1" i="0">
                <a:solidFill>
                  <a:srgbClr val="005BAA"/>
                </a:solidFill>
                <a:latin typeface="Etelka Text Pro"/>
                <a:ea typeface="+mj-ea"/>
                <a:cs typeface="Etelka Text Pro"/>
              </a:defRPr>
            </a:lvl1pPr>
          </a:lstStyle>
          <a:p>
            <a:pPr marL="12700" marR="0" lvl="0" indent="0" defTabSz="914400" eaLnBrk="1" fontAlgn="auto" latinLnBrk="0" hangingPunct="1">
              <a:lnSpc>
                <a:spcPct val="100000"/>
              </a:lnSpc>
              <a:spcBef>
                <a:spcPts val="100"/>
              </a:spcBef>
              <a:spcAft>
                <a:spcPts val="0"/>
              </a:spcAft>
              <a:buClrTx/>
              <a:buSzTx/>
              <a:buFontTx/>
              <a:buNone/>
              <a:tabLst/>
              <a:defRPr/>
            </a:pPr>
            <a:r>
              <a:rPr lang="fr-FR" kern="0" spc="-10">
                <a:solidFill>
                  <a:srgbClr val="0050A4"/>
                </a:solidFill>
                <a:latin typeface="Avenir Next LT Pro" panose="020B0504020202020204" pitchFamily="34" charset="0"/>
              </a:rPr>
              <a:t>PLAN D’ACTION B2B 2023</a:t>
            </a:r>
            <a:endParaRPr kumimoji="0" lang="fr-FR" sz="2500" b="1" i="0" u="none" strike="noStrike" kern="0" cap="none" spc="-10" normalizeH="0" baseline="0" noProof="0">
              <a:ln>
                <a:noFill/>
              </a:ln>
              <a:solidFill>
                <a:srgbClr val="0050A4"/>
              </a:solidFill>
              <a:effectLst/>
              <a:uLnTx/>
              <a:uFillTx/>
              <a:latin typeface="Avenir Next LT Pro" panose="020B0504020202020204" pitchFamily="34" charset="0"/>
            </a:endParaRPr>
          </a:p>
        </p:txBody>
      </p:sp>
      <p:pic>
        <p:nvPicPr>
          <p:cNvPr id="10" name="Image 9">
            <a:extLst>
              <a:ext uri="{FF2B5EF4-FFF2-40B4-BE49-F238E27FC236}">
                <a16:creationId xmlns:a16="http://schemas.microsoft.com/office/drawing/2014/main" id="{B40FB7C8-7583-9717-2EF9-16D95195F3AA}"/>
              </a:ext>
            </a:extLst>
          </p:cNvPr>
          <p:cNvPicPr>
            <a:picLocks noChangeAspect="1"/>
          </p:cNvPicPr>
          <p:nvPr/>
        </p:nvPicPr>
        <p:blipFill rotWithShape="1">
          <a:blip r:embed="rId3"/>
          <a:srcRect r="21138" b="30180"/>
          <a:stretch/>
        </p:blipFill>
        <p:spPr>
          <a:xfrm>
            <a:off x="0" y="0"/>
            <a:ext cx="252412" cy="1287624"/>
          </a:xfrm>
          <a:prstGeom prst="rect">
            <a:avLst/>
          </a:prstGeom>
        </p:spPr>
      </p:pic>
      <p:sp>
        <p:nvSpPr>
          <p:cNvPr id="5" name="ZoneTexte 4">
            <a:extLst>
              <a:ext uri="{FF2B5EF4-FFF2-40B4-BE49-F238E27FC236}">
                <a16:creationId xmlns:a16="http://schemas.microsoft.com/office/drawing/2014/main" id="{9C5140F6-5B34-3891-336A-69D62F5C6655}"/>
              </a:ext>
            </a:extLst>
          </p:cNvPr>
          <p:cNvSpPr txBox="1"/>
          <p:nvPr/>
        </p:nvSpPr>
        <p:spPr>
          <a:xfrm>
            <a:off x="4787150" y="6551767"/>
            <a:ext cx="2946400" cy="246221"/>
          </a:xfrm>
          <a:prstGeom prst="rect">
            <a:avLst/>
          </a:prstGeom>
          <a:noFill/>
        </p:spPr>
        <p:txBody>
          <a:bodyPr wrap="square" rtlCol="0" anchor="ctr">
            <a:spAutoFit/>
          </a:bodyPr>
          <a:lstStyle/>
          <a:p>
            <a:pPr algn="ctr"/>
            <a:r>
              <a:rPr lang="fr-FR" sz="1000">
                <a:solidFill>
                  <a:schemeClr val="bg1"/>
                </a:solidFill>
                <a:latin typeface="Avenir Next LT Pro Light" panose="020B0304020202020204" pitchFamily="34" charset="0"/>
              </a:rPr>
              <a:t>CLUB MARCHE EUROPEEN – JANVIER 2023</a:t>
            </a:r>
          </a:p>
        </p:txBody>
      </p:sp>
      <p:pic>
        <p:nvPicPr>
          <p:cNvPr id="2" name="Image 1">
            <a:extLst>
              <a:ext uri="{FF2B5EF4-FFF2-40B4-BE49-F238E27FC236}">
                <a16:creationId xmlns:a16="http://schemas.microsoft.com/office/drawing/2014/main" id="{337DC549-DE93-6C42-46E7-51745920C9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65272" y="205268"/>
            <a:ext cx="958518" cy="63901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ZoneTexte 5">
            <a:extLst>
              <a:ext uri="{FF2B5EF4-FFF2-40B4-BE49-F238E27FC236}">
                <a16:creationId xmlns:a16="http://schemas.microsoft.com/office/drawing/2014/main" id="{1E8C4BA6-CD5C-3FB4-F538-F98DF1868B10}"/>
              </a:ext>
            </a:extLst>
          </p:cNvPr>
          <p:cNvSpPr txBox="1"/>
          <p:nvPr/>
        </p:nvSpPr>
        <p:spPr>
          <a:xfrm>
            <a:off x="659634" y="1053575"/>
            <a:ext cx="3740349" cy="5478423"/>
          </a:xfrm>
          <a:prstGeom prst="rect">
            <a:avLst/>
          </a:prstGeom>
          <a:noFill/>
        </p:spPr>
        <p:txBody>
          <a:bodyPr wrap="square">
            <a:spAutoFit/>
          </a:bodyPr>
          <a:lstStyle/>
          <a:p>
            <a:r>
              <a:rPr lang="fr-FR" sz="1400" b="1">
                <a:solidFill>
                  <a:srgbClr val="002060"/>
                </a:solidFill>
                <a:cs typeface="Biome" panose="020B0503030204020804" pitchFamily="34" charset="0"/>
              </a:rPr>
              <a:t>ENJEUX </a:t>
            </a:r>
          </a:p>
          <a:p>
            <a:pPr marL="285750" indent="-285750">
              <a:buFont typeface="Arial" panose="020B0604020202020204" pitchFamily="34" charset="0"/>
              <a:buChar char="•"/>
            </a:pPr>
            <a:r>
              <a:rPr lang="fr-FR" sz="1200">
                <a:solidFill>
                  <a:srgbClr val="002060"/>
                </a:solidFill>
              </a:rPr>
              <a:t>Installer une relation de </a:t>
            </a:r>
            <a:r>
              <a:rPr lang="fr-FR" sz="1200" b="1">
                <a:solidFill>
                  <a:srgbClr val="002060"/>
                </a:solidFill>
              </a:rPr>
              <a:t>confiance</a:t>
            </a:r>
            <a:r>
              <a:rPr lang="fr-FR" sz="1200">
                <a:solidFill>
                  <a:srgbClr val="002060"/>
                </a:solidFill>
              </a:rPr>
              <a:t> avec les professionnels sur le marché néerlandais</a:t>
            </a:r>
          </a:p>
          <a:p>
            <a:pPr marL="285750" indent="-285750">
              <a:buFont typeface="Arial" panose="020B0604020202020204" pitchFamily="34" charset="0"/>
              <a:buChar char="•"/>
            </a:pPr>
            <a:r>
              <a:rPr lang="fr-FR" sz="1200" b="1">
                <a:solidFill>
                  <a:srgbClr val="002060"/>
                </a:solidFill>
              </a:rPr>
              <a:t>Créer une porte d’entrée sur le marché </a:t>
            </a:r>
            <a:r>
              <a:rPr lang="fr-FR" sz="1200">
                <a:solidFill>
                  <a:srgbClr val="002060"/>
                </a:solidFill>
              </a:rPr>
              <a:t>avec les TO et agences de voyage spécialisées  pour inspirer les néerlandais </a:t>
            </a:r>
          </a:p>
          <a:p>
            <a:pPr marL="285750" indent="-285750">
              <a:buFont typeface="Arial" panose="020B0604020202020204" pitchFamily="34" charset="0"/>
              <a:buChar char="•"/>
            </a:pPr>
            <a:r>
              <a:rPr lang="fr-FR" sz="1200">
                <a:solidFill>
                  <a:srgbClr val="002060"/>
                </a:solidFill>
              </a:rPr>
              <a:t>Travailler l’image des Hauts de France auprès des professionnelles en s’appuyant sur une communication produits</a:t>
            </a:r>
          </a:p>
          <a:p>
            <a:endParaRPr lang="fr-FR" sz="1200">
              <a:solidFill>
                <a:srgbClr val="002060"/>
              </a:solidFill>
            </a:endParaRPr>
          </a:p>
          <a:p>
            <a:endParaRPr lang="fr-FR" sz="1000">
              <a:solidFill>
                <a:srgbClr val="002060"/>
              </a:solidFill>
            </a:endParaRPr>
          </a:p>
          <a:p>
            <a:r>
              <a:rPr lang="fr-FR" sz="1400" b="1">
                <a:solidFill>
                  <a:srgbClr val="002060"/>
                </a:solidFill>
                <a:cs typeface="Biome" panose="020B0503030204020804" pitchFamily="34" charset="0"/>
              </a:rPr>
              <a:t>METHODE</a:t>
            </a:r>
          </a:p>
          <a:p>
            <a:r>
              <a:rPr lang="fr-FR" sz="1200" b="1">
                <a:solidFill>
                  <a:srgbClr val="002060"/>
                </a:solidFill>
              </a:rPr>
              <a:t>Développer le référencement et animer le réseau de distribution</a:t>
            </a:r>
            <a:r>
              <a:rPr lang="fr-FR" sz="1200">
                <a:solidFill>
                  <a:srgbClr val="002060"/>
                </a:solidFill>
              </a:rPr>
              <a:t> et son offre très riche aux TO &amp; agences spécialisées (scolaire)</a:t>
            </a:r>
          </a:p>
          <a:p>
            <a:endParaRPr lang="fr-FR" sz="1200">
              <a:solidFill>
                <a:srgbClr val="002060"/>
              </a:solidFill>
            </a:endParaRPr>
          </a:p>
          <a:p>
            <a:r>
              <a:rPr lang="fr-FR" sz="1400" b="1">
                <a:solidFill>
                  <a:srgbClr val="002060"/>
                </a:solidFill>
                <a:cs typeface="Biome" panose="020B0503030204020804" pitchFamily="34" charset="0"/>
              </a:rPr>
              <a:t>Thématique</a:t>
            </a:r>
            <a:endParaRPr lang="fr-FR" sz="1000" b="1">
              <a:solidFill>
                <a:srgbClr val="002060"/>
              </a:solidFill>
              <a:cs typeface="Biome" panose="020B0503030204020804" pitchFamily="34" charset="0"/>
            </a:endParaRPr>
          </a:p>
          <a:p>
            <a:r>
              <a:rPr lang="fr-FR" sz="1200">
                <a:solidFill>
                  <a:srgbClr val="002060"/>
                </a:solidFill>
              </a:rPr>
              <a:t>Cyclo tourisme, slow tourisme , </a:t>
            </a:r>
            <a:r>
              <a:rPr lang="fr-FR" sz="1200" err="1">
                <a:solidFill>
                  <a:srgbClr val="002060"/>
                </a:solidFill>
              </a:rPr>
              <a:t>eco</a:t>
            </a:r>
            <a:r>
              <a:rPr lang="fr-FR" sz="1200">
                <a:solidFill>
                  <a:srgbClr val="002060"/>
                </a:solidFill>
              </a:rPr>
              <a:t> tourisme, culture, nature, festivales/ évènements tendances </a:t>
            </a:r>
          </a:p>
          <a:p>
            <a:endParaRPr lang="fr-FR" sz="1000" b="1">
              <a:solidFill>
                <a:srgbClr val="002060"/>
              </a:solidFill>
              <a:cs typeface="Biome" panose="020B0503030204020804" pitchFamily="34" charset="0"/>
            </a:endParaRPr>
          </a:p>
          <a:p>
            <a:r>
              <a:rPr lang="fr-FR" sz="1400" b="1">
                <a:solidFill>
                  <a:srgbClr val="002060"/>
                </a:solidFill>
                <a:cs typeface="Biome" panose="020B0503030204020804" pitchFamily="34" charset="0"/>
              </a:rPr>
              <a:t>CIBLES PRIORITAIRES</a:t>
            </a:r>
          </a:p>
          <a:p>
            <a:pPr marL="228600" indent="-228600">
              <a:buFont typeface="+mj-lt"/>
              <a:buAutoNum type="arabicPeriod"/>
            </a:pPr>
            <a:r>
              <a:rPr lang="fr-FR" sz="1200">
                <a:solidFill>
                  <a:srgbClr val="002060"/>
                </a:solidFill>
              </a:rPr>
              <a:t>Famille actives enthousiastes (34 %)</a:t>
            </a:r>
          </a:p>
          <a:p>
            <a:pPr marL="228600" indent="-228600">
              <a:buFont typeface="+mj-lt"/>
              <a:buAutoNum type="arabicPeriod"/>
            </a:pPr>
            <a:r>
              <a:rPr lang="fr-FR" sz="1200">
                <a:solidFill>
                  <a:srgbClr val="002060"/>
                </a:solidFill>
              </a:rPr>
              <a:t>Nature </a:t>
            </a:r>
            <a:r>
              <a:rPr lang="fr-FR" sz="1200" err="1">
                <a:solidFill>
                  <a:srgbClr val="002060"/>
                </a:solidFill>
              </a:rPr>
              <a:t>Lovers</a:t>
            </a:r>
            <a:r>
              <a:rPr lang="fr-FR" sz="1200">
                <a:solidFill>
                  <a:srgbClr val="002060"/>
                </a:solidFill>
              </a:rPr>
              <a:t> familiers (23 %)</a:t>
            </a:r>
          </a:p>
          <a:p>
            <a:pPr marL="228600" indent="-228600">
              <a:buFont typeface="+mj-lt"/>
              <a:buAutoNum type="arabicPeriod"/>
            </a:pPr>
            <a:r>
              <a:rPr lang="fr-FR" sz="1200">
                <a:solidFill>
                  <a:srgbClr val="002060"/>
                </a:solidFill>
              </a:rPr>
              <a:t>Les Fun Actives (19%)</a:t>
            </a:r>
          </a:p>
          <a:p>
            <a:pPr marL="228600" indent="-228600">
              <a:buFont typeface="+mj-lt"/>
              <a:buAutoNum type="arabicPeriod"/>
            </a:pPr>
            <a:r>
              <a:rPr lang="fr-FR" sz="1200">
                <a:solidFill>
                  <a:srgbClr val="002060"/>
                </a:solidFill>
              </a:rPr>
              <a:t>Explorateurs Epicuriens autonome (18%)</a:t>
            </a:r>
          </a:p>
          <a:p>
            <a:endParaRPr lang="fr-FR" sz="1000">
              <a:solidFill>
                <a:srgbClr val="002060"/>
              </a:solidFill>
            </a:endParaRPr>
          </a:p>
          <a:p>
            <a:endParaRPr lang="fr-FR" sz="1000">
              <a:solidFill>
                <a:srgbClr val="002060"/>
              </a:solidFill>
            </a:endParaRPr>
          </a:p>
          <a:p>
            <a:endParaRPr lang="fr-FR" sz="1400">
              <a:solidFill>
                <a:srgbClr val="002060"/>
              </a:solidFill>
            </a:endParaRPr>
          </a:p>
        </p:txBody>
      </p:sp>
      <p:sp>
        <p:nvSpPr>
          <p:cNvPr id="8" name="Rectangle 7">
            <a:extLst>
              <a:ext uri="{FF2B5EF4-FFF2-40B4-BE49-F238E27FC236}">
                <a16:creationId xmlns:a16="http://schemas.microsoft.com/office/drawing/2014/main" id="{D346D953-FB44-9E67-D002-DF43A64025E9}"/>
              </a:ext>
            </a:extLst>
          </p:cNvPr>
          <p:cNvSpPr/>
          <p:nvPr/>
        </p:nvSpPr>
        <p:spPr>
          <a:xfrm>
            <a:off x="5149476" y="907808"/>
            <a:ext cx="6842400" cy="4370427"/>
          </a:xfrm>
          <a:prstGeom prst="rect">
            <a:avLst/>
          </a:prstGeom>
        </p:spPr>
        <p:txBody>
          <a:bodyPr wrap="square">
            <a:spAutoFit/>
          </a:bodyPr>
          <a:lstStyle/>
          <a:p>
            <a:endParaRPr lang="fr-FR" sz="1600" b="1">
              <a:solidFill>
                <a:srgbClr val="002060"/>
              </a:solidFill>
            </a:endParaRPr>
          </a:p>
          <a:p>
            <a:r>
              <a:rPr lang="fr-FR" sz="1600" b="1" i="1" cap="all">
                <a:solidFill>
                  <a:srgbClr val="00B050"/>
                </a:solidFill>
              </a:rPr>
              <a:t>Renforcer et noyer des relations avec les TO et agence de voyage spécialisées </a:t>
            </a:r>
          </a:p>
          <a:p>
            <a:endParaRPr lang="fr-FR" sz="1400">
              <a:solidFill>
                <a:srgbClr val="002060"/>
              </a:solidFill>
            </a:endParaRPr>
          </a:p>
          <a:p>
            <a:pPr marL="1257300" lvl="2" indent="-342900">
              <a:buFont typeface="Arial" panose="020B0604020202020204" pitchFamily="34" charset="0"/>
              <a:buChar char="•"/>
            </a:pPr>
            <a:r>
              <a:rPr lang="fr-FR" sz="1400">
                <a:solidFill>
                  <a:srgbClr val="002060"/>
                </a:solidFill>
              </a:rPr>
              <a:t>Rendez-vous en France (Mars 2023)</a:t>
            </a:r>
          </a:p>
          <a:p>
            <a:pPr marL="1257300" lvl="2" indent="-342900">
              <a:buFont typeface="Arial" panose="020B0604020202020204" pitchFamily="34" charset="0"/>
              <a:buChar char="•"/>
            </a:pPr>
            <a:r>
              <a:rPr lang="fr-FR" sz="1400">
                <a:solidFill>
                  <a:srgbClr val="002060"/>
                </a:solidFill>
              </a:rPr>
              <a:t>Rencontre B2B Explore France (Janvier 2023)</a:t>
            </a:r>
          </a:p>
          <a:p>
            <a:pPr lvl="2"/>
            <a:endParaRPr lang="fr-FR" sz="1400">
              <a:solidFill>
                <a:srgbClr val="002060"/>
              </a:solidFill>
            </a:endParaRPr>
          </a:p>
          <a:p>
            <a:r>
              <a:rPr lang="fr-FR" sz="1600" b="1" i="1">
                <a:solidFill>
                  <a:srgbClr val="00B050"/>
                </a:solidFill>
              </a:rPr>
              <a:t>ACCOMPAGNEMENT DES </a:t>
            </a:r>
            <a:r>
              <a:rPr lang="fr-FR" sz="1600" b="1" i="1" err="1">
                <a:solidFill>
                  <a:srgbClr val="00B050"/>
                </a:solidFill>
              </a:rPr>
              <a:t>TOs</a:t>
            </a:r>
            <a:r>
              <a:rPr lang="fr-FR" sz="1600" b="1" i="1">
                <a:solidFill>
                  <a:srgbClr val="00B050"/>
                </a:solidFill>
              </a:rPr>
              <a:t> ET EDUCTOURS</a:t>
            </a:r>
          </a:p>
          <a:p>
            <a:pPr lvl="1"/>
            <a:endParaRPr lang="fr-FR" sz="1400">
              <a:solidFill>
                <a:srgbClr val="002060"/>
              </a:solidFill>
            </a:endParaRPr>
          </a:p>
          <a:p>
            <a:pPr marL="742950" lvl="1" indent="-285750">
              <a:buFont typeface="Arial" panose="020B0604020202020204" pitchFamily="34" charset="0"/>
              <a:buChar char="•"/>
            </a:pPr>
            <a:r>
              <a:rPr lang="fr-FR" sz="1400" err="1">
                <a:solidFill>
                  <a:srgbClr val="002060"/>
                </a:solidFill>
              </a:rPr>
              <a:t>Eductours</a:t>
            </a:r>
            <a:r>
              <a:rPr lang="fr-FR" sz="1400">
                <a:solidFill>
                  <a:srgbClr val="002060"/>
                </a:solidFill>
              </a:rPr>
              <a:t> pour faire découvrir et vivre les HDF par les prescripteurs néerlandais influents (recrutement lors de l’</a:t>
            </a:r>
            <a:r>
              <a:rPr lang="fr-FR" sz="1400" err="1">
                <a:solidFill>
                  <a:srgbClr val="002060"/>
                </a:solidFill>
              </a:rPr>
              <a:t>event</a:t>
            </a:r>
            <a:r>
              <a:rPr lang="fr-FR" sz="1400">
                <a:solidFill>
                  <a:srgbClr val="002060"/>
                </a:solidFill>
              </a:rPr>
              <a:t> Atout France 31 janvier) </a:t>
            </a:r>
          </a:p>
          <a:p>
            <a:pPr marL="742950" lvl="1" indent="-285750">
              <a:buFont typeface="Arial" panose="020B0604020202020204" pitchFamily="34" charset="0"/>
              <a:buChar char="•"/>
            </a:pPr>
            <a:r>
              <a:rPr lang="fr-FR" sz="1400" err="1">
                <a:solidFill>
                  <a:srgbClr val="002060"/>
                </a:solidFill>
              </a:rPr>
              <a:t>Eductour</a:t>
            </a:r>
            <a:r>
              <a:rPr lang="fr-FR" sz="1400">
                <a:solidFill>
                  <a:srgbClr val="002060"/>
                </a:solidFill>
              </a:rPr>
              <a:t> Voyage culinaire Sept 2023</a:t>
            </a:r>
          </a:p>
          <a:p>
            <a:pPr marL="742950" lvl="1" indent="-285750" algn="just">
              <a:buFont typeface="Arial" panose="020B0604020202020204" pitchFamily="34" charset="0"/>
              <a:buChar char="•"/>
            </a:pPr>
            <a:r>
              <a:rPr lang="fr-FR" sz="1400" err="1">
                <a:solidFill>
                  <a:srgbClr val="002060"/>
                </a:solidFill>
              </a:rPr>
              <a:t>Eductour</a:t>
            </a:r>
            <a:r>
              <a:rPr lang="fr-FR" sz="1400">
                <a:solidFill>
                  <a:srgbClr val="002060"/>
                </a:solidFill>
              </a:rPr>
              <a:t> Découverte HDF printemps 2023</a:t>
            </a:r>
          </a:p>
          <a:p>
            <a:pPr lvl="1"/>
            <a:endParaRPr lang="fr-FR" sz="1600" b="1" i="1">
              <a:solidFill>
                <a:srgbClr val="00B050"/>
              </a:solidFill>
              <a:latin typeface="Biome" panose="020B0503030204020804" pitchFamily="34" charset="0"/>
              <a:cs typeface="Biome" panose="020B0503030204020804" pitchFamily="34" charset="0"/>
            </a:endParaRPr>
          </a:p>
          <a:p>
            <a:r>
              <a:rPr lang="fr-FR" sz="1600" b="1" i="1">
                <a:solidFill>
                  <a:srgbClr val="00B050"/>
                </a:solidFill>
              </a:rPr>
              <a:t>ACCOMPAGNEMENT DES PARTENAIRES EN REGION</a:t>
            </a:r>
          </a:p>
          <a:p>
            <a:pPr marL="742950" lvl="1" indent="-285750">
              <a:buFont typeface="Arial" panose="020B0604020202020204" pitchFamily="34" charset="0"/>
              <a:buChar char="•"/>
            </a:pPr>
            <a:r>
              <a:rPr lang="fr-FR" sz="1400">
                <a:solidFill>
                  <a:srgbClr val="002060"/>
                </a:solidFill>
              </a:rPr>
              <a:t>Réunion annuelle du club marché (janvier 2023)</a:t>
            </a:r>
          </a:p>
          <a:p>
            <a:pPr marL="742950" lvl="1" indent="-285750">
              <a:buFont typeface="Arial" panose="020B0604020202020204" pitchFamily="34" charset="0"/>
              <a:buChar char="•"/>
            </a:pPr>
            <a:r>
              <a:rPr lang="fr-FR" sz="1400">
                <a:solidFill>
                  <a:srgbClr val="002060"/>
                </a:solidFill>
              </a:rPr>
              <a:t>Proposer un accompagnement monétisé aux acteurs</a:t>
            </a:r>
          </a:p>
          <a:p>
            <a:pPr lvl="1"/>
            <a:r>
              <a:rPr lang="fr-FR" sz="1400">
                <a:solidFill>
                  <a:srgbClr val="002060"/>
                </a:solidFill>
              </a:rPr>
              <a:t> 	sur les promesses clients NL pour créer l’offre adapté et ciblé</a:t>
            </a:r>
          </a:p>
          <a:p>
            <a:pPr lvl="1"/>
            <a:endParaRPr lang="fr-FR" sz="1400">
              <a:solidFill>
                <a:srgbClr val="002060"/>
              </a:solidFill>
            </a:endParaRPr>
          </a:p>
        </p:txBody>
      </p:sp>
      <p:sp>
        <p:nvSpPr>
          <p:cNvPr id="11" name="ZoneTexte 10">
            <a:extLst>
              <a:ext uri="{FF2B5EF4-FFF2-40B4-BE49-F238E27FC236}">
                <a16:creationId xmlns:a16="http://schemas.microsoft.com/office/drawing/2014/main" id="{6749873A-EC6B-5387-C50D-408A4D0633AA}"/>
              </a:ext>
            </a:extLst>
          </p:cNvPr>
          <p:cNvSpPr txBox="1"/>
          <p:nvPr/>
        </p:nvSpPr>
        <p:spPr>
          <a:xfrm>
            <a:off x="10578712" y="5851379"/>
            <a:ext cx="1413163" cy="307777"/>
          </a:xfrm>
          <a:prstGeom prst="rect">
            <a:avLst/>
          </a:prstGeom>
          <a:noFill/>
        </p:spPr>
        <p:txBody>
          <a:bodyPr wrap="square" rtlCol="0">
            <a:spAutoFit/>
          </a:bodyPr>
          <a:lstStyle/>
          <a:p>
            <a:r>
              <a:rPr lang="fr-FR" sz="1400" b="1" i="1">
                <a:solidFill>
                  <a:srgbClr val="002060"/>
                </a:solidFill>
              </a:rPr>
              <a:t>Budget 4 000 €</a:t>
            </a:r>
          </a:p>
        </p:txBody>
      </p:sp>
      <p:cxnSp>
        <p:nvCxnSpPr>
          <p:cNvPr id="13" name="Connecteur droit 12">
            <a:extLst>
              <a:ext uri="{FF2B5EF4-FFF2-40B4-BE49-F238E27FC236}">
                <a16:creationId xmlns:a16="http://schemas.microsoft.com/office/drawing/2014/main" id="{ACCA8774-6FC1-012E-0103-088C9DC2D188}"/>
              </a:ext>
            </a:extLst>
          </p:cNvPr>
          <p:cNvCxnSpPr/>
          <p:nvPr/>
        </p:nvCxnSpPr>
        <p:spPr>
          <a:xfrm>
            <a:off x="4671588" y="1053575"/>
            <a:ext cx="0" cy="4797804"/>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528035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E56D6F9-5565-6B21-C3FB-4FE2742C47A1}"/>
              </a:ext>
            </a:extLst>
          </p:cNvPr>
          <p:cNvSpPr/>
          <p:nvPr/>
        </p:nvSpPr>
        <p:spPr>
          <a:xfrm>
            <a:off x="0" y="6448612"/>
            <a:ext cx="12192000" cy="409387"/>
          </a:xfrm>
          <a:prstGeom prst="rect">
            <a:avLst/>
          </a:prstGeom>
          <a:solidFill>
            <a:srgbClr val="0050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94496"/>
              </a:solidFill>
            </a:endParaRPr>
          </a:p>
        </p:txBody>
      </p:sp>
      <p:sp>
        <p:nvSpPr>
          <p:cNvPr id="7" name="Espace réservé du numéro de diapositive 27">
            <a:extLst>
              <a:ext uri="{FF2B5EF4-FFF2-40B4-BE49-F238E27FC236}">
                <a16:creationId xmlns:a16="http://schemas.microsoft.com/office/drawing/2014/main" id="{E0FB8DB1-1636-CB8D-EAC2-431ECA10F92C}"/>
              </a:ext>
            </a:extLst>
          </p:cNvPr>
          <p:cNvSpPr txBox="1">
            <a:spLocks/>
          </p:cNvSpPr>
          <p:nvPr/>
        </p:nvSpPr>
        <p:spPr>
          <a:xfrm>
            <a:off x="11527902" y="6491196"/>
            <a:ext cx="664098" cy="278717"/>
          </a:xfrm>
          <a:prstGeom prst="rect">
            <a:avLst/>
          </a:prstGeom>
        </p:spPr>
        <p:txBody>
          <a:bodyPr anchor="ct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8AC7C10-199F-484E-9772-D20B8002819D}" type="slidenum">
              <a:rPr lang="fr-FR" sz="1000" smtClean="0">
                <a:solidFill>
                  <a:schemeClr val="bg1"/>
                </a:solidFill>
                <a:latin typeface="Avenir Next LT Pro Light" panose="020B0304020202020204" pitchFamily="34" charset="0"/>
              </a:rPr>
              <a:pPr algn="r"/>
              <a:t>52</a:t>
            </a:fld>
            <a:endParaRPr lang="fr-FR" sz="1000">
              <a:solidFill>
                <a:schemeClr val="bg1"/>
              </a:solidFill>
              <a:latin typeface="Avenir Next LT Pro Light" panose="020B0304020202020204" pitchFamily="34" charset="0"/>
            </a:endParaRPr>
          </a:p>
        </p:txBody>
      </p:sp>
      <p:pic>
        <p:nvPicPr>
          <p:cNvPr id="9" name="Image 8" descr="Une image contenant texte&#10;&#10;Description générée automatiquement">
            <a:extLst>
              <a:ext uri="{FF2B5EF4-FFF2-40B4-BE49-F238E27FC236}">
                <a16:creationId xmlns:a16="http://schemas.microsoft.com/office/drawing/2014/main" id="{94A0D061-A93D-F338-07EB-4145DBB2B0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1219" y="6508623"/>
            <a:ext cx="1189318" cy="289365"/>
          </a:xfrm>
          <a:prstGeom prst="rect">
            <a:avLst/>
          </a:prstGeom>
        </p:spPr>
      </p:pic>
      <p:sp>
        <p:nvSpPr>
          <p:cNvPr id="3" name="object 2">
            <a:extLst>
              <a:ext uri="{FF2B5EF4-FFF2-40B4-BE49-F238E27FC236}">
                <a16:creationId xmlns:a16="http://schemas.microsoft.com/office/drawing/2014/main" id="{9B83DFF2-C52F-D107-A626-26CE08E3BD4B}"/>
              </a:ext>
            </a:extLst>
          </p:cNvPr>
          <p:cNvSpPr txBox="1">
            <a:spLocks/>
          </p:cNvSpPr>
          <p:nvPr/>
        </p:nvSpPr>
        <p:spPr>
          <a:xfrm>
            <a:off x="568210" y="326002"/>
            <a:ext cx="9162530" cy="397545"/>
          </a:xfrm>
          <a:prstGeom prst="rect">
            <a:avLst/>
          </a:prstGeom>
        </p:spPr>
        <p:txBody>
          <a:bodyPr vert="horz" wrap="square" lIns="0" tIns="12700" rIns="0" bIns="0" rtlCol="0">
            <a:spAutoFit/>
          </a:bodyPr>
          <a:lstStyle>
            <a:lvl1pPr>
              <a:defRPr sz="2500" b="1" i="0">
                <a:solidFill>
                  <a:srgbClr val="005BAA"/>
                </a:solidFill>
                <a:latin typeface="Etelka Text Pro"/>
                <a:ea typeface="+mj-ea"/>
                <a:cs typeface="Etelka Text Pro"/>
              </a:defRPr>
            </a:lvl1pPr>
          </a:lstStyle>
          <a:p>
            <a:pPr marL="12700" marR="0" lvl="0" indent="0" defTabSz="914400" eaLnBrk="1" fontAlgn="auto" latinLnBrk="0" hangingPunct="1">
              <a:lnSpc>
                <a:spcPct val="100000"/>
              </a:lnSpc>
              <a:spcBef>
                <a:spcPts val="100"/>
              </a:spcBef>
              <a:spcAft>
                <a:spcPts val="0"/>
              </a:spcAft>
              <a:buClrTx/>
              <a:buSzTx/>
              <a:buFontTx/>
              <a:buNone/>
              <a:tabLst/>
              <a:defRPr/>
            </a:pPr>
            <a:r>
              <a:rPr lang="fr-FR" kern="0" spc="-10">
                <a:solidFill>
                  <a:srgbClr val="0050A4"/>
                </a:solidFill>
                <a:latin typeface="Avenir Next LT Pro" panose="020B0504020202020204" pitchFamily="34" charset="0"/>
              </a:rPr>
              <a:t>PLAN D’ACTION B2C 2023</a:t>
            </a:r>
            <a:endParaRPr kumimoji="0" lang="fr-FR" sz="2500" b="1" i="0" u="none" strike="noStrike" kern="0" cap="none" spc="-10" normalizeH="0" baseline="0" noProof="0">
              <a:ln>
                <a:noFill/>
              </a:ln>
              <a:solidFill>
                <a:srgbClr val="0050A4"/>
              </a:solidFill>
              <a:effectLst/>
              <a:uLnTx/>
              <a:uFillTx/>
              <a:latin typeface="Avenir Next LT Pro" panose="020B0504020202020204" pitchFamily="34" charset="0"/>
            </a:endParaRPr>
          </a:p>
        </p:txBody>
      </p:sp>
      <p:pic>
        <p:nvPicPr>
          <p:cNvPr id="10" name="Image 9">
            <a:extLst>
              <a:ext uri="{FF2B5EF4-FFF2-40B4-BE49-F238E27FC236}">
                <a16:creationId xmlns:a16="http://schemas.microsoft.com/office/drawing/2014/main" id="{B40FB7C8-7583-9717-2EF9-16D95195F3AA}"/>
              </a:ext>
            </a:extLst>
          </p:cNvPr>
          <p:cNvPicPr>
            <a:picLocks noChangeAspect="1"/>
          </p:cNvPicPr>
          <p:nvPr/>
        </p:nvPicPr>
        <p:blipFill rotWithShape="1">
          <a:blip r:embed="rId3"/>
          <a:srcRect r="21138" b="30180"/>
          <a:stretch/>
        </p:blipFill>
        <p:spPr>
          <a:xfrm>
            <a:off x="0" y="0"/>
            <a:ext cx="252412" cy="1287624"/>
          </a:xfrm>
          <a:prstGeom prst="rect">
            <a:avLst/>
          </a:prstGeom>
        </p:spPr>
      </p:pic>
      <p:sp>
        <p:nvSpPr>
          <p:cNvPr id="5" name="ZoneTexte 4">
            <a:extLst>
              <a:ext uri="{FF2B5EF4-FFF2-40B4-BE49-F238E27FC236}">
                <a16:creationId xmlns:a16="http://schemas.microsoft.com/office/drawing/2014/main" id="{9C5140F6-5B34-3891-336A-69D62F5C6655}"/>
              </a:ext>
            </a:extLst>
          </p:cNvPr>
          <p:cNvSpPr txBox="1"/>
          <p:nvPr/>
        </p:nvSpPr>
        <p:spPr>
          <a:xfrm>
            <a:off x="4787150" y="6551767"/>
            <a:ext cx="2946400" cy="246221"/>
          </a:xfrm>
          <a:prstGeom prst="rect">
            <a:avLst/>
          </a:prstGeom>
          <a:noFill/>
        </p:spPr>
        <p:txBody>
          <a:bodyPr wrap="square" rtlCol="0" anchor="ctr">
            <a:spAutoFit/>
          </a:bodyPr>
          <a:lstStyle/>
          <a:p>
            <a:pPr algn="ctr"/>
            <a:r>
              <a:rPr lang="fr-FR" sz="1000">
                <a:solidFill>
                  <a:schemeClr val="bg1"/>
                </a:solidFill>
                <a:latin typeface="Avenir Next LT Pro Light" panose="020B0304020202020204" pitchFamily="34" charset="0"/>
              </a:rPr>
              <a:t>CLUB MARCHE EUROPEEN – JANVIER 2023</a:t>
            </a:r>
          </a:p>
        </p:txBody>
      </p:sp>
      <p:pic>
        <p:nvPicPr>
          <p:cNvPr id="2" name="Image 1">
            <a:extLst>
              <a:ext uri="{FF2B5EF4-FFF2-40B4-BE49-F238E27FC236}">
                <a16:creationId xmlns:a16="http://schemas.microsoft.com/office/drawing/2014/main" id="{337DC549-DE93-6C42-46E7-51745920C9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65272" y="205268"/>
            <a:ext cx="958518" cy="63901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ZoneTexte 5">
            <a:extLst>
              <a:ext uri="{FF2B5EF4-FFF2-40B4-BE49-F238E27FC236}">
                <a16:creationId xmlns:a16="http://schemas.microsoft.com/office/drawing/2014/main" id="{F53F6790-7426-7DB7-2382-EF4F76656ED1}"/>
              </a:ext>
            </a:extLst>
          </p:cNvPr>
          <p:cNvSpPr txBox="1"/>
          <p:nvPr/>
        </p:nvSpPr>
        <p:spPr>
          <a:xfrm>
            <a:off x="458987" y="1440920"/>
            <a:ext cx="4167333" cy="4585871"/>
          </a:xfrm>
          <a:prstGeom prst="rect">
            <a:avLst/>
          </a:prstGeom>
          <a:noFill/>
        </p:spPr>
        <p:txBody>
          <a:bodyPr wrap="square">
            <a:spAutoFit/>
          </a:bodyPr>
          <a:lstStyle/>
          <a:p>
            <a:r>
              <a:rPr lang="fr-FR" sz="1400" b="1">
                <a:solidFill>
                  <a:srgbClr val="002060"/>
                </a:solidFill>
                <a:cs typeface="Biome" panose="020B0503030204020804" pitchFamily="34" charset="0"/>
              </a:rPr>
              <a:t>ENJEUX </a:t>
            </a:r>
          </a:p>
          <a:p>
            <a:r>
              <a:rPr lang="fr-FR" sz="1200">
                <a:solidFill>
                  <a:srgbClr val="002060"/>
                </a:solidFill>
              </a:rPr>
              <a:t>Développer la </a:t>
            </a:r>
            <a:r>
              <a:rPr lang="fr-FR" sz="1200" b="1">
                <a:solidFill>
                  <a:srgbClr val="002060"/>
                </a:solidFill>
              </a:rPr>
              <a:t>notoriété</a:t>
            </a:r>
            <a:r>
              <a:rPr lang="fr-FR" sz="1200">
                <a:solidFill>
                  <a:srgbClr val="002060"/>
                </a:solidFill>
              </a:rPr>
              <a:t> et l’</a:t>
            </a:r>
            <a:r>
              <a:rPr lang="fr-FR" sz="1200" b="1">
                <a:solidFill>
                  <a:srgbClr val="002060"/>
                </a:solidFill>
              </a:rPr>
              <a:t>attractivité</a:t>
            </a:r>
            <a:r>
              <a:rPr lang="fr-FR" sz="1200">
                <a:solidFill>
                  <a:srgbClr val="002060"/>
                </a:solidFill>
              </a:rPr>
              <a:t> de la destination Hauts-de-France auprès du public néerlandais en s’appuyant sur </a:t>
            </a:r>
            <a:r>
              <a:rPr lang="fr-FR" sz="1200" b="1">
                <a:solidFill>
                  <a:srgbClr val="002060"/>
                </a:solidFill>
              </a:rPr>
              <a:t>une communication produits en cohérence aves la segmentation marketing</a:t>
            </a:r>
            <a:r>
              <a:rPr lang="fr-FR" sz="1200">
                <a:solidFill>
                  <a:srgbClr val="002060"/>
                </a:solidFill>
              </a:rPr>
              <a:t> du marché.</a:t>
            </a:r>
          </a:p>
          <a:p>
            <a:endParaRPr lang="fr-FR" sz="1400">
              <a:solidFill>
                <a:srgbClr val="002060"/>
              </a:solidFill>
            </a:endParaRPr>
          </a:p>
          <a:p>
            <a:r>
              <a:rPr lang="fr-FR" sz="1400" b="1">
                <a:solidFill>
                  <a:srgbClr val="002060"/>
                </a:solidFill>
                <a:cs typeface="Biome" panose="020B0503030204020804" pitchFamily="34" charset="0"/>
              </a:rPr>
              <a:t>METHODE</a:t>
            </a:r>
          </a:p>
          <a:p>
            <a:r>
              <a:rPr lang="fr-FR" sz="1200">
                <a:solidFill>
                  <a:srgbClr val="002060"/>
                </a:solidFill>
              </a:rPr>
              <a:t>Avec les partenaires, construire des produits en réponse aux attentes des segments de clientèles ciblées. Enrichir une base de données qualifiées à travers le marketing digital (Inbound and </a:t>
            </a:r>
            <a:r>
              <a:rPr lang="fr-FR" sz="1200" err="1">
                <a:solidFill>
                  <a:srgbClr val="002060"/>
                </a:solidFill>
              </a:rPr>
              <a:t>Outbound</a:t>
            </a:r>
            <a:r>
              <a:rPr lang="fr-FR" sz="1200">
                <a:solidFill>
                  <a:srgbClr val="002060"/>
                </a:solidFill>
              </a:rPr>
              <a:t> Marketing)</a:t>
            </a:r>
          </a:p>
          <a:p>
            <a:endParaRPr lang="fr-FR" sz="1400" b="1">
              <a:solidFill>
                <a:srgbClr val="002060"/>
              </a:solidFill>
              <a:cs typeface="Biome" panose="020B0503030204020804" pitchFamily="34" charset="0"/>
            </a:endParaRPr>
          </a:p>
          <a:p>
            <a:r>
              <a:rPr lang="fr-FR" sz="1400" b="1">
                <a:solidFill>
                  <a:srgbClr val="002060"/>
                </a:solidFill>
                <a:cs typeface="Biome" panose="020B0503030204020804" pitchFamily="34" charset="0"/>
              </a:rPr>
              <a:t>CIBLES PRIORITAIRES PRESSENTIS</a:t>
            </a:r>
          </a:p>
          <a:p>
            <a:r>
              <a:rPr lang="fr-FR" sz="1200">
                <a:solidFill>
                  <a:srgbClr val="002060"/>
                </a:solidFill>
              </a:rPr>
              <a:t>Couples (Nature </a:t>
            </a:r>
            <a:r>
              <a:rPr lang="fr-FR" sz="1200" err="1">
                <a:solidFill>
                  <a:srgbClr val="002060"/>
                </a:solidFill>
              </a:rPr>
              <a:t>lovers</a:t>
            </a:r>
            <a:r>
              <a:rPr lang="fr-FR" sz="1200">
                <a:solidFill>
                  <a:srgbClr val="002060"/>
                </a:solidFill>
              </a:rPr>
              <a:t> &amp; explorateurs épicuriens autonomes)</a:t>
            </a:r>
          </a:p>
          <a:p>
            <a:r>
              <a:rPr lang="fr-FR" sz="1200">
                <a:solidFill>
                  <a:srgbClr val="002060"/>
                </a:solidFill>
              </a:rPr>
              <a:t>Famille ( Famille active &amp; Fun Famille)</a:t>
            </a:r>
          </a:p>
          <a:p>
            <a:endParaRPr lang="fr-FR" sz="1200">
              <a:solidFill>
                <a:srgbClr val="002060"/>
              </a:solidFill>
            </a:endParaRPr>
          </a:p>
          <a:p>
            <a:r>
              <a:rPr lang="fr-FR" sz="1400" b="1">
                <a:solidFill>
                  <a:srgbClr val="002060"/>
                </a:solidFill>
                <a:cs typeface="Biome" panose="020B0503030204020804" pitchFamily="34" charset="0"/>
              </a:rPr>
              <a:t>Zone de chalandise</a:t>
            </a:r>
          </a:p>
          <a:p>
            <a:r>
              <a:rPr lang="fr-FR" sz="1200">
                <a:solidFill>
                  <a:srgbClr val="002060"/>
                </a:solidFill>
              </a:rPr>
              <a:t>De la frontière néerlandaise jusqu’à Amsterdam incl.</a:t>
            </a:r>
          </a:p>
          <a:p>
            <a:endParaRPr lang="fr-FR" sz="1400" b="1">
              <a:solidFill>
                <a:srgbClr val="002060"/>
              </a:solidFill>
              <a:cs typeface="Biome" panose="020B0503030204020804" pitchFamily="34" charset="0"/>
            </a:endParaRPr>
          </a:p>
          <a:p>
            <a:r>
              <a:rPr lang="fr-FR" sz="1400" b="1">
                <a:solidFill>
                  <a:srgbClr val="002060"/>
                </a:solidFill>
                <a:cs typeface="Biome" panose="020B0503030204020804" pitchFamily="34" charset="0"/>
              </a:rPr>
              <a:t>Thématique</a:t>
            </a:r>
          </a:p>
          <a:p>
            <a:r>
              <a:rPr lang="fr-FR" sz="1200">
                <a:solidFill>
                  <a:srgbClr val="002060"/>
                </a:solidFill>
              </a:rPr>
              <a:t>Cyclo tourisme, tourisme </a:t>
            </a:r>
            <a:r>
              <a:rPr lang="fr-FR" sz="1200" err="1">
                <a:solidFill>
                  <a:srgbClr val="002060"/>
                </a:solidFill>
              </a:rPr>
              <a:t>eco</a:t>
            </a:r>
            <a:r>
              <a:rPr lang="fr-FR" sz="1200">
                <a:solidFill>
                  <a:srgbClr val="002060"/>
                </a:solidFill>
              </a:rPr>
              <a:t> responsable, activité </a:t>
            </a:r>
            <a:r>
              <a:rPr lang="fr-FR" sz="1200" err="1">
                <a:solidFill>
                  <a:srgbClr val="002060"/>
                </a:solidFill>
              </a:rPr>
              <a:t>outdoor</a:t>
            </a:r>
            <a:r>
              <a:rPr lang="fr-FR" sz="1200">
                <a:solidFill>
                  <a:srgbClr val="002060"/>
                </a:solidFill>
              </a:rPr>
              <a:t>, festivales, évènements tendance, nature</a:t>
            </a:r>
          </a:p>
          <a:p>
            <a:endParaRPr lang="fr-FR" sz="1200">
              <a:solidFill>
                <a:srgbClr val="002060"/>
              </a:solidFill>
            </a:endParaRPr>
          </a:p>
        </p:txBody>
      </p:sp>
      <p:sp>
        <p:nvSpPr>
          <p:cNvPr id="8" name="Rectangle 7">
            <a:extLst>
              <a:ext uri="{FF2B5EF4-FFF2-40B4-BE49-F238E27FC236}">
                <a16:creationId xmlns:a16="http://schemas.microsoft.com/office/drawing/2014/main" id="{126FDB9F-201A-280A-5EAC-5575676F944C}"/>
              </a:ext>
            </a:extLst>
          </p:cNvPr>
          <p:cNvSpPr/>
          <p:nvPr/>
        </p:nvSpPr>
        <p:spPr>
          <a:xfrm>
            <a:off x="5351504" y="954590"/>
            <a:ext cx="6508447" cy="5262979"/>
          </a:xfrm>
          <a:prstGeom prst="rect">
            <a:avLst/>
          </a:prstGeom>
        </p:spPr>
        <p:txBody>
          <a:bodyPr wrap="square">
            <a:spAutoFit/>
          </a:bodyPr>
          <a:lstStyle/>
          <a:p>
            <a:r>
              <a:rPr lang="fr-FR" sz="1600" b="1" i="1" cap="all">
                <a:solidFill>
                  <a:srgbClr val="00B050"/>
                </a:solidFill>
              </a:rPr>
              <a:t>Stratégie Marketing Digitale</a:t>
            </a:r>
          </a:p>
          <a:p>
            <a:endParaRPr lang="fr-FR" sz="1600" b="1" i="1">
              <a:solidFill>
                <a:srgbClr val="00B050"/>
              </a:solidFill>
            </a:endParaRPr>
          </a:p>
          <a:p>
            <a:endParaRPr lang="fr-FR" sz="1600" b="1" i="1">
              <a:solidFill>
                <a:srgbClr val="00B050"/>
              </a:solidFill>
            </a:endParaRPr>
          </a:p>
          <a:p>
            <a:r>
              <a:rPr lang="fr-FR" sz="1600" b="1">
                <a:solidFill>
                  <a:srgbClr val="002060"/>
                </a:solidFill>
              </a:rPr>
              <a:t>SITE PORTAIL Esprit Hauts de France en néerlandais</a:t>
            </a:r>
          </a:p>
          <a:p>
            <a:pPr marL="742950" lvl="1" indent="-285750">
              <a:buFont typeface="Arial" panose="020B0604020202020204" pitchFamily="34" charset="0"/>
              <a:buChar char="•"/>
            </a:pPr>
            <a:r>
              <a:rPr lang="fr-FR" sz="1600">
                <a:solidFill>
                  <a:srgbClr val="002060"/>
                </a:solidFill>
              </a:rPr>
              <a:t>Production de contenu en fonction des attentes de nos cibles (traduction de contenus régulier du site Fr : Nature, culture, Braderie, Festivale, vélo-route,… )</a:t>
            </a:r>
          </a:p>
          <a:p>
            <a:pPr marL="742950" lvl="1" indent="-285750">
              <a:buFont typeface="Arial" panose="020B0604020202020204" pitchFamily="34" charset="0"/>
              <a:buChar char="•"/>
            </a:pPr>
            <a:r>
              <a:rPr lang="fr-FR" sz="1600" b="1">
                <a:solidFill>
                  <a:srgbClr val="002060"/>
                </a:solidFill>
              </a:rPr>
              <a:t>Newsletter</a:t>
            </a:r>
            <a:r>
              <a:rPr lang="fr-FR" sz="1600">
                <a:solidFill>
                  <a:srgbClr val="002060"/>
                </a:solidFill>
              </a:rPr>
              <a:t> x 2 pour informer et créer de la visibilité</a:t>
            </a:r>
          </a:p>
          <a:p>
            <a:pPr marL="742950" lvl="1" indent="-285750">
              <a:buFont typeface="Arial" panose="020B0604020202020204" pitchFamily="34" charset="0"/>
              <a:buChar char="•"/>
            </a:pPr>
            <a:r>
              <a:rPr lang="fr-FR" sz="1600">
                <a:solidFill>
                  <a:srgbClr val="002060"/>
                </a:solidFill>
              </a:rPr>
              <a:t>Traduction d’un </a:t>
            </a:r>
            <a:r>
              <a:rPr lang="fr-FR" sz="1600" b="1">
                <a:solidFill>
                  <a:srgbClr val="002060"/>
                </a:solidFill>
              </a:rPr>
              <a:t>guide</a:t>
            </a:r>
            <a:r>
              <a:rPr lang="fr-FR" sz="1600">
                <a:solidFill>
                  <a:srgbClr val="002060"/>
                </a:solidFill>
              </a:rPr>
              <a:t> à télécharger ou magazine EHDF </a:t>
            </a:r>
            <a:r>
              <a:rPr lang="fr-FR" sz="1600" err="1">
                <a:solidFill>
                  <a:srgbClr val="002060"/>
                </a:solidFill>
              </a:rPr>
              <a:t>pdf</a:t>
            </a:r>
            <a:r>
              <a:rPr lang="fr-FR" sz="1600">
                <a:solidFill>
                  <a:srgbClr val="002060"/>
                </a:solidFill>
              </a:rPr>
              <a:t> : recrutement d’abonnés (livret Famille T1 2023)</a:t>
            </a:r>
          </a:p>
          <a:p>
            <a:pPr marL="742950" lvl="1" indent="-285750">
              <a:buFont typeface="Arial" panose="020B0604020202020204" pitchFamily="34" charset="0"/>
              <a:buChar char="•"/>
            </a:pPr>
            <a:endParaRPr lang="fr-FR" sz="1600">
              <a:solidFill>
                <a:srgbClr val="002060"/>
              </a:solidFill>
            </a:endParaRPr>
          </a:p>
          <a:p>
            <a:pPr lvl="1"/>
            <a:r>
              <a:rPr lang="fr-FR" sz="1600">
                <a:solidFill>
                  <a:srgbClr val="002060"/>
                </a:solidFill>
              </a:rPr>
              <a:t>-&gt; Participation aux salons B2C : </a:t>
            </a:r>
            <a:r>
              <a:rPr lang="fr-FR" sz="1600" err="1">
                <a:solidFill>
                  <a:srgbClr val="002060"/>
                </a:solidFill>
              </a:rPr>
              <a:t>Fiets</a:t>
            </a:r>
            <a:r>
              <a:rPr lang="fr-FR" sz="1600">
                <a:solidFill>
                  <a:srgbClr val="002060"/>
                </a:solidFill>
              </a:rPr>
              <a:t> &amp; </a:t>
            </a:r>
            <a:r>
              <a:rPr lang="fr-FR" sz="1600" err="1">
                <a:solidFill>
                  <a:srgbClr val="002060"/>
                </a:solidFill>
              </a:rPr>
              <a:t>WandelBeurs</a:t>
            </a:r>
            <a:r>
              <a:rPr lang="fr-FR" sz="1600">
                <a:solidFill>
                  <a:srgbClr val="002060"/>
                </a:solidFill>
              </a:rPr>
              <a:t> en </a:t>
            </a:r>
            <a:r>
              <a:rPr lang="fr-FR" sz="1600" err="1">
                <a:solidFill>
                  <a:srgbClr val="002060"/>
                </a:solidFill>
              </a:rPr>
              <a:t>fev</a:t>
            </a:r>
            <a:r>
              <a:rPr lang="fr-FR" sz="1600">
                <a:solidFill>
                  <a:srgbClr val="002060"/>
                </a:solidFill>
              </a:rPr>
              <a:t> 2023</a:t>
            </a:r>
          </a:p>
          <a:p>
            <a:pPr lvl="1"/>
            <a:endParaRPr lang="fr-FR" sz="1600">
              <a:solidFill>
                <a:srgbClr val="002060"/>
              </a:solidFill>
            </a:endParaRPr>
          </a:p>
          <a:p>
            <a:r>
              <a:rPr lang="fr-FR" sz="1600" b="1">
                <a:solidFill>
                  <a:srgbClr val="002060"/>
                </a:solidFill>
              </a:rPr>
              <a:t>CAMPAGNE D’INBOUND </a:t>
            </a:r>
          </a:p>
          <a:p>
            <a:pPr marL="742950" lvl="1" indent="-285750">
              <a:buFont typeface="Arial" panose="020B0604020202020204" pitchFamily="34" charset="0"/>
              <a:buChar char="•"/>
            </a:pPr>
            <a:r>
              <a:rPr lang="fr-FR" sz="1600">
                <a:solidFill>
                  <a:srgbClr val="002060"/>
                </a:solidFill>
              </a:rPr>
              <a:t>Campagnes d’acquisition via réseaux sociaux &amp; partenaires locaux</a:t>
            </a:r>
          </a:p>
          <a:p>
            <a:pPr marL="742950" lvl="1" indent="-285750">
              <a:buFont typeface="Arial" panose="020B0604020202020204" pitchFamily="34" charset="0"/>
              <a:buChar char="•"/>
            </a:pPr>
            <a:r>
              <a:rPr lang="fr-FR" sz="1600">
                <a:solidFill>
                  <a:srgbClr val="002060"/>
                </a:solidFill>
              </a:rPr>
              <a:t>Production de newsletter thématiques </a:t>
            </a:r>
          </a:p>
          <a:p>
            <a:pPr marL="742950" lvl="1" indent="-285750">
              <a:buFont typeface="Arial" panose="020B0604020202020204" pitchFamily="34" charset="0"/>
              <a:buChar char="•"/>
            </a:pPr>
            <a:endParaRPr lang="fr-FR" sz="1600">
              <a:solidFill>
                <a:srgbClr val="002060"/>
              </a:solidFill>
            </a:endParaRPr>
          </a:p>
          <a:p>
            <a:r>
              <a:rPr lang="fr-FR" sz="1600" b="1">
                <a:solidFill>
                  <a:srgbClr val="002060"/>
                </a:solidFill>
              </a:rPr>
              <a:t>CAMPAGNE OUTBOUND</a:t>
            </a:r>
          </a:p>
          <a:p>
            <a:pPr marL="742950" lvl="1" indent="-285750">
              <a:buFont typeface="Arial" panose="020B0604020202020204" pitchFamily="34" charset="0"/>
              <a:buChar char="•"/>
            </a:pPr>
            <a:r>
              <a:rPr lang="fr-FR" sz="1600">
                <a:solidFill>
                  <a:srgbClr val="002060"/>
                </a:solidFill>
              </a:rPr>
              <a:t>Communité management externe : </a:t>
            </a:r>
          </a:p>
          <a:p>
            <a:pPr lvl="1"/>
            <a:r>
              <a:rPr lang="fr-FR" sz="1600">
                <a:solidFill>
                  <a:srgbClr val="002060"/>
                </a:solidFill>
              </a:rPr>
              <a:t>	Insta et Facebook</a:t>
            </a:r>
          </a:p>
          <a:p>
            <a:pPr lvl="1"/>
            <a:endParaRPr lang="fr-FR" sz="1600">
              <a:solidFill>
                <a:srgbClr val="002060"/>
              </a:solidFill>
            </a:endParaRPr>
          </a:p>
        </p:txBody>
      </p:sp>
      <p:sp>
        <p:nvSpPr>
          <p:cNvPr id="11" name="ZoneTexte 10">
            <a:extLst>
              <a:ext uri="{FF2B5EF4-FFF2-40B4-BE49-F238E27FC236}">
                <a16:creationId xmlns:a16="http://schemas.microsoft.com/office/drawing/2014/main" id="{4431B577-88AD-5382-3DDA-EEB08290B419}"/>
              </a:ext>
            </a:extLst>
          </p:cNvPr>
          <p:cNvSpPr txBox="1"/>
          <p:nvPr/>
        </p:nvSpPr>
        <p:spPr>
          <a:xfrm>
            <a:off x="10210627" y="5773635"/>
            <a:ext cx="1413163" cy="307777"/>
          </a:xfrm>
          <a:prstGeom prst="rect">
            <a:avLst/>
          </a:prstGeom>
          <a:noFill/>
        </p:spPr>
        <p:txBody>
          <a:bodyPr wrap="square" rtlCol="0">
            <a:spAutoFit/>
          </a:bodyPr>
          <a:lstStyle/>
          <a:p>
            <a:r>
              <a:rPr lang="fr-FR" sz="1400" b="1" i="1">
                <a:solidFill>
                  <a:srgbClr val="002060"/>
                </a:solidFill>
              </a:rPr>
              <a:t>Budget 23 400 €</a:t>
            </a:r>
          </a:p>
        </p:txBody>
      </p:sp>
      <p:cxnSp>
        <p:nvCxnSpPr>
          <p:cNvPr id="12" name="Connecteur droit 11">
            <a:extLst>
              <a:ext uri="{FF2B5EF4-FFF2-40B4-BE49-F238E27FC236}">
                <a16:creationId xmlns:a16="http://schemas.microsoft.com/office/drawing/2014/main" id="{5C2D08EE-B20C-EC69-AC78-CE54105DBA12}"/>
              </a:ext>
            </a:extLst>
          </p:cNvPr>
          <p:cNvCxnSpPr/>
          <p:nvPr/>
        </p:nvCxnSpPr>
        <p:spPr>
          <a:xfrm>
            <a:off x="4952245" y="971803"/>
            <a:ext cx="0" cy="5109609"/>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122686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E56D6F9-5565-6B21-C3FB-4FE2742C47A1}"/>
              </a:ext>
            </a:extLst>
          </p:cNvPr>
          <p:cNvSpPr/>
          <p:nvPr/>
        </p:nvSpPr>
        <p:spPr>
          <a:xfrm>
            <a:off x="0" y="6448612"/>
            <a:ext cx="12192000" cy="409387"/>
          </a:xfrm>
          <a:prstGeom prst="rect">
            <a:avLst/>
          </a:prstGeom>
          <a:solidFill>
            <a:srgbClr val="0050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94496"/>
              </a:solidFill>
            </a:endParaRPr>
          </a:p>
        </p:txBody>
      </p:sp>
      <p:sp>
        <p:nvSpPr>
          <p:cNvPr id="7" name="Espace réservé du numéro de diapositive 27">
            <a:extLst>
              <a:ext uri="{FF2B5EF4-FFF2-40B4-BE49-F238E27FC236}">
                <a16:creationId xmlns:a16="http://schemas.microsoft.com/office/drawing/2014/main" id="{E0FB8DB1-1636-CB8D-EAC2-431ECA10F92C}"/>
              </a:ext>
            </a:extLst>
          </p:cNvPr>
          <p:cNvSpPr txBox="1">
            <a:spLocks/>
          </p:cNvSpPr>
          <p:nvPr/>
        </p:nvSpPr>
        <p:spPr>
          <a:xfrm>
            <a:off x="11527902" y="6491196"/>
            <a:ext cx="664098" cy="278717"/>
          </a:xfrm>
          <a:prstGeom prst="rect">
            <a:avLst/>
          </a:prstGeom>
        </p:spPr>
        <p:txBody>
          <a:bodyPr anchor="ct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8AC7C10-199F-484E-9772-D20B8002819D}" type="slidenum">
              <a:rPr lang="fr-FR" sz="1000" smtClean="0">
                <a:solidFill>
                  <a:schemeClr val="bg1"/>
                </a:solidFill>
                <a:latin typeface="Avenir Next LT Pro Light" panose="020B0304020202020204" pitchFamily="34" charset="0"/>
              </a:rPr>
              <a:pPr algn="r"/>
              <a:t>53</a:t>
            </a:fld>
            <a:endParaRPr lang="fr-FR" sz="1000">
              <a:solidFill>
                <a:schemeClr val="bg1"/>
              </a:solidFill>
              <a:latin typeface="Avenir Next LT Pro Light" panose="020B0304020202020204" pitchFamily="34" charset="0"/>
            </a:endParaRPr>
          </a:p>
        </p:txBody>
      </p:sp>
      <p:pic>
        <p:nvPicPr>
          <p:cNvPr id="9" name="Image 8" descr="Une image contenant texte&#10;&#10;Description générée automatiquement">
            <a:extLst>
              <a:ext uri="{FF2B5EF4-FFF2-40B4-BE49-F238E27FC236}">
                <a16:creationId xmlns:a16="http://schemas.microsoft.com/office/drawing/2014/main" id="{94A0D061-A93D-F338-07EB-4145DBB2B0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1219" y="6508623"/>
            <a:ext cx="1189318" cy="289365"/>
          </a:xfrm>
          <a:prstGeom prst="rect">
            <a:avLst/>
          </a:prstGeom>
        </p:spPr>
      </p:pic>
      <p:sp>
        <p:nvSpPr>
          <p:cNvPr id="3" name="object 2">
            <a:extLst>
              <a:ext uri="{FF2B5EF4-FFF2-40B4-BE49-F238E27FC236}">
                <a16:creationId xmlns:a16="http://schemas.microsoft.com/office/drawing/2014/main" id="{9B83DFF2-C52F-D107-A626-26CE08E3BD4B}"/>
              </a:ext>
            </a:extLst>
          </p:cNvPr>
          <p:cNvSpPr txBox="1">
            <a:spLocks/>
          </p:cNvSpPr>
          <p:nvPr/>
        </p:nvSpPr>
        <p:spPr>
          <a:xfrm>
            <a:off x="568210" y="326002"/>
            <a:ext cx="9162530" cy="795089"/>
          </a:xfrm>
          <a:prstGeom prst="rect">
            <a:avLst/>
          </a:prstGeom>
        </p:spPr>
        <p:txBody>
          <a:bodyPr vert="horz" wrap="square" lIns="0" tIns="12700" rIns="0" bIns="0" rtlCol="0">
            <a:spAutoFit/>
          </a:bodyPr>
          <a:lstStyle>
            <a:lvl1pPr>
              <a:defRPr sz="2500" b="1" i="0">
                <a:solidFill>
                  <a:srgbClr val="005BAA"/>
                </a:solidFill>
                <a:latin typeface="Etelka Text Pro"/>
                <a:ea typeface="+mj-ea"/>
                <a:cs typeface="Etelka Text Pro"/>
              </a:defRPr>
            </a:lvl1pPr>
          </a:lstStyle>
          <a:p>
            <a:pPr marL="12700" marR="0" lvl="0" indent="0" defTabSz="914400" eaLnBrk="1" fontAlgn="auto" latinLnBrk="0" hangingPunct="1">
              <a:lnSpc>
                <a:spcPct val="100000"/>
              </a:lnSpc>
              <a:spcBef>
                <a:spcPts val="100"/>
              </a:spcBef>
              <a:spcAft>
                <a:spcPts val="0"/>
              </a:spcAft>
              <a:buClrTx/>
              <a:buSzTx/>
              <a:buFontTx/>
              <a:buNone/>
              <a:tabLst/>
              <a:defRPr/>
            </a:pPr>
            <a:r>
              <a:rPr lang="fr-FR" kern="0" spc="-10">
                <a:solidFill>
                  <a:srgbClr val="0050A4"/>
                </a:solidFill>
                <a:latin typeface="Avenir Next LT Pro" panose="020B0504020202020204" pitchFamily="34" charset="0"/>
              </a:rPr>
              <a:t>PLAN D’ACTION PRESS 2023</a:t>
            </a:r>
          </a:p>
          <a:p>
            <a:pPr marL="12700" marR="0" lvl="0" indent="0" defTabSz="914400" eaLnBrk="1" fontAlgn="auto" latinLnBrk="0" hangingPunct="1">
              <a:lnSpc>
                <a:spcPct val="100000"/>
              </a:lnSpc>
              <a:spcBef>
                <a:spcPts val="100"/>
              </a:spcBef>
              <a:spcAft>
                <a:spcPts val="0"/>
              </a:spcAft>
              <a:buClrTx/>
              <a:buSzTx/>
              <a:buFontTx/>
              <a:buNone/>
              <a:tabLst/>
              <a:defRPr/>
            </a:pPr>
            <a:endParaRPr kumimoji="0" lang="fr-FR" sz="2500" b="1" i="0" u="none" strike="noStrike" kern="0" cap="none" spc="-10" normalizeH="0" baseline="0" noProof="0">
              <a:ln>
                <a:noFill/>
              </a:ln>
              <a:solidFill>
                <a:srgbClr val="0050A4"/>
              </a:solidFill>
              <a:effectLst/>
              <a:uLnTx/>
              <a:uFillTx/>
              <a:latin typeface="Avenir Next LT Pro" panose="020B0504020202020204" pitchFamily="34" charset="0"/>
            </a:endParaRPr>
          </a:p>
        </p:txBody>
      </p:sp>
      <p:pic>
        <p:nvPicPr>
          <p:cNvPr id="10" name="Image 9">
            <a:extLst>
              <a:ext uri="{FF2B5EF4-FFF2-40B4-BE49-F238E27FC236}">
                <a16:creationId xmlns:a16="http://schemas.microsoft.com/office/drawing/2014/main" id="{B40FB7C8-7583-9717-2EF9-16D95195F3AA}"/>
              </a:ext>
            </a:extLst>
          </p:cNvPr>
          <p:cNvPicPr>
            <a:picLocks noChangeAspect="1"/>
          </p:cNvPicPr>
          <p:nvPr/>
        </p:nvPicPr>
        <p:blipFill rotWithShape="1">
          <a:blip r:embed="rId3"/>
          <a:srcRect r="21138" b="30180"/>
          <a:stretch/>
        </p:blipFill>
        <p:spPr>
          <a:xfrm>
            <a:off x="0" y="0"/>
            <a:ext cx="252412" cy="1287624"/>
          </a:xfrm>
          <a:prstGeom prst="rect">
            <a:avLst/>
          </a:prstGeom>
        </p:spPr>
      </p:pic>
      <p:sp>
        <p:nvSpPr>
          <p:cNvPr id="5" name="ZoneTexte 4">
            <a:extLst>
              <a:ext uri="{FF2B5EF4-FFF2-40B4-BE49-F238E27FC236}">
                <a16:creationId xmlns:a16="http://schemas.microsoft.com/office/drawing/2014/main" id="{9C5140F6-5B34-3891-336A-69D62F5C6655}"/>
              </a:ext>
            </a:extLst>
          </p:cNvPr>
          <p:cNvSpPr txBox="1"/>
          <p:nvPr/>
        </p:nvSpPr>
        <p:spPr>
          <a:xfrm>
            <a:off x="4787150" y="6551767"/>
            <a:ext cx="2946400" cy="246221"/>
          </a:xfrm>
          <a:prstGeom prst="rect">
            <a:avLst/>
          </a:prstGeom>
          <a:noFill/>
        </p:spPr>
        <p:txBody>
          <a:bodyPr wrap="square" rtlCol="0" anchor="ctr">
            <a:spAutoFit/>
          </a:bodyPr>
          <a:lstStyle/>
          <a:p>
            <a:pPr algn="ctr"/>
            <a:r>
              <a:rPr lang="fr-FR" sz="1000">
                <a:solidFill>
                  <a:schemeClr val="bg1"/>
                </a:solidFill>
                <a:latin typeface="Avenir Next LT Pro Light" panose="020B0304020202020204" pitchFamily="34" charset="0"/>
              </a:rPr>
              <a:t>CLUB MARCHE EUROPEEN – JANVIER 2023</a:t>
            </a:r>
          </a:p>
        </p:txBody>
      </p:sp>
      <p:pic>
        <p:nvPicPr>
          <p:cNvPr id="2" name="Image 1">
            <a:extLst>
              <a:ext uri="{FF2B5EF4-FFF2-40B4-BE49-F238E27FC236}">
                <a16:creationId xmlns:a16="http://schemas.microsoft.com/office/drawing/2014/main" id="{337DC549-DE93-6C42-46E7-51745920C9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65272" y="205268"/>
            <a:ext cx="958518" cy="63901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ZoneTexte 5">
            <a:extLst>
              <a:ext uri="{FF2B5EF4-FFF2-40B4-BE49-F238E27FC236}">
                <a16:creationId xmlns:a16="http://schemas.microsoft.com/office/drawing/2014/main" id="{8F588825-51A7-1BBB-DE85-97D9C5251E4D}"/>
              </a:ext>
            </a:extLst>
          </p:cNvPr>
          <p:cNvSpPr txBox="1"/>
          <p:nvPr/>
        </p:nvSpPr>
        <p:spPr>
          <a:xfrm>
            <a:off x="288839" y="1241154"/>
            <a:ext cx="5070811" cy="5324535"/>
          </a:xfrm>
          <a:prstGeom prst="rect">
            <a:avLst/>
          </a:prstGeom>
          <a:noFill/>
        </p:spPr>
        <p:txBody>
          <a:bodyPr wrap="square">
            <a:spAutoFit/>
          </a:bodyPr>
          <a:lstStyle/>
          <a:p>
            <a:r>
              <a:rPr lang="fr-FR" sz="1400" b="1">
                <a:solidFill>
                  <a:srgbClr val="002060"/>
                </a:solidFill>
                <a:latin typeface="Biome" panose="020B0503030204020804" pitchFamily="34" charset="0"/>
                <a:cs typeface="Biome" panose="020B0503030204020804" pitchFamily="34" charset="0"/>
              </a:rPr>
              <a:t>ENJEUX </a:t>
            </a:r>
          </a:p>
          <a:p>
            <a:r>
              <a:rPr lang="fr-FR" sz="1200" b="1">
                <a:solidFill>
                  <a:srgbClr val="002060"/>
                </a:solidFill>
              </a:rPr>
              <a:t>Décliner la communication produits à travers les relations presse en cohérence avec la segmentation marketing.</a:t>
            </a:r>
          </a:p>
          <a:p>
            <a:r>
              <a:rPr lang="fr-FR" sz="1200">
                <a:solidFill>
                  <a:srgbClr val="002060"/>
                </a:solidFill>
              </a:rPr>
              <a:t>Population très connectée et autonome dans l’organisation de ses séjours.</a:t>
            </a:r>
          </a:p>
          <a:p>
            <a:endParaRPr lang="fr-FR" sz="1400">
              <a:solidFill>
                <a:srgbClr val="002060"/>
              </a:solidFill>
            </a:endParaRPr>
          </a:p>
          <a:p>
            <a:r>
              <a:rPr lang="fr-FR" sz="1400" b="1">
                <a:solidFill>
                  <a:srgbClr val="002060"/>
                </a:solidFill>
                <a:latin typeface="Biome" panose="020B0503030204020804" pitchFamily="34" charset="0"/>
                <a:cs typeface="Biome" panose="020B0503030204020804" pitchFamily="34" charset="0"/>
              </a:rPr>
              <a:t>METHODE</a:t>
            </a:r>
          </a:p>
          <a:p>
            <a:r>
              <a:rPr lang="fr-FR" sz="1200" b="1">
                <a:solidFill>
                  <a:srgbClr val="002060"/>
                </a:solidFill>
                <a:cs typeface="Biome" panose="020B0503030204020804" pitchFamily="34" charset="0"/>
              </a:rPr>
              <a:t>Mettre en valeur à travers les relations presse , les produits touristiques crées avec les partenaires en cohérence avec la segmentation marketing.</a:t>
            </a:r>
          </a:p>
          <a:p>
            <a:r>
              <a:rPr lang="fr-FR" sz="1200" b="1">
                <a:solidFill>
                  <a:srgbClr val="002060"/>
                </a:solidFill>
                <a:cs typeface="Biome" panose="020B0503030204020804" pitchFamily="34" charset="0"/>
              </a:rPr>
              <a:t>Définition de cibles presse prioritaires en fonction de la segmentation marketing du marché</a:t>
            </a:r>
          </a:p>
          <a:p>
            <a:r>
              <a:rPr lang="fr-FR" sz="1200">
                <a:solidFill>
                  <a:srgbClr val="002060"/>
                </a:solidFill>
              </a:rPr>
              <a:t>Promouvoir la destination, les nouveautés et notre offre touristique aux journalistes et influenceurs néerlandais pour se faire connaitre et être visible</a:t>
            </a:r>
          </a:p>
          <a:p>
            <a:endParaRPr lang="fr-FR" sz="1200" b="1">
              <a:solidFill>
                <a:srgbClr val="002060"/>
              </a:solidFill>
            </a:endParaRPr>
          </a:p>
          <a:p>
            <a:r>
              <a:rPr lang="fr-FR" sz="1400" b="1">
                <a:solidFill>
                  <a:srgbClr val="002060"/>
                </a:solidFill>
                <a:latin typeface="Biome" panose="020B0503030204020804" pitchFamily="34" charset="0"/>
                <a:cs typeface="Biome" panose="020B0503030204020804" pitchFamily="34" charset="0"/>
              </a:rPr>
              <a:t>Thèmes prioritaires </a:t>
            </a:r>
            <a:r>
              <a:rPr lang="fr-FR" sz="1200">
                <a:solidFill>
                  <a:srgbClr val="002060"/>
                </a:solidFill>
              </a:rPr>
              <a:t>: dépaysement à proximité, nature,  cyclo tourisme, tourisme </a:t>
            </a:r>
            <a:r>
              <a:rPr lang="fr-FR" sz="1200" err="1">
                <a:solidFill>
                  <a:srgbClr val="002060"/>
                </a:solidFill>
              </a:rPr>
              <a:t>eco</a:t>
            </a:r>
            <a:r>
              <a:rPr lang="fr-FR" sz="1200">
                <a:solidFill>
                  <a:srgbClr val="002060"/>
                </a:solidFill>
              </a:rPr>
              <a:t> responsable, gastronomie, art de vivre typique français</a:t>
            </a:r>
          </a:p>
          <a:p>
            <a:endParaRPr lang="fr-FR" sz="1400" b="1">
              <a:solidFill>
                <a:srgbClr val="002060"/>
              </a:solidFill>
              <a:latin typeface="Biome" panose="020B0503030204020804" pitchFamily="34" charset="0"/>
              <a:cs typeface="Biome" panose="020B0503030204020804" pitchFamily="34" charset="0"/>
            </a:endParaRPr>
          </a:p>
          <a:p>
            <a:r>
              <a:rPr lang="fr-FR" sz="1400" b="1">
                <a:solidFill>
                  <a:srgbClr val="002060"/>
                </a:solidFill>
                <a:latin typeface="Biome" panose="020B0503030204020804" pitchFamily="34" charset="0"/>
                <a:cs typeface="Biome" panose="020B0503030204020804" pitchFamily="34" charset="0"/>
              </a:rPr>
              <a:t>CIBLES PRIORITAIRES</a:t>
            </a:r>
          </a:p>
          <a:p>
            <a:pPr marL="228600" indent="-228600">
              <a:buFont typeface="+mj-lt"/>
              <a:buAutoNum type="arabicPeriod"/>
            </a:pPr>
            <a:r>
              <a:rPr lang="fr-FR" sz="1200">
                <a:solidFill>
                  <a:srgbClr val="002060"/>
                </a:solidFill>
              </a:rPr>
              <a:t>Famille actives enthousiastes (34 %)</a:t>
            </a:r>
          </a:p>
          <a:p>
            <a:pPr marL="228600" indent="-228600">
              <a:buFont typeface="+mj-lt"/>
              <a:buAutoNum type="arabicPeriod"/>
            </a:pPr>
            <a:r>
              <a:rPr lang="fr-FR" sz="1200">
                <a:solidFill>
                  <a:srgbClr val="002060"/>
                </a:solidFill>
              </a:rPr>
              <a:t>Nature </a:t>
            </a:r>
            <a:r>
              <a:rPr lang="fr-FR" sz="1200" err="1">
                <a:solidFill>
                  <a:srgbClr val="002060"/>
                </a:solidFill>
              </a:rPr>
              <a:t>Lovers</a:t>
            </a:r>
            <a:r>
              <a:rPr lang="fr-FR" sz="1200">
                <a:solidFill>
                  <a:srgbClr val="002060"/>
                </a:solidFill>
              </a:rPr>
              <a:t> familiers (23 %)</a:t>
            </a:r>
          </a:p>
          <a:p>
            <a:pPr marL="228600" indent="-228600">
              <a:buFont typeface="+mj-lt"/>
              <a:buAutoNum type="arabicPeriod"/>
            </a:pPr>
            <a:r>
              <a:rPr lang="fr-FR" sz="1200">
                <a:solidFill>
                  <a:srgbClr val="002060"/>
                </a:solidFill>
              </a:rPr>
              <a:t>Les Fun Actives (19%)</a:t>
            </a:r>
          </a:p>
          <a:p>
            <a:pPr marL="228600" indent="-228600">
              <a:buFont typeface="+mj-lt"/>
              <a:buAutoNum type="arabicPeriod"/>
            </a:pPr>
            <a:r>
              <a:rPr lang="fr-FR" sz="1200">
                <a:solidFill>
                  <a:srgbClr val="002060"/>
                </a:solidFill>
              </a:rPr>
              <a:t>Explorateurs Epicuriens autonome (18%)</a:t>
            </a:r>
            <a:endParaRPr lang="fr-FR" sz="1400" b="1">
              <a:solidFill>
                <a:srgbClr val="002060"/>
              </a:solidFill>
              <a:latin typeface="Biome" panose="020B0503030204020804" pitchFamily="34" charset="0"/>
              <a:cs typeface="Biome" panose="020B0503030204020804" pitchFamily="34" charset="0"/>
            </a:endParaRPr>
          </a:p>
          <a:p>
            <a:endParaRPr lang="fr-FR" sz="1200">
              <a:solidFill>
                <a:srgbClr val="002060"/>
              </a:solidFill>
            </a:endParaRPr>
          </a:p>
          <a:p>
            <a:r>
              <a:rPr lang="fr-FR" sz="1400" b="1">
                <a:solidFill>
                  <a:srgbClr val="002060"/>
                </a:solidFill>
                <a:latin typeface="Biome" panose="020B0503030204020804" pitchFamily="34" charset="0"/>
                <a:cs typeface="Biome" panose="020B0503030204020804" pitchFamily="34" charset="0"/>
              </a:rPr>
              <a:t>ACCOMPAGNEMENT DES PARTENAIRES </a:t>
            </a:r>
            <a:r>
              <a:rPr lang="fr-FR" sz="1400" b="1" err="1">
                <a:solidFill>
                  <a:srgbClr val="002060"/>
                </a:solidFill>
                <a:latin typeface="Biome" panose="020B0503030204020804" pitchFamily="34" charset="0"/>
                <a:cs typeface="Biome" panose="020B0503030204020804" pitchFamily="34" charset="0"/>
              </a:rPr>
              <a:t>HdF</a:t>
            </a:r>
            <a:r>
              <a:rPr lang="fr-FR" sz="1400" b="1">
                <a:solidFill>
                  <a:srgbClr val="002060"/>
                </a:solidFill>
                <a:latin typeface="Biome" panose="020B0503030204020804" pitchFamily="34" charset="0"/>
                <a:cs typeface="Biome" panose="020B0503030204020804" pitchFamily="34" charset="0"/>
              </a:rPr>
              <a:t> </a:t>
            </a:r>
          </a:p>
          <a:p>
            <a:r>
              <a:rPr lang="fr-FR" sz="1200">
                <a:solidFill>
                  <a:srgbClr val="002060"/>
                </a:solidFill>
              </a:rPr>
              <a:t>Sollicitation lors des accueils de presse, </a:t>
            </a:r>
            <a:r>
              <a:rPr lang="fr-FR" sz="1200" err="1">
                <a:solidFill>
                  <a:srgbClr val="002060"/>
                </a:solidFill>
              </a:rPr>
              <a:t>co</a:t>
            </a:r>
            <a:r>
              <a:rPr lang="fr-FR" sz="1200">
                <a:solidFill>
                  <a:srgbClr val="002060"/>
                </a:solidFill>
              </a:rPr>
              <a:t>-organisation des accueils presse</a:t>
            </a:r>
          </a:p>
          <a:p>
            <a:endParaRPr lang="fr-FR" sz="1200">
              <a:solidFill>
                <a:srgbClr val="002060"/>
              </a:solidFill>
            </a:endParaRPr>
          </a:p>
          <a:p>
            <a:endParaRPr lang="fr-FR" sz="1200">
              <a:solidFill>
                <a:srgbClr val="002060"/>
              </a:solidFill>
            </a:endParaRPr>
          </a:p>
          <a:p>
            <a:endParaRPr lang="fr-FR" sz="1400">
              <a:solidFill>
                <a:srgbClr val="002060"/>
              </a:solidFill>
            </a:endParaRPr>
          </a:p>
        </p:txBody>
      </p:sp>
      <p:sp>
        <p:nvSpPr>
          <p:cNvPr id="8" name="ZoneTexte 7">
            <a:extLst>
              <a:ext uri="{FF2B5EF4-FFF2-40B4-BE49-F238E27FC236}">
                <a16:creationId xmlns:a16="http://schemas.microsoft.com/office/drawing/2014/main" id="{30A6F24A-3ADC-3793-AB54-2AD77946E884}"/>
              </a:ext>
            </a:extLst>
          </p:cNvPr>
          <p:cNvSpPr txBox="1"/>
          <p:nvPr/>
        </p:nvSpPr>
        <p:spPr>
          <a:xfrm>
            <a:off x="5813618" y="817072"/>
            <a:ext cx="6046333" cy="5478423"/>
          </a:xfrm>
          <a:prstGeom prst="rect">
            <a:avLst/>
          </a:prstGeom>
          <a:noFill/>
        </p:spPr>
        <p:txBody>
          <a:bodyPr wrap="square">
            <a:spAutoFit/>
          </a:bodyPr>
          <a:lstStyle/>
          <a:p>
            <a:pPr algn="just"/>
            <a:endParaRPr lang="fr-FR" sz="1400">
              <a:solidFill>
                <a:srgbClr val="002060"/>
              </a:solidFill>
            </a:endParaRPr>
          </a:p>
          <a:p>
            <a:pPr>
              <a:defRPr/>
            </a:pPr>
            <a:r>
              <a:rPr kumimoji="0" lang="fr-FR" sz="1400" b="1" i="1" u="none" strike="noStrike" kern="1200" cap="none" spc="0" normalizeH="0" baseline="0" noProof="0">
                <a:ln>
                  <a:noFill/>
                </a:ln>
                <a:solidFill>
                  <a:srgbClr val="00B050"/>
                </a:solidFill>
                <a:effectLst/>
                <a:uLnTx/>
                <a:uFillTx/>
                <a:latin typeface="Calibri" panose="020F0502020204030204"/>
                <a:ea typeface="+mn-ea"/>
                <a:cs typeface="+mn-cs"/>
              </a:rPr>
              <a:t>Promouvoir la destination et son offre touristique auprès des journalistes et influenceurs </a:t>
            </a:r>
          </a:p>
          <a:p>
            <a:pPr algn="just"/>
            <a:endParaRPr lang="fr-FR" sz="1400">
              <a:solidFill>
                <a:srgbClr val="002060"/>
              </a:solidFill>
            </a:endParaRPr>
          </a:p>
          <a:p>
            <a:pPr marL="285750" indent="-285750" algn="just">
              <a:buFont typeface="Arial" panose="020B0604020202020204" pitchFamily="34" charset="0"/>
              <a:buChar char="•"/>
            </a:pPr>
            <a:r>
              <a:rPr lang="fr-FR" sz="1400">
                <a:solidFill>
                  <a:srgbClr val="002060"/>
                </a:solidFill>
              </a:rPr>
              <a:t>Média Event Atout France à Amsterdam (</a:t>
            </a:r>
            <a:r>
              <a:rPr lang="fr-FR" sz="1400" err="1">
                <a:solidFill>
                  <a:srgbClr val="002060"/>
                </a:solidFill>
              </a:rPr>
              <a:t>Fev</a:t>
            </a:r>
            <a:r>
              <a:rPr lang="fr-FR" sz="1400">
                <a:solidFill>
                  <a:srgbClr val="002060"/>
                </a:solidFill>
              </a:rPr>
              <a:t> 2023) </a:t>
            </a:r>
          </a:p>
          <a:p>
            <a:pPr lvl="1" algn="just"/>
            <a:r>
              <a:rPr lang="fr-FR" sz="1400">
                <a:solidFill>
                  <a:srgbClr val="002060"/>
                </a:solidFill>
              </a:rPr>
              <a:t>	pour rencontrer et présenter les HDF afin de toucher les 	lecteurs ciblés et être visible pour inspirer vers le voyage en HDF</a:t>
            </a:r>
          </a:p>
          <a:p>
            <a:pPr marL="285750" indent="-285750" algn="just">
              <a:buFont typeface="Arial" panose="020B0604020202020204" pitchFamily="34" charset="0"/>
              <a:buChar char="•"/>
            </a:pPr>
            <a:endParaRPr lang="fr-FR" sz="1400">
              <a:solidFill>
                <a:srgbClr val="002060"/>
              </a:solidFill>
            </a:endParaRPr>
          </a:p>
          <a:p>
            <a:pPr algn="just"/>
            <a:r>
              <a:rPr kumimoji="0" lang="fr-FR" sz="1400" b="1" i="1" u="none" strike="noStrike" kern="1200" cap="none" spc="0" normalizeH="0" baseline="0" noProof="0">
                <a:ln>
                  <a:noFill/>
                </a:ln>
                <a:solidFill>
                  <a:srgbClr val="00B050"/>
                </a:solidFill>
                <a:effectLst/>
                <a:uLnTx/>
                <a:uFillTx/>
                <a:latin typeface="Calibri" panose="020F0502020204030204"/>
                <a:ea typeface="+mn-ea"/>
                <a:cs typeface="+mn-cs"/>
              </a:rPr>
              <a:t>Développer la notoriété de la destination </a:t>
            </a:r>
            <a:r>
              <a:rPr kumimoji="0" lang="fr-FR" sz="1400" b="1" i="1" u="none" strike="noStrike" kern="1200" cap="none" spc="0" normalizeH="0" baseline="0" noProof="0" err="1">
                <a:ln>
                  <a:noFill/>
                </a:ln>
                <a:solidFill>
                  <a:srgbClr val="00B050"/>
                </a:solidFill>
                <a:effectLst/>
                <a:uLnTx/>
                <a:uFillTx/>
                <a:latin typeface="Calibri" panose="020F0502020204030204"/>
                <a:ea typeface="+mn-ea"/>
                <a:cs typeface="+mn-cs"/>
              </a:rPr>
              <a:t>HdF</a:t>
            </a:r>
            <a:r>
              <a:rPr kumimoji="0" lang="fr-FR" sz="1400" b="1" i="1" u="none" strike="noStrike" kern="1200" cap="none" spc="0" normalizeH="0" baseline="0" noProof="0">
                <a:ln>
                  <a:noFill/>
                </a:ln>
                <a:solidFill>
                  <a:srgbClr val="00B050"/>
                </a:solidFill>
                <a:effectLst/>
                <a:uLnTx/>
                <a:uFillTx/>
                <a:latin typeface="Calibri" panose="020F0502020204030204"/>
                <a:ea typeface="+mn-ea"/>
                <a:cs typeface="+mn-cs"/>
              </a:rPr>
              <a:t> à travers des reportages et articles</a:t>
            </a:r>
          </a:p>
          <a:p>
            <a:pPr marL="285750" indent="-285750" algn="just">
              <a:buFont typeface="Arial" panose="020B0604020202020204" pitchFamily="34" charset="0"/>
              <a:buChar char="•"/>
            </a:pPr>
            <a:endParaRPr lang="fr-FR" sz="1400">
              <a:solidFill>
                <a:srgbClr val="002060"/>
              </a:solidFill>
            </a:endParaRPr>
          </a:p>
          <a:p>
            <a:pPr marL="285750" indent="-285750" algn="just">
              <a:buFont typeface="Arial" panose="020B0604020202020204" pitchFamily="34" charset="0"/>
              <a:buChar char="•"/>
            </a:pPr>
            <a:r>
              <a:rPr lang="fr-FR" sz="1400">
                <a:solidFill>
                  <a:srgbClr val="002060"/>
                </a:solidFill>
              </a:rPr>
              <a:t>Partenariat avec magazine spécialisée voyage &amp; art de vivre </a:t>
            </a:r>
            <a:r>
              <a:rPr lang="fr-FR" sz="1400" err="1">
                <a:solidFill>
                  <a:srgbClr val="002060"/>
                </a:solidFill>
              </a:rPr>
              <a:t>Leven</a:t>
            </a:r>
            <a:r>
              <a:rPr lang="fr-FR" sz="1400">
                <a:solidFill>
                  <a:srgbClr val="002060"/>
                </a:solidFill>
              </a:rPr>
              <a:t> in </a:t>
            </a:r>
            <a:r>
              <a:rPr lang="fr-FR" sz="1400" err="1">
                <a:solidFill>
                  <a:srgbClr val="002060"/>
                </a:solidFill>
              </a:rPr>
              <a:t>Frankrijk</a:t>
            </a:r>
            <a:r>
              <a:rPr lang="fr-FR" sz="1400">
                <a:solidFill>
                  <a:srgbClr val="002060"/>
                </a:solidFill>
              </a:rPr>
              <a:t> NL :   3 publirédactionnel  </a:t>
            </a:r>
          </a:p>
          <a:p>
            <a:pPr marL="285750" indent="-285750" algn="just">
              <a:buFont typeface="Arial" panose="020B0604020202020204" pitchFamily="34" charset="0"/>
              <a:buChar char="•"/>
            </a:pPr>
            <a:endParaRPr lang="fr-FR" sz="1400">
              <a:solidFill>
                <a:srgbClr val="002060"/>
              </a:solidFill>
            </a:endParaRPr>
          </a:p>
          <a:p>
            <a:pPr marL="285750" indent="-285750" algn="just">
              <a:buFont typeface="Arial" panose="020B0604020202020204" pitchFamily="34" charset="0"/>
              <a:buChar char="•"/>
            </a:pPr>
            <a:r>
              <a:rPr lang="fr-FR" sz="1400" b="1">
                <a:solidFill>
                  <a:srgbClr val="002060"/>
                </a:solidFill>
              </a:rPr>
              <a:t>Organiser des accueils presse </a:t>
            </a:r>
            <a:r>
              <a:rPr lang="fr-FR" sz="1400">
                <a:solidFill>
                  <a:srgbClr val="002060"/>
                </a:solidFill>
              </a:rPr>
              <a:t>qui permettent aux journalistes de vivre des expériences en lien avec notre stratégie (B to C et B to B) et qui débouchent sur des articles avec un atterrissage sur le site portail NL et augmenter le nombre de followers Insta &amp; Facebook </a:t>
            </a:r>
          </a:p>
          <a:p>
            <a:pPr marL="285750" indent="-285750" algn="just">
              <a:buFont typeface="Arial" panose="020B0604020202020204" pitchFamily="34" charset="0"/>
              <a:buChar char="•"/>
            </a:pPr>
            <a:endParaRPr lang="fr-FR" sz="1400">
              <a:solidFill>
                <a:srgbClr val="002060"/>
              </a:solidFill>
            </a:endParaRPr>
          </a:p>
          <a:p>
            <a:pPr marL="742950" lvl="1" indent="-285750" algn="just">
              <a:buFont typeface="Arial" panose="020B0604020202020204" pitchFamily="34" charset="0"/>
              <a:buChar char="•"/>
            </a:pPr>
            <a:r>
              <a:rPr lang="fr-FR" sz="1400">
                <a:solidFill>
                  <a:srgbClr val="002060"/>
                </a:solidFill>
              </a:rPr>
              <a:t>Accueil presse </a:t>
            </a:r>
            <a:r>
              <a:rPr lang="fr-FR" sz="1400" err="1">
                <a:solidFill>
                  <a:srgbClr val="002060"/>
                </a:solidFill>
              </a:rPr>
              <a:t>European</a:t>
            </a:r>
            <a:r>
              <a:rPr lang="fr-FR" sz="1400">
                <a:solidFill>
                  <a:srgbClr val="002060"/>
                </a:solidFill>
              </a:rPr>
              <a:t> </a:t>
            </a:r>
            <a:r>
              <a:rPr lang="fr-FR" sz="1400" err="1">
                <a:solidFill>
                  <a:srgbClr val="002060"/>
                </a:solidFill>
              </a:rPr>
              <a:t>Gastronomy</a:t>
            </a:r>
            <a:r>
              <a:rPr lang="fr-FR" sz="1400">
                <a:solidFill>
                  <a:srgbClr val="002060"/>
                </a:solidFill>
              </a:rPr>
              <a:t> 2023 </a:t>
            </a:r>
            <a:r>
              <a:rPr lang="fr-FR" sz="1400">
                <a:solidFill>
                  <a:srgbClr val="00B050"/>
                </a:solidFill>
              </a:rPr>
              <a:t>(Explorateurs Epicuriens autonome )</a:t>
            </a:r>
            <a:endParaRPr lang="fr-FR" sz="1400">
              <a:solidFill>
                <a:srgbClr val="002060"/>
              </a:solidFill>
            </a:endParaRPr>
          </a:p>
          <a:p>
            <a:pPr marL="742950" lvl="1" indent="-285750" algn="just">
              <a:buFont typeface="Arial" panose="020B0604020202020204" pitchFamily="34" charset="0"/>
              <a:buChar char="•"/>
            </a:pPr>
            <a:r>
              <a:rPr lang="fr-FR" sz="1400">
                <a:solidFill>
                  <a:srgbClr val="002060"/>
                </a:solidFill>
              </a:rPr>
              <a:t>Accueil presse Culture / Evènement </a:t>
            </a:r>
            <a:r>
              <a:rPr lang="fr-FR" sz="1400">
                <a:solidFill>
                  <a:srgbClr val="00B050"/>
                </a:solidFill>
              </a:rPr>
              <a:t>(Famille actives enthousiastes)</a:t>
            </a:r>
          </a:p>
          <a:p>
            <a:pPr marL="742950" lvl="1" indent="-285750" algn="just">
              <a:buFont typeface="Arial" panose="020B0604020202020204" pitchFamily="34" charset="0"/>
              <a:buChar char="•"/>
            </a:pPr>
            <a:r>
              <a:rPr lang="fr-FR" sz="1400">
                <a:solidFill>
                  <a:srgbClr val="002060"/>
                </a:solidFill>
              </a:rPr>
              <a:t>Accueil presse nature : espace &amp; activité </a:t>
            </a:r>
            <a:r>
              <a:rPr lang="fr-FR" sz="1400">
                <a:solidFill>
                  <a:srgbClr val="00B050"/>
                </a:solidFill>
              </a:rPr>
              <a:t>(Nature </a:t>
            </a:r>
            <a:r>
              <a:rPr lang="fr-FR" sz="1400" err="1">
                <a:solidFill>
                  <a:srgbClr val="00B050"/>
                </a:solidFill>
              </a:rPr>
              <a:t>Lovers</a:t>
            </a:r>
            <a:r>
              <a:rPr lang="fr-FR" sz="1400">
                <a:solidFill>
                  <a:srgbClr val="00B050"/>
                </a:solidFill>
              </a:rPr>
              <a:t> familiers)</a:t>
            </a:r>
          </a:p>
          <a:p>
            <a:pPr marL="742950" lvl="1" indent="-285750" algn="just">
              <a:buFont typeface="Arial" panose="020B0604020202020204" pitchFamily="34" charset="0"/>
              <a:buChar char="•"/>
            </a:pPr>
            <a:r>
              <a:rPr lang="fr-FR" sz="1400">
                <a:solidFill>
                  <a:srgbClr val="002060"/>
                </a:solidFill>
              </a:rPr>
              <a:t>Autres accueils presse selon opportunité</a:t>
            </a:r>
          </a:p>
          <a:p>
            <a:pPr algn="just"/>
            <a:endParaRPr lang="fr-FR" sz="1400">
              <a:solidFill>
                <a:srgbClr val="002060"/>
              </a:solidFill>
            </a:endParaRPr>
          </a:p>
        </p:txBody>
      </p:sp>
      <p:sp>
        <p:nvSpPr>
          <p:cNvPr id="11" name="ZoneTexte 10">
            <a:extLst>
              <a:ext uri="{FF2B5EF4-FFF2-40B4-BE49-F238E27FC236}">
                <a16:creationId xmlns:a16="http://schemas.microsoft.com/office/drawing/2014/main" id="{7B49FFB9-2DE9-03DC-D40B-1003A7B32505}"/>
              </a:ext>
            </a:extLst>
          </p:cNvPr>
          <p:cNvSpPr txBox="1"/>
          <p:nvPr/>
        </p:nvSpPr>
        <p:spPr>
          <a:xfrm>
            <a:off x="10470802" y="5953640"/>
            <a:ext cx="1413163" cy="307777"/>
          </a:xfrm>
          <a:prstGeom prst="rect">
            <a:avLst/>
          </a:prstGeom>
          <a:noFill/>
        </p:spPr>
        <p:txBody>
          <a:bodyPr wrap="square" rtlCol="0">
            <a:spAutoFit/>
          </a:bodyPr>
          <a:lstStyle/>
          <a:p>
            <a:r>
              <a:rPr lang="fr-FR" sz="1400" b="1" i="1">
                <a:solidFill>
                  <a:srgbClr val="002060"/>
                </a:solidFill>
              </a:rPr>
              <a:t>Budget 19 500 €</a:t>
            </a:r>
          </a:p>
        </p:txBody>
      </p:sp>
      <p:cxnSp>
        <p:nvCxnSpPr>
          <p:cNvPr id="12" name="Connecteur droit 11">
            <a:extLst>
              <a:ext uri="{FF2B5EF4-FFF2-40B4-BE49-F238E27FC236}">
                <a16:creationId xmlns:a16="http://schemas.microsoft.com/office/drawing/2014/main" id="{9305661D-F351-972F-E1E0-CD75303D53BD}"/>
              </a:ext>
            </a:extLst>
          </p:cNvPr>
          <p:cNvCxnSpPr/>
          <p:nvPr/>
        </p:nvCxnSpPr>
        <p:spPr>
          <a:xfrm>
            <a:off x="5613148" y="1001480"/>
            <a:ext cx="0" cy="5109609"/>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072271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E56D6F9-5565-6B21-C3FB-4FE2742C47A1}"/>
              </a:ext>
            </a:extLst>
          </p:cNvPr>
          <p:cNvSpPr/>
          <p:nvPr/>
        </p:nvSpPr>
        <p:spPr>
          <a:xfrm>
            <a:off x="0" y="6448612"/>
            <a:ext cx="12192000" cy="409387"/>
          </a:xfrm>
          <a:prstGeom prst="rect">
            <a:avLst/>
          </a:prstGeom>
          <a:solidFill>
            <a:srgbClr val="0050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94496"/>
              </a:solidFill>
            </a:endParaRPr>
          </a:p>
        </p:txBody>
      </p:sp>
      <p:sp>
        <p:nvSpPr>
          <p:cNvPr id="7" name="Espace réservé du numéro de diapositive 27">
            <a:extLst>
              <a:ext uri="{FF2B5EF4-FFF2-40B4-BE49-F238E27FC236}">
                <a16:creationId xmlns:a16="http://schemas.microsoft.com/office/drawing/2014/main" id="{E0FB8DB1-1636-CB8D-EAC2-431ECA10F92C}"/>
              </a:ext>
            </a:extLst>
          </p:cNvPr>
          <p:cNvSpPr txBox="1">
            <a:spLocks/>
          </p:cNvSpPr>
          <p:nvPr/>
        </p:nvSpPr>
        <p:spPr>
          <a:xfrm>
            <a:off x="11527902" y="6491196"/>
            <a:ext cx="664098" cy="278717"/>
          </a:xfrm>
          <a:prstGeom prst="rect">
            <a:avLst/>
          </a:prstGeom>
        </p:spPr>
        <p:txBody>
          <a:bodyPr anchor="ct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8AC7C10-199F-484E-9772-D20B8002819D}" type="slidenum">
              <a:rPr lang="fr-FR" sz="1000" smtClean="0">
                <a:solidFill>
                  <a:schemeClr val="bg1"/>
                </a:solidFill>
                <a:latin typeface="Avenir Next LT Pro Light" panose="020B0304020202020204" pitchFamily="34" charset="0"/>
              </a:rPr>
              <a:pPr algn="r"/>
              <a:t>54</a:t>
            </a:fld>
            <a:endParaRPr lang="fr-FR" sz="1000">
              <a:solidFill>
                <a:schemeClr val="bg1"/>
              </a:solidFill>
              <a:latin typeface="Avenir Next LT Pro Light" panose="020B0304020202020204" pitchFamily="34" charset="0"/>
            </a:endParaRPr>
          </a:p>
        </p:txBody>
      </p:sp>
      <p:pic>
        <p:nvPicPr>
          <p:cNvPr id="9" name="Image 8" descr="Une image contenant texte&#10;&#10;Description générée automatiquement">
            <a:extLst>
              <a:ext uri="{FF2B5EF4-FFF2-40B4-BE49-F238E27FC236}">
                <a16:creationId xmlns:a16="http://schemas.microsoft.com/office/drawing/2014/main" id="{94A0D061-A93D-F338-07EB-4145DBB2B0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1219" y="6508623"/>
            <a:ext cx="1189318" cy="289365"/>
          </a:xfrm>
          <a:prstGeom prst="rect">
            <a:avLst/>
          </a:prstGeom>
        </p:spPr>
      </p:pic>
      <p:sp>
        <p:nvSpPr>
          <p:cNvPr id="3" name="object 2">
            <a:extLst>
              <a:ext uri="{FF2B5EF4-FFF2-40B4-BE49-F238E27FC236}">
                <a16:creationId xmlns:a16="http://schemas.microsoft.com/office/drawing/2014/main" id="{9B83DFF2-C52F-D107-A626-26CE08E3BD4B}"/>
              </a:ext>
            </a:extLst>
          </p:cNvPr>
          <p:cNvSpPr txBox="1">
            <a:spLocks/>
          </p:cNvSpPr>
          <p:nvPr/>
        </p:nvSpPr>
        <p:spPr>
          <a:xfrm>
            <a:off x="568210" y="326002"/>
            <a:ext cx="9162530" cy="795089"/>
          </a:xfrm>
          <a:prstGeom prst="rect">
            <a:avLst/>
          </a:prstGeom>
        </p:spPr>
        <p:txBody>
          <a:bodyPr vert="horz" wrap="square" lIns="0" tIns="12700" rIns="0" bIns="0" rtlCol="0">
            <a:spAutoFit/>
          </a:bodyPr>
          <a:lstStyle>
            <a:lvl1pPr>
              <a:defRPr sz="2500" b="1" i="0">
                <a:solidFill>
                  <a:srgbClr val="005BAA"/>
                </a:solidFill>
                <a:latin typeface="Etelka Text Pro"/>
                <a:ea typeface="+mj-ea"/>
                <a:cs typeface="Etelka Text Pro"/>
              </a:defRPr>
            </a:lvl1pPr>
          </a:lstStyle>
          <a:p>
            <a:pPr marL="12700" marR="0" lvl="0" indent="0" defTabSz="914400" eaLnBrk="1" fontAlgn="auto" latinLnBrk="0" hangingPunct="1">
              <a:lnSpc>
                <a:spcPct val="100000"/>
              </a:lnSpc>
              <a:spcBef>
                <a:spcPts val="100"/>
              </a:spcBef>
              <a:spcAft>
                <a:spcPts val="0"/>
              </a:spcAft>
              <a:buClrTx/>
              <a:buSzTx/>
              <a:buFontTx/>
              <a:buNone/>
              <a:tabLst/>
              <a:defRPr/>
            </a:pPr>
            <a:r>
              <a:rPr lang="fr-FR" kern="0" spc="-10">
                <a:solidFill>
                  <a:srgbClr val="0050A4"/>
                </a:solidFill>
                <a:latin typeface="Avenir Next LT Pro" panose="020B0504020202020204" pitchFamily="34" charset="0"/>
              </a:rPr>
              <a:t>MERCI</a:t>
            </a:r>
          </a:p>
          <a:p>
            <a:pPr marL="12700" marR="0" lvl="0" indent="0" defTabSz="914400" eaLnBrk="1" fontAlgn="auto" latinLnBrk="0" hangingPunct="1">
              <a:lnSpc>
                <a:spcPct val="100000"/>
              </a:lnSpc>
              <a:spcBef>
                <a:spcPts val="100"/>
              </a:spcBef>
              <a:spcAft>
                <a:spcPts val="0"/>
              </a:spcAft>
              <a:buClrTx/>
              <a:buSzTx/>
              <a:buFontTx/>
              <a:buNone/>
              <a:tabLst/>
              <a:defRPr/>
            </a:pPr>
            <a:endParaRPr kumimoji="0" lang="fr-FR" sz="2500" b="1" i="0" u="none" strike="noStrike" kern="0" cap="none" spc="-10" normalizeH="0" baseline="0" noProof="0">
              <a:ln>
                <a:noFill/>
              </a:ln>
              <a:solidFill>
                <a:srgbClr val="0050A4"/>
              </a:solidFill>
              <a:effectLst/>
              <a:uLnTx/>
              <a:uFillTx/>
              <a:latin typeface="Avenir Next LT Pro" panose="020B0504020202020204" pitchFamily="34" charset="0"/>
            </a:endParaRPr>
          </a:p>
        </p:txBody>
      </p:sp>
      <p:pic>
        <p:nvPicPr>
          <p:cNvPr id="10" name="Image 9">
            <a:extLst>
              <a:ext uri="{FF2B5EF4-FFF2-40B4-BE49-F238E27FC236}">
                <a16:creationId xmlns:a16="http://schemas.microsoft.com/office/drawing/2014/main" id="{B40FB7C8-7583-9717-2EF9-16D95195F3AA}"/>
              </a:ext>
            </a:extLst>
          </p:cNvPr>
          <p:cNvPicPr>
            <a:picLocks noChangeAspect="1"/>
          </p:cNvPicPr>
          <p:nvPr/>
        </p:nvPicPr>
        <p:blipFill rotWithShape="1">
          <a:blip r:embed="rId3"/>
          <a:srcRect r="21138" b="30180"/>
          <a:stretch/>
        </p:blipFill>
        <p:spPr>
          <a:xfrm>
            <a:off x="0" y="0"/>
            <a:ext cx="252412" cy="1287624"/>
          </a:xfrm>
          <a:prstGeom prst="rect">
            <a:avLst/>
          </a:prstGeom>
        </p:spPr>
      </p:pic>
      <p:sp>
        <p:nvSpPr>
          <p:cNvPr id="5" name="ZoneTexte 4">
            <a:extLst>
              <a:ext uri="{FF2B5EF4-FFF2-40B4-BE49-F238E27FC236}">
                <a16:creationId xmlns:a16="http://schemas.microsoft.com/office/drawing/2014/main" id="{9C5140F6-5B34-3891-336A-69D62F5C6655}"/>
              </a:ext>
            </a:extLst>
          </p:cNvPr>
          <p:cNvSpPr txBox="1"/>
          <p:nvPr/>
        </p:nvSpPr>
        <p:spPr>
          <a:xfrm>
            <a:off x="4787150" y="6551767"/>
            <a:ext cx="2946400" cy="246221"/>
          </a:xfrm>
          <a:prstGeom prst="rect">
            <a:avLst/>
          </a:prstGeom>
          <a:noFill/>
        </p:spPr>
        <p:txBody>
          <a:bodyPr wrap="square" rtlCol="0" anchor="ctr">
            <a:spAutoFit/>
          </a:bodyPr>
          <a:lstStyle/>
          <a:p>
            <a:pPr algn="ctr"/>
            <a:r>
              <a:rPr lang="fr-FR" sz="1000">
                <a:solidFill>
                  <a:schemeClr val="bg1"/>
                </a:solidFill>
                <a:latin typeface="Avenir Next LT Pro Light" panose="020B0304020202020204" pitchFamily="34" charset="0"/>
              </a:rPr>
              <a:t>CLUB MARCHE EUROPEEN – JANVIER 2023</a:t>
            </a:r>
          </a:p>
        </p:txBody>
      </p:sp>
      <p:pic>
        <p:nvPicPr>
          <p:cNvPr id="13" name="Image 12" descr="Une image contenant texte&#10;&#10;Description générée automatiquement">
            <a:extLst>
              <a:ext uri="{FF2B5EF4-FFF2-40B4-BE49-F238E27FC236}">
                <a16:creationId xmlns:a16="http://schemas.microsoft.com/office/drawing/2014/main" id="{EB34E269-700B-7049-8589-0E2AC72E76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02976" y="1908445"/>
            <a:ext cx="2146042" cy="3041109"/>
          </a:xfrm>
          <a:prstGeom prst="rect">
            <a:avLst/>
          </a:prstGeom>
        </p:spPr>
      </p:pic>
      <p:pic>
        <p:nvPicPr>
          <p:cNvPr id="14" name="Image 13" descr="Une image contenant texte, clipart&#10;&#10;Description générée automatiquement">
            <a:extLst>
              <a:ext uri="{FF2B5EF4-FFF2-40B4-BE49-F238E27FC236}">
                <a16:creationId xmlns:a16="http://schemas.microsoft.com/office/drawing/2014/main" id="{07DBB540-0AAC-C940-8A07-04F4AFDF013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89182" y="2329758"/>
            <a:ext cx="3214263" cy="2138946"/>
          </a:xfrm>
          <a:prstGeom prst="rect">
            <a:avLst/>
          </a:prstGeom>
        </p:spPr>
      </p:pic>
      <p:pic>
        <p:nvPicPr>
          <p:cNvPr id="15" name="Image 14">
            <a:extLst>
              <a:ext uri="{FF2B5EF4-FFF2-40B4-BE49-F238E27FC236}">
                <a16:creationId xmlns:a16="http://schemas.microsoft.com/office/drawing/2014/main" id="{DB5E3058-7E7E-DE4C-866B-62C43EC6A89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0831" y="2329758"/>
            <a:ext cx="3065336" cy="2198484"/>
          </a:xfrm>
          <a:prstGeom prst="rect">
            <a:avLst/>
          </a:prstGeom>
        </p:spPr>
      </p:pic>
      <p:sp>
        <p:nvSpPr>
          <p:cNvPr id="16" name="ZoneTexte 15">
            <a:extLst>
              <a:ext uri="{FF2B5EF4-FFF2-40B4-BE49-F238E27FC236}">
                <a16:creationId xmlns:a16="http://schemas.microsoft.com/office/drawing/2014/main" id="{91AFD83E-D43F-BA41-B6C7-BF9BCC86D86C}"/>
              </a:ext>
            </a:extLst>
          </p:cNvPr>
          <p:cNvSpPr txBox="1"/>
          <p:nvPr/>
        </p:nvSpPr>
        <p:spPr>
          <a:xfrm>
            <a:off x="800188" y="5074266"/>
            <a:ext cx="10922200" cy="1692771"/>
          </a:xfrm>
          <a:prstGeom prst="rect">
            <a:avLst/>
          </a:prstGeom>
          <a:noFill/>
        </p:spPr>
        <p:txBody>
          <a:bodyPr wrap="square" rtlCol="0">
            <a:spAutoFit/>
          </a:bodyPr>
          <a:lstStyle/>
          <a:p>
            <a:pPr algn="ctr"/>
            <a:r>
              <a:rPr lang="fr-FR" sz="2000" cap="small">
                <a:solidFill>
                  <a:srgbClr val="002060"/>
                </a:solidFill>
              </a:rPr>
              <a:t>Des questions </a:t>
            </a:r>
            <a:r>
              <a:rPr lang="fr-FR" sz="2000">
                <a:solidFill>
                  <a:srgbClr val="002060"/>
                </a:solidFill>
              </a:rPr>
              <a:t>?</a:t>
            </a:r>
          </a:p>
          <a:p>
            <a:pPr algn="ctr"/>
            <a:r>
              <a:rPr lang="fr-FR" sz="1600">
                <a:solidFill>
                  <a:srgbClr val="002060"/>
                </a:solidFill>
              </a:rPr>
              <a:t>Nous sommes à votre disposition : </a:t>
            </a:r>
          </a:p>
          <a:p>
            <a:pPr algn="ctr"/>
            <a:r>
              <a:rPr lang="fr-FR" sz="1600">
                <a:solidFill>
                  <a:srgbClr val="002060"/>
                </a:solidFill>
              </a:rPr>
              <a:t>Marché Allemand : Myriam Maes  - </a:t>
            </a:r>
            <a:r>
              <a:rPr lang="fr-FR" sz="1600">
                <a:solidFill>
                  <a:srgbClr val="002060"/>
                </a:solidFill>
                <a:hlinkClick r:id="rId7"/>
              </a:rPr>
              <a:t>myriam.maes@hautsdefrancetourisme.com</a:t>
            </a:r>
            <a:endParaRPr lang="fr-FR" sz="1600">
              <a:solidFill>
                <a:srgbClr val="002060"/>
              </a:solidFill>
            </a:endParaRPr>
          </a:p>
          <a:p>
            <a:pPr algn="ctr"/>
            <a:r>
              <a:rPr lang="fr-FR" sz="1600">
                <a:solidFill>
                  <a:srgbClr val="002060"/>
                </a:solidFill>
              </a:rPr>
              <a:t>Marché BE et NL : Jasmin Dubos  - </a:t>
            </a:r>
            <a:r>
              <a:rPr lang="fr-FR" sz="1600">
                <a:solidFill>
                  <a:srgbClr val="002060"/>
                </a:solidFill>
                <a:hlinkClick r:id="rId8"/>
              </a:rPr>
              <a:t>jasmin.dubos@hautsdefrancetourisme.com</a:t>
            </a:r>
            <a:endParaRPr lang="fr-FR" sz="1600">
              <a:solidFill>
                <a:srgbClr val="002060"/>
              </a:solidFill>
            </a:endParaRPr>
          </a:p>
          <a:p>
            <a:pPr algn="ctr"/>
            <a:r>
              <a:rPr lang="fr-FR" sz="1600">
                <a:solidFill>
                  <a:srgbClr val="002060"/>
                </a:solidFill>
              </a:rPr>
              <a:t>Marché Britannique: Benoît </a:t>
            </a:r>
            <a:r>
              <a:rPr lang="fr-FR" sz="1600" err="1">
                <a:solidFill>
                  <a:srgbClr val="002060"/>
                </a:solidFill>
              </a:rPr>
              <a:t>Guilleux</a:t>
            </a:r>
            <a:r>
              <a:rPr lang="fr-FR" sz="1600">
                <a:solidFill>
                  <a:srgbClr val="002060"/>
                </a:solidFill>
              </a:rPr>
              <a:t> – </a:t>
            </a:r>
            <a:r>
              <a:rPr lang="fr-FR" sz="1600">
                <a:solidFill>
                  <a:srgbClr val="002060"/>
                </a:solidFill>
                <a:hlinkClick r:id="rId9"/>
              </a:rPr>
              <a:t>benoit.guilleux@hautsdefrancetourisme.com</a:t>
            </a:r>
            <a:r>
              <a:rPr lang="fr-FR" sz="1600">
                <a:solidFill>
                  <a:srgbClr val="002060"/>
                </a:solidFill>
              </a:rPr>
              <a:t> </a:t>
            </a:r>
          </a:p>
          <a:p>
            <a:pPr algn="r"/>
            <a:r>
              <a:rPr lang="fr-FR" sz="2000">
                <a:solidFill>
                  <a:srgbClr val="002060"/>
                </a:solidFill>
              </a:rPr>
              <a:t> </a:t>
            </a:r>
          </a:p>
        </p:txBody>
      </p:sp>
      <p:pic>
        <p:nvPicPr>
          <p:cNvPr id="17" name="Image 16">
            <a:extLst>
              <a:ext uri="{FF2B5EF4-FFF2-40B4-BE49-F238E27FC236}">
                <a16:creationId xmlns:a16="http://schemas.microsoft.com/office/drawing/2014/main" id="{E7A086CB-A5DB-FF41-8459-FC964A1064C3}"/>
              </a:ext>
            </a:extLst>
          </p:cNvPr>
          <p:cNvPicPr>
            <a:picLocks noChangeAspect="1"/>
          </p:cNvPicPr>
          <p:nvPr/>
        </p:nvPicPr>
        <p:blipFill>
          <a:blip r:embed="rId10"/>
          <a:stretch>
            <a:fillRect/>
          </a:stretch>
        </p:blipFill>
        <p:spPr>
          <a:xfrm>
            <a:off x="9591128" y="2130627"/>
            <a:ext cx="2223659" cy="2223659"/>
          </a:xfrm>
          <a:prstGeom prst="rect">
            <a:avLst/>
          </a:prstGeom>
        </p:spPr>
      </p:pic>
    </p:spTree>
    <p:extLst>
      <p:ext uri="{BB962C8B-B14F-4D97-AF65-F5344CB8AC3E}">
        <p14:creationId xmlns:p14="http://schemas.microsoft.com/office/powerpoint/2010/main" val="86362671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0C7B706-B94A-DE0A-6DC4-B91ACEA737FA}"/>
              </a:ext>
            </a:extLst>
          </p:cNvPr>
          <p:cNvSpPr/>
          <p:nvPr/>
        </p:nvSpPr>
        <p:spPr>
          <a:xfrm>
            <a:off x="856917" y="1563488"/>
            <a:ext cx="10463514" cy="4092904"/>
          </a:xfrm>
          <a:prstGeom prst="rect">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ZoneTexte 2">
            <a:extLst>
              <a:ext uri="{FF2B5EF4-FFF2-40B4-BE49-F238E27FC236}">
                <a16:creationId xmlns:a16="http://schemas.microsoft.com/office/drawing/2014/main" id="{DECCD53C-D0B6-CEC4-1C0D-A9632C0B0F11}"/>
              </a:ext>
            </a:extLst>
          </p:cNvPr>
          <p:cNvSpPr txBox="1"/>
          <p:nvPr/>
        </p:nvSpPr>
        <p:spPr>
          <a:xfrm>
            <a:off x="2560206" y="2279722"/>
            <a:ext cx="4075944" cy="1169551"/>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fr-FR" i="0" u="none" strike="noStrike" kern="1200" cap="none" spc="0" normalizeH="0" baseline="0" noProof="0">
                <a:ln>
                  <a:noFill/>
                </a:ln>
                <a:solidFill>
                  <a:srgbClr val="0050A4"/>
                </a:solidFill>
                <a:effectLst/>
                <a:uLnTx/>
                <a:uFillTx/>
                <a:latin typeface="Calibri" panose="020F0502020204030204"/>
                <a:ea typeface="+mn-ea"/>
                <a:cs typeface="+mn-cs"/>
              </a:rPr>
              <a:t>SIÈGE SOCIAL : 3 rue Vincent Auriol </a:t>
            </a:r>
          </a:p>
          <a:p>
            <a:pPr marL="0" marR="0" lvl="0" indent="0" defTabSz="914400" rtl="0" eaLnBrk="1" fontAlgn="auto" latinLnBrk="0" hangingPunct="1">
              <a:lnSpc>
                <a:spcPct val="100000"/>
              </a:lnSpc>
              <a:spcBef>
                <a:spcPts val="0"/>
              </a:spcBef>
              <a:spcAft>
                <a:spcPts val="0"/>
              </a:spcAft>
              <a:buClrTx/>
              <a:buSzTx/>
              <a:buFontTx/>
              <a:buNone/>
              <a:tabLst/>
              <a:defRPr/>
            </a:pPr>
            <a:r>
              <a:rPr kumimoji="0" lang="fr-FR" i="0" u="none" strike="noStrike" kern="1200" cap="none" spc="0" normalizeH="0" baseline="0" noProof="0">
                <a:ln>
                  <a:noFill/>
                </a:ln>
                <a:solidFill>
                  <a:srgbClr val="0050A4"/>
                </a:solidFill>
                <a:effectLst/>
                <a:uLnTx/>
                <a:uFillTx/>
                <a:latin typeface="Calibri" panose="020F0502020204030204"/>
                <a:ea typeface="+mn-ea"/>
                <a:cs typeface="+mn-cs"/>
              </a:rPr>
              <a:t>CS 11116 - 80011 AMIENS Cedex 1</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094496"/>
              </a:solidFill>
              <a:effectLst/>
              <a:uLnTx/>
              <a:uFillTx/>
              <a:latin typeface="Calibri" panose="020F0502020204030204"/>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600" b="1"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 name="Groupe 3">
            <a:extLst>
              <a:ext uri="{FF2B5EF4-FFF2-40B4-BE49-F238E27FC236}">
                <a16:creationId xmlns:a16="http://schemas.microsoft.com/office/drawing/2014/main" id="{8D4D55E1-B47C-0CE3-1BEC-A6727825CF37}"/>
              </a:ext>
            </a:extLst>
          </p:cNvPr>
          <p:cNvGrpSpPr/>
          <p:nvPr/>
        </p:nvGrpSpPr>
        <p:grpSpPr>
          <a:xfrm>
            <a:off x="4175658" y="4251031"/>
            <a:ext cx="3803220" cy="1623742"/>
            <a:chOff x="4026592" y="1348615"/>
            <a:chExt cx="3803220" cy="1623742"/>
          </a:xfrm>
        </p:grpSpPr>
        <p:sp>
          <p:nvSpPr>
            <p:cNvPr id="5" name="Rectangle 4">
              <a:extLst>
                <a:ext uri="{FF2B5EF4-FFF2-40B4-BE49-F238E27FC236}">
                  <a16:creationId xmlns:a16="http://schemas.microsoft.com/office/drawing/2014/main" id="{69618E39-BE95-E429-8D30-20B6378B7DCC}"/>
                </a:ext>
              </a:extLst>
            </p:cNvPr>
            <p:cNvSpPr/>
            <p:nvPr/>
          </p:nvSpPr>
          <p:spPr>
            <a:xfrm>
              <a:off x="4824378" y="2228430"/>
              <a:ext cx="2885922" cy="743927"/>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6" name="ZoneTexte 5">
              <a:extLst>
                <a:ext uri="{FF2B5EF4-FFF2-40B4-BE49-F238E27FC236}">
                  <a16:creationId xmlns:a16="http://schemas.microsoft.com/office/drawing/2014/main" id="{95B63E2B-080B-ACDB-F510-2F27BD70E775}"/>
                </a:ext>
              </a:extLst>
            </p:cNvPr>
            <p:cNvSpPr txBox="1"/>
            <p:nvPr/>
          </p:nvSpPr>
          <p:spPr>
            <a:xfrm>
              <a:off x="4026592" y="1348615"/>
              <a:ext cx="3803220" cy="74392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rtlCol="0" anchor="t" anchorCtr="0">
              <a:noAutofit/>
            </a:bodyPr>
            <a:lstStyle/>
            <a:p>
              <a:pPr marL="0" marR="0" lvl="0" indent="0" algn="ctr" defTabSz="711200" rtl="0" eaLnBrk="1" fontAlgn="auto" latinLnBrk="0" hangingPunct="1">
                <a:lnSpc>
                  <a:spcPct val="100000"/>
                </a:lnSpc>
                <a:spcBef>
                  <a:spcPct val="0"/>
                </a:spcBef>
                <a:spcAft>
                  <a:spcPct val="35000"/>
                </a:spcAft>
                <a:buClrTx/>
                <a:buSzTx/>
                <a:buFontTx/>
                <a:buNone/>
                <a:tabLst/>
                <a:defRPr cap="all"/>
              </a:pPr>
              <a:r>
                <a:rPr kumimoji="0" lang="fr-FR" sz="1400" b="1" i="0" u="none" strike="noStrike" kern="1200" cap="all" spc="0" normalizeH="0" baseline="0" noProof="0">
                  <a:ln>
                    <a:noFill/>
                  </a:ln>
                  <a:solidFill>
                    <a:srgbClr val="0050A4"/>
                  </a:solidFill>
                  <a:effectLst/>
                  <a:uLnTx/>
                  <a:uFillTx/>
                  <a:latin typeface="Calibri" panose="020F0502020204030204"/>
                  <a:ea typeface="+mn-ea"/>
                  <a:cs typeface="+mn-cs"/>
                </a:rPr>
                <a:t>E-mail</a:t>
              </a:r>
              <a:br>
                <a:rPr kumimoji="0" lang="fr-FR" sz="1400" b="0" i="0" u="none" strike="noStrike" kern="1200" cap="all" spc="0" normalizeH="0" baseline="0" noProof="0">
                  <a:ln>
                    <a:noFill/>
                  </a:ln>
                  <a:solidFill>
                    <a:srgbClr val="0050A4"/>
                  </a:solidFill>
                  <a:effectLst/>
                  <a:uLnTx/>
                  <a:uFillTx/>
                  <a:latin typeface="Calibri" panose="020F0502020204030204"/>
                  <a:ea typeface="+mn-ea"/>
                  <a:cs typeface="+mn-cs"/>
                </a:rPr>
              </a:br>
              <a:r>
                <a:rPr kumimoji="0" lang="fr-FR" sz="1400" b="0" i="0" u="none" strike="noStrike" kern="1200" cap="all" spc="0" normalizeH="0" baseline="0" noProof="0">
                  <a:ln>
                    <a:noFill/>
                  </a:ln>
                  <a:solidFill>
                    <a:srgbClr val="0050A4"/>
                  </a:solidFill>
                  <a:effectLst/>
                  <a:uLnTx/>
                  <a:uFillTx/>
                  <a:latin typeface="Calibri" panose="020F0502020204030204"/>
                  <a:ea typeface="+mn-ea"/>
                  <a:cs typeface="+mn-cs"/>
                </a:rPr>
                <a:t>contact@hautsdefrancetourisme.com</a:t>
              </a:r>
            </a:p>
          </p:txBody>
        </p:sp>
      </p:grpSp>
      <p:grpSp>
        <p:nvGrpSpPr>
          <p:cNvPr id="7" name="Groupe 6">
            <a:extLst>
              <a:ext uri="{FF2B5EF4-FFF2-40B4-BE49-F238E27FC236}">
                <a16:creationId xmlns:a16="http://schemas.microsoft.com/office/drawing/2014/main" id="{98773FDF-A7EA-C1D1-7D65-638F34C482D2}"/>
              </a:ext>
            </a:extLst>
          </p:cNvPr>
          <p:cNvGrpSpPr/>
          <p:nvPr/>
        </p:nvGrpSpPr>
        <p:grpSpPr>
          <a:xfrm>
            <a:off x="8679319" y="4282203"/>
            <a:ext cx="2194892" cy="1599271"/>
            <a:chOff x="8025300" y="1373086"/>
            <a:chExt cx="2194892" cy="1599271"/>
          </a:xfrm>
        </p:grpSpPr>
        <p:sp>
          <p:nvSpPr>
            <p:cNvPr id="8" name="Rectangle 7">
              <a:extLst>
                <a:ext uri="{FF2B5EF4-FFF2-40B4-BE49-F238E27FC236}">
                  <a16:creationId xmlns:a16="http://schemas.microsoft.com/office/drawing/2014/main" id="{6CC6F85B-B222-09B1-E013-779DD1E1AB2D}"/>
                </a:ext>
              </a:extLst>
            </p:cNvPr>
            <p:cNvSpPr/>
            <p:nvPr/>
          </p:nvSpPr>
          <p:spPr>
            <a:xfrm>
              <a:off x="8025300" y="2228430"/>
              <a:ext cx="1800000" cy="743927"/>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9" name="ZoneTexte 8">
              <a:extLst>
                <a:ext uri="{FF2B5EF4-FFF2-40B4-BE49-F238E27FC236}">
                  <a16:creationId xmlns:a16="http://schemas.microsoft.com/office/drawing/2014/main" id="{09281109-67FA-CAB6-D44B-3B7387335272}"/>
                </a:ext>
              </a:extLst>
            </p:cNvPr>
            <p:cNvSpPr txBox="1"/>
            <p:nvPr/>
          </p:nvSpPr>
          <p:spPr>
            <a:xfrm>
              <a:off x="8420192" y="1373086"/>
              <a:ext cx="1800000" cy="74392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rtlCol="0" anchor="t" anchorCtr="0">
              <a:noAutofit/>
            </a:bodyPr>
            <a:lstStyle/>
            <a:p>
              <a:pPr marL="0" marR="0" lvl="0" indent="0" algn="ctr" defTabSz="711200" rtl="0" eaLnBrk="1" fontAlgn="auto" latinLnBrk="0" hangingPunct="1">
                <a:lnSpc>
                  <a:spcPct val="100000"/>
                </a:lnSpc>
                <a:spcBef>
                  <a:spcPct val="0"/>
                </a:spcBef>
                <a:spcAft>
                  <a:spcPct val="35000"/>
                </a:spcAft>
                <a:buClrTx/>
                <a:buSzTx/>
                <a:buFontTx/>
                <a:buNone/>
                <a:tabLst/>
                <a:defRPr cap="all"/>
              </a:pPr>
              <a:r>
                <a:rPr kumimoji="0" lang="fr-FR" sz="1400" b="1" i="0" u="none" strike="noStrike" kern="1200" cap="all" spc="0" normalizeH="0" baseline="0" noProof="0">
                  <a:ln>
                    <a:noFill/>
                  </a:ln>
                  <a:solidFill>
                    <a:srgbClr val="0050A4"/>
                  </a:solidFill>
                  <a:effectLst/>
                  <a:uLnTx/>
                  <a:uFillTx/>
                  <a:latin typeface="Calibri" panose="020F0502020204030204"/>
                  <a:ea typeface="+mn-ea"/>
                  <a:cs typeface="+mn-cs"/>
                </a:rPr>
                <a:t>Téléphone</a:t>
              </a:r>
              <a:br>
                <a:rPr kumimoji="0" lang="fr-FR" sz="1400" i="0" u="none" strike="noStrike" kern="1200" cap="all" spc="0" normalizeH="0" baseline="0" noProof="0">
                  <a:ln>
                    <a:noFill/>
                  </a:ln>
                  <a:solidFill>
                    <a:srgbClr val="0050A4"/>
                  </a:solidFill>
                  <a:effectLst/>
                  <a:uLnTx/>
                  <a:uFillTx/>
                  <a:latin typeface="Calibri" panose="020F0502020204030204"/>
                  <a:ea typeface="+mn-ea"/>
                  <a:cs typeface="+mn-cs"/>
                </a:rPr>
              </a:br>
              <a:r>
                <a:rPr kumimoji="0" lang="fr-FR" sz="1400" i="0" u="none" strike="noStrike" kern="1200" cap="all" spc="0" normalizeH="0" baseline="0" noProof="0">
                  <a:ln>
                    <a:noFill/>
                  </a:ln>
                  <a:solidFill>
                    <a:srgbClr val="0050A4"/>
                  </a:solidFill>
                  <a:effectLst/>
                  <a:uLnTx/>
                  <a:uFillTx/>
                  <a:latin typeface="Calibri" panose="020F0502020204030204"/>
                  <a:ea typeface="+mn-ea"/>
                  <a:cs typeface="+mn-cs"/>
                </a:rPr>
                <a:t>+33 (0)3.22.22.33.66</a:t>
              </a:r>
            </a:p>
            <a:p>
              <a:pPr marL="0" marR="0" lvl="0" indent="0" algn="ctr" defTabSz="711200" rtl="0" eaLnBrk="1" fontAlgn="auto" latinLnBrk="0" hangingPunct="1">
                <a:lnSpc>
                  <a:spcPct val="100000"/>
                </a:lnSpc>
                <a:spcBef>
                  <a:spcPct val="0"/>
                </a:spcBef>
                <a:spcAft>
                  <a:spcPct val="35000"/>
                </a:spcAft>
                <a:buClrTx/>
                <a:buSzTx/>
                <a:buFontTx/>
                <a:buNone/>
                <a:tabLst/>
                <a:defRPr cap="all"/>
              </a:pPr>
              <a:endParaRPr kumimoji="0" lang="fr-FR" sz="1600" b="0" i="0" u="none" strike="noStrike" kern="1200" cap="all" spc="0" normalizeH="0" baseline="0" noProof="0">
                <a:ln>
                  <a:noFill/>
                </a:ln>
                <a:solidFill>
                  <a:prstClr val="black">
                    <a:hueOff val="0"/>
                    <a:satOff val="0"/>
                    <a:lumOff val="0"/>
                    <a:alphaOff val="0"/>
                  </a:prstClr>
                </a:solidFill>
                <a:effectLst/>
                <a:uLnTx/>
                <a:uFillTx/>
                <a:latin typeface="Calibri Light" panose="020F0302020204030204"/>
                <a:ea typeface="+mn-ea"/>
                <a:cs typeface="+mn-cs"/>
              </a:endParaRPr>
            </a:p>
          </p:txBody>
        </p:sp>
      </p:grpSp>
      <p:pic>
        <p:nvPicPr>
          <p:cNvPr id="10" name="Graphique 9" descr="Internet">
            <a:extLst>
              <a:ext uri="{FF2B5EF4-FFF2-40B4-BE49-F238E27FC236}">
                <a16:creationId xmlns:a16="http://schemas.microsoft.com/office/drawing/2014/main" id="{E3D5F493-B145-5004-653D-3ED2255D36E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126189" y="3461949"/>
            <a:ext cx="792874" cy="792874"/>
          </a:xfrm>
          <a:prstGeom prst="rect">
            <a:avLst/>
          </a:prstGeom>
        </p:spPr>
      </p:pic>
      <p:sp>
        <p:nvSpPr>
          <p:cNvPr id="12" name="ZoneTexte 11">
            <a:extLst>
              <a:ext uri="{FF2B5EF4-FFF2-40B4-BE49-F238E27FC236}">
                <a16:creationId xmlns:a16="http://schemas.microsoft.com/office/drawing/2014/main" id="{B70E4800-AF59-269F-2324-B7B486E76967}"/>
              </a:ext>
            </a:extLst>
          </p:cNvPr>
          <p:cNvSpPr txBox="1"/>
          <p:nvPr/>
        </p:nvSpPr>
        <p:spPr>
          <a:xfrm>
            <a:off x="6238324" y="2261516"/>
            <a:ext cx="4056036" cy="892552"/>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fr-FR" i="0" u="none" strike="noStrike" kern="1200" cap="none" spc="0" normalizeH="0" baseline="0" noProof="0">
                <a:ln>
                  <a:noFill/>
                </a:ln>
                <a:solidFill>
                  <a:srgbClr val="0050A4"/>
                </a:solidFill>
                <a:effectLst/>
                <a:uLnTx/>
                <a:uFillTx/>
                <a:latin typeface="Calibri" panose="020F0502020204030204"/>
                <a:ea typeface="+mn-ea"/>
                <a:cs typeface="+mn-cs"/>
              </a:rPr>
              <a:t>5 rue des Précurseurs - CS 90484</a:t>
            </a:r>
          </a:p>
          <a:p>
            <a:pPr marL="0" marR="0" lvl="0" indent="0" defTabSz="914400" rtl="0" eaLnBrk="1" fontAlgn="auto" latinLnBrk="0" hangingPunct="1">
              <a:lnSpc>
                <a:spcPct val="100000"/>
              </a:lnSpc>
              <a:spcBef>
                <a:spcPts val="0"/>
              </a:spcBef>
              <a:spcAft>
                <a:spcPts val="0"/>
              </a:spcAft>
              <a:buClrTx/>
              <a:buSzTx/>
              <a:buFontTx/>
              <a:buNone/>
              <a:tabLst/>
              <a:defRPr/>
            </a:pPr>
            <a:r>
              <a:rPr kumimoji="0" lang="fr-FR" i="0" u="none" strike="noStrike" kern="1200" cap="none" spc="0" normalizeH="0" baseline="0" noProof="0">
                <a:ln>
                  <a:noFill/>
                </a:ln>
                <a:solidFill>
                  <a:srgbClr val="0050A4"/>
                </a:solidFill>
                <a:effectLst/>
                <a:uLnTx/>
                <a:uFillTx/>
                <a:latin typeface="Calibri" panose="020F0502020204030204"/>
                <a:ea typeface="+mn-ea"/>
                <a:cs typeface="+mn-cs"/>
              </a:rPr>
              <a:t>59654 VILLENEUVE D’ASCQ Cedex  </a:t>
            </a:r>
            <a:r>
              <a:rPr kumimoji="0" lang="fr-FR" sz="2000" i="0" u="none" strike="noStrike" kern="1200" cap="none" spc="0" normalizeH="0" baseline="0" noProof="0">
                <a:ln>
                  <a:noFill/>
                </a:ln>
                <a:solidFill>
                  <a:srgbClr val="0050A4"/>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white">
                  <a:lumMod val="65000"/>
                </a:prstClr>
              </a:solidFill>
              <a:effectLst/>
              <a:uLnTx/>
              <a:uFillTx/>
              <a:latin typeface="Calibri Light" panose="020F0302020204030204"/>
              <a:ea typeface="+mn-ea"/>
              <a:cs typeface="+mn-cs"/>
            </a:endParaRPr>
          </a:p>
        </p:txBody>
      </p:sp>
      <p:pic>
        <p:nvPicPr>
          <p:cNvPr id="13" name="Image 12">
            <a:extLst>
              <a:ext uri="{FF2B5EF4-FFF2-40B4-BE49-F238E27FC236}">
                <a16:creationId xmlns:a16="http://schemas.microsoft.com/office/drawing/2014/main" id="{9AE66BC1-0228-B640-4F86-F3BAD64524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1117" y="5869101"/>
            <a:ext cx="902210" cy="832106"/>
          </a:xfrm>
          <a:prstGeom prst="rect">
            <a:avLst/>
          </a:prstGeom>
        </p:spPr>
      </p:pic>
      <p:sp>
        <p:nvSpPr>
          <p:cNvPr id="14" name="ZoneTexte 13">
            <a:extLst>
              <a:ext uri="{FF2B5EF4-FFF2-40B4-BE49-F238E27FC236}">
                <a16:creationId xmlns:a16="http://schemas.microsoft.com/office/drawing/2014/main" id="{D93B68A9-24C5-9B9B-13C4-F25BCFB6DECE}"/>
              </a:ext>
            </a:extLst>
          </p:cNvPr>
          <p:cNvSpPr txBox="1"/>
          <p:nvPr/>
        </p:nvSpPr>
        <p:spPr>
          <a:xfrm>
            <a:off x="7078362" y="6519557"/>
            <a:ext cx="4256719" cy="253916"/>
          </a:xfrm>
          <a:prstGeom prst="rect">
            <a:avLst/>
          </a:prstGeom>
          <a:noFill/>
        </p:spPr>
        <p:txBody>
          <a:bodyPr wrap="square" rtlCol="0">
            <a:spAutoFit/>
          </a:bodyPr>
          <a:lstStyle/>
          <a:p>
            <a:r>
              <a:rPr lang="fr-FR" sz="1050" b="1">
                <a:solidFill>
                  <a:srgbClr val="0050A4"/>
                </a:solidFill>
                <a:latin typeface="Avenir Next LT Pro Light" panose="020B0304020202020204" pitchFamily="34" charset="0"/>
              </a:rPr>
              <a:t>Avec le soutien financier de la Région </a:t>
            </a:r>
            <a:r>
              <a:rPr lang="fr-FR" sz="1050" b="1" err="1">
                <a:solidFill>
                  <a:srgbClr val="0050A4"/>
                </a:solidFill>
                <a:latin typeface="Avenir Next LT Pro Light" panose="020B0304020202020204" pitchFamily="34" charset="0"/>
              </a:rPr>
              <a:t>Hauts-de-France</a:t>
            </a:r>
            <a:endParaRPr lang="fr-FR" sz="1050" b="1">
              <a:solidFill>
                <a:srgbClr val="0050A4"/>
              </a:solidFill>
              <a:latin typeface="Avenir Next LT Pro Light" panose="020B0304020202020204" pitchFamily="34" charset="0"/>
            </a:endParaRPr>
          </a:p>
        </p:txBody>
      </p:sp>
      <p:pic>
        <p:nvPicPr>
          <p:cNvPr id="16" name="Graphique 15" descr="Adresse de courrier">
            <a:extLst>
              <a:ext uri="{FF2B5EF4-FFF2-40B4-BE49-F238E27FC236}">
                <a16:creationId xmlns:a16="http://schemas.microsoft.com/office/drawing/2014/main" id="{4EA9A878-3F7E-55F7-D8C1-9C656CBDB81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773168" y="3526306"/>
            <a:ext cx="643237" cy="643237"/>
          </a:xfrm>
          <a:prstGeom prst="rect">
            <a:avLst/>
          </a:prstGeom>
        </p:spPr>
      </p:pic>
      <p:pic>
        <p:nvPicPr>
          <p:cNvPr id="17" name="Graphique 16" descr="Centre d’appels">
            <a:extLst>
              <a:ext uri="{FF2B5EF4-FFF2-40B4-BE49-F238E27FC236}">
                <a16:creationId xmlns:a16="http://schemas.microsoft.com/office/drawing/2014/main" id="{78C66798-4DAF-6376-5E7B-55E96B09981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604880" y="3543541"/>
            <a:ext cx="738662" cy="738662"/>
          </a:xfrm>
          <a:prstGeom prst="rect">
            <a:avLst/>
          </a:prstGeom>
        </p:spPr>
      </p:pic>
      <p:sp>
        <p:nvSpPr>
          <p:cNvPr id="18" name="Rectangle 17">
            <a:extLst>
              <a:ext uri="{FF2B5EF4-FFF2-40B4-BE49-F238E27FC236}">
                <a16:creationId xmlns:a16="http://schemas.microsoft.com/office/drawing/2014/main" id="{2014D972-191B-4485-6071-2DB15FEEB77B}"/>
              </a:ext>
            </a:extLst>
          </p:cNvPr>
          <p:cNvSpPr/>
          <p:nvPr/>
        </p:nvSpPr>
        <p:spPr>
          <a:xfrm flipV="1">
            <a:off x="717710" y="1198232"/>
            <a:ext cx="3336431" cy="221375"/>
          </a:xfrm>
          <a:prstGeom prst="rect">
            <a:avLst/>
          </a:prstGeom>
          <a:solidFill>
            <a:srgbClr val="0050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18">
            <a:extLst>
              <a:ext uri="{FF2B5EF4-FFF2-40B4-BE49-F238E27FC236}">
                <a16:creationId xmlns:a16="http://schemas.microsoft.com/office/drawing/2014/main" id="{B262EC61-E30F-B493-3520-CCD0311ED4FD}"/>
              </a:ext>
            </a:extLst>
          </p:cNvPr>
          <p:cNvSpPr/>
          <p:nvPr/>
        </p:nvSpPr>
        <p:spPr>
          <a:xfrm rot="5400000" flipV="1">
            <a:off x="-1145577" y="3114392"/>
            <a:ext cx="3943831" cy="223489"/>
          </a:xfrm>
          <a:prstGeom prst="rect">
            <a:avLst/>
          </a:prstGeom>
          <a:solidFill>
            <a:srgbClr val="0050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Rectangle 19">
            <a:extLst>
              <a:ext uri="{FF2B5EF4-FFF2-40B4-BE49-F238E27FC236}">
                <a16:creationId xmlns:a16="http://schemas.microsoft.com/office/drawing/2014/main" id="{2D48A496-2CE7-19BC-905B-703058CA8C0B}"/>
              </a:ext>
            </a:extLst>
          </p:cNvPr>
          <p:cNvSpPr/>
          <p:nvPr/>
        </p:nvSpPr>
        <p:spPr>
          <a:xfrm rot="10800000" flipV="1">
            <a:off x="714591" y="5039012"/>
            <a:ext cx="10620491" cy="255500"/>
          </a:xfrm>
          <a:prstGeom prst="rect">
            <a:avLst/>
          </a:prstGeom>
          <a:solidFill>
            <a:srgbClr val="0050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Rectangle 20">
            <a:extLst>
              <a:ext uri="{FF2B5EF4-FFF2-40B4-BE49-F238E27FC236}">
                <a16:creationId xmlns:a16="http://schemas.microsoft.com/office/drawing/2014/main" id="{BABA7F57-D692-6041-3E5A-9C6FE2D0E934}"/>
              </a:ext>
            </a:extLst>
          </p:cNvPr>
          <p:cNvSpPr/>
          <p:nvPr/>
        </p:nvSpPr>
        <p:spPr>
          <a:xfrm flipV="1">
            <a:off x="8123207" y="1188137"/>
            <a:ext cx="3211875" cy="250134"/>
          </a:xfrm>
          <a:prstGeom prst="rect">
            <a:avLst/>
          </a:prstGeom>
          <a:solidFill>
            <a:srgbClr val="0050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Rectangle 21">
            <a:extLst>
              <a:ext uri="{FF2B5EF4-FFF2-40B4-BE49-F238E27FC236}">
                <a16:creationId xmlns:a16="http://schemas.microsoft.com/office/drawing/2014/main" id="{D868CD03-BF0A-054C-1905-AB99746F6BAC}"/>
              </a:ext>
            </a:extLst>
          </p:cNvPr>
          <p:cNvSpPr/>
          <p:nvPr/>
        </p:nvSpPr>
        <p:spPr>
          <a:xfrm rot="16200000" flipV="1">
            <a:off x="9244096" y="3077183"/>
            <a:ext cx="3943832" cy="238141"/>
          </a:xfrm>
          <a:prstGeom prst="rect">
            <a:avLst/>
          </a:prstGeom>
          <a:solidFill>
            <a:srgbClr val="0050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ZoneTexte 23">
            <a:extLst>
              <a:ext uri="{FF2B5EF4-FFF2-40B4-BE49-F238E27FC236}">
                <a16:creationId xmlns:a16="http://schemas.microsoft.com/office/drawing/2014/main" id="{C87A406A-EB73-C62B-B195-86CCE172B543}"/>
              </a:ext>
            </a:extLst>
          </p:cNvPr>
          <p:cNvSpPr txBox="1"/>
          <p:nvPr/>
        </p:nvSpPr>
        <p:spPr>
          <a:xfrm>
            <a:off x="772215" y="4120322"/>
            <a:ext cx="3500822" cy="104644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a:ln>
                  <a:noFill/>
                </a:ln>
                <a:solidFill>
                  <a:srgbClr val="0050A4"/>
                </a:solidFill>
                <a:effectLst/>
                <a:uLnTx/>
                <a:uFillTx/>
                <a:latin typeface="Calibri" panose="020F0502020204030204"/>
                <a:ea typeface="+mn-ea"/>
                <a:cs typeface="+mn-cs"/>
              </a:rPr>
              <a:t>WEB</a:t>
            </a:r>
            <a:endParaRPr kumimoji="0" lang="fr-FR" sz="1400" b="0" i="0" u="none" strike="noStrike" kern="1200" cap="none" spc="0" normalizeH="0" baseline="0" noProof="0">
              <a:ln>
                <a:noFill/>
              </a:ln>
              <a:solidFill>
                <a:srgbClr val="0050A4"/>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srgbClr val="0050A4"/>
                </a:solidFill>
                <a:effectLst/>
                <a:uLnTx/>
                <a:uFillTx/>
                <a:latin typeface="Calibri" panose="020F0502020204030204"/>
                <a:ea typeface="+mn-ea"/>
                <a:cs typeface="+mn-cs"/>
              </a:rPr>
              <a:t>WWW.WEEKEND-ESPRITHAUTSDEFRANCE.COM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srgbClr val="0050A4"/>
                </a:solidFill>
                <a:effectLst/>
                <a:uLnTx/>
                <a:uFillTx/>
                <a:latin typeface="Calibri" panose="020F0502020204030204"/>
                <a:ea typeface="+mn-ea"/>
                <a:cs typeface="+mn-cs"/>
              </a:rPr>
              <a:t>WWW.TOURISME-EN-HAUTSDEFRANCE.COM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srgbClr val="0050A4"/>
                </a:solidFill>
                <a:effectLst/>
                <a:uLnTx/>
                <a:uFillTx/>
                <a:latin typeface="Calibri" panose="020F0502020204030204"/>
                <a:ea typeface="+mn-ea"/>
                <a:cs typeface="+mn-cs"/>
              </a:rPr>
              <a:t>WWW.HAUTSDEFRANCEMEETINGS.COM</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srgbClr val="30445F"/>
              </a:solidFill>
              <a:effectLst/>
              <a:uLnTx/>
              <a:uFillTx/>
              <a:latin typeface="Calibri" panose="020F0502020204030204"/>
              <a:ea typeface="+mn-ea"/>
              <a:cs typeface="+mn-cs"/>
            </a:endParaRPr>
          </a:p>
        </p:txBody>
      </p:sp>
      <p:pic>
        <p:nvPicPr>
          <p:cNvPr id="23" name="Image 22" descr="Une image contenant texte&#10;&#10;Description générée automatiquement">
            <a:extLst>
              <a:ext uri="{FF2B5EF4-FFF2-40B4-BE49-F238E27FC236}">
                <a16:creationId xmlns:a16="http://schemas.microsoft.com/office/drawing/2014/main" id="{97884148-0341-F696-F04D-4A206F21C5D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649280" y="6395054"/>
            <a:ext cx="1371603" cy="306325"/>
          </a:xfrm>
          <a:prstGeom prst="rect">
            <a:avLst/>
          </a:prstGeom>
        </p:spPr>
      </p:pic>
      <p:cxnSp>
        <p:nvCxnSpPr>
          <p:cNvPr id="11" name="Connecteur droit 10">
            <a:extLst>
              <a:ext uri="{FF2B5EF4-FFF2-40B4-BE49-F238E27FC236}">
                <a16:creationId xmlns:a16="http://schemas.microsoft.com/office/drawing/2014/main" id="{1023CE88-EECE-9FDC-7753-D5F968034F73}"/>
              </a:ext>
            </a:extLst>
          </p:cNvPr>
          <p:cNvCxnSpPr/>
          <p:nvPr/>
        </p:nvCxnSpPr>
        <p:spPr>
          <a:xfrm>
            <a:off x="6104013" y="2354338"/>
            <a:ext cx="0" cy="524510"/>
          </a:xfrm>
          <a:prstGeom prst="line">
            <a:avLst/>
          </a:prstGeom>
          <a:ln w="9525">
            <a:prstDash val="sysDot"/>
          </a:ln>
        </p:spPr>
        <p:style>
          <a:lnRef idx="1">
            <a:schemeClr val="accent1"/>
          </a:lnRef>
          <a:fillRef idx="0">
            <a:schemeClr val="accent1"/>
          </a:fillRef>
          <a:effectRef idx="0">
            <a:schemeClr val="accent1"/>
          </a:effectRef>
          <a:fontRef idx="minor">
            <a:schemeClr val="tx1"/>
          </a:fontRef>
        </p:style>
      </p:cxnSp>
      <p:pic>
        <p:nvPicPr>
          <p:cNvPr id="25" name="Image 24" descr="Une image contenant texte&#10;&#10;Description générée automatiquement">
            <a:extLst>
              <a:ext uri="{FF2B5EF4-FFF2-40B4-BE49-F238E27FC236}">
                <a16:creationId xmlns:a16="http://schemas.microsoft.com/office/drawing/2014/main" id="{F85AF9C8-2948-95F2-17FE-74CB242A78D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490268" y="846214"/>
            <a:ext cx="3211463" cy="997785"/>
          </a:xfrm>
          <a:prstGeom prst="rect">
            <a:avLst/>
          </a:prstGeom>
        </p:spPr>
      </p:pic>
    </p:spTree>
    <p:extLst>
      <p:ext uri="{BB962C8B-B14F-4D97-AF65-F5344CB8AC3E}">
        <p14:creationId xmlns:p14="http://schemas.microsoft.com/office/powerpoint/2010/main" val="24805430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E56D6F9-5565-6B21-C3FB-4FE2742C47A1}"/>
              </a:ext>
            </a:extLst>
          </p:cNvPr>
          <p:cNvSpPr/>
          <p:nvPr/>
        </p:nvSpPr>
        <p:spPr>
          <a:xfrm>
            <a:off x="0" y="6448612"/>
            <a:ext cx="12192000" cy="409387"/>
          </a:xfrm>
          <a:prstGeom prst="rect">
            <a:avLst/>
          </a:prstGeom>
          <a:solidFill>
            <a:srgbClr val="0050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94496"/>
              </a:solidFill>
            </a:endParaRPr>
          </a:p>
        </p:txBody>
      </p:sp>
      <p:sp>
        <p:nvSpPr>
          <p:cNvPr id="7" name="Espace réservé du numéro de diapositive 27">
            <a:extLst>
              <a:ext uri="{FF2B5EF4-FFF2-40B4-BE49-F238E27FC236}">
                <a16:creationId xmlns:a16="http://schemas.microsoft.com/office/drawing/2014/main" id="{E0FB8DB1-1636-CB8D-EAC2-431ECA10F92C}"/>
              </a:ext>
            </a:extLst>
          </p:cNvPr>
          <p:cNvSpPr txBox="1">
            <a:spLocks/>
          </p:cNvSpPr>
          <p:nvPr/>
        </p:nvSpPr>
        <p:spPr>
          <a:xfrm>
            <a:off x="11527902" y="6491196"/>
            <a:ext cx="664098" cy="278717"/>
          </a:xfrm>
          <a:prstGeom prst="rect">
            <a:avLst/>
          </a:prstGeom>
        </p:spPr>
        <p:txBody>
          <a:bodyPr anchor="ct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8AC7C10-199F-484E-9772-D20B8002819D}" type="slidenum">
              <a:rPr lang="fr-FR" sz="1000" smtClean="0">
                <a:solidFill>
                  <a:schemeClr val="bg1"/>
                </a:solidFill>
                <a:latin typeface="Avenir Next LT Pro Light" panose="020B0304020202020204" pitchFamily="34" charset="0"/>
              </a:rPr>
              <a:pPr algn="r"/>
              <a:t>6</a:t>
            </a:fld>
            <a:endParaRPr lang="fr-FR" sz="1000">
              <a:solidFill>
                <a:schemeClr val="bg1"/>
              </a:solidFill>
              <a:latin typeface="Avenir Next LT Pro Light" panose="020B0304020202020204" pitchFamily="34" charset="0"/>
            </a:endParaRPr>
          </a:p>
        </p:txBody>
      </p:sp>
      <p:pic>
        <p:nvPicPr>
          <p:cNvPr id="9" name="Image 8" descr="Une image contenant texte&#10;&#10;Description générée automatiquement">
            <a:extLst>
              <a:ext uri="{FF2B5EF4-FFF2-40B4-BE49-F238E27FC236}">
                <a16:creationId xmlns:a16="http://schemas.microsoft.com/office/drawing/2014/main" id="{94A0D061-A93D-F338-07EB-4145DBB2B0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1219" y="6508623"/>
            <a:ext cx="1189318" cy="289365"/>
          </a:xfrm>
          <a:prstGeom prst="rect">
            <a:avLst/>
          </a:prstGeom>
        </p:spPr>
      </p:pic>
      <p:sp>
        <p:nvSpPr>
          <p:cNvPr id="3" name="object 2">
            <a:extLst>
              <a:ext uri="{FF2B5EF4-FFF2-40B4-BE49-F238E27FC236}">
                <a16:creationId xmlns:a16="http://schemas.microsoft.com/office/drawing/2014/main" id="{9B83DFF2-C52F-D107-A626-26CE08E3BD4B}"/>
              </a:ext>
            </a:extLst>
          </p:cNvPr>
          <p:cNvSpPr txBox="1">
            <a:spLocks/>
          </p:cNvSpPr>
          <p:nvPr/>
        </p:nvSpPr>
        <p:spPr>
          <a:xfrm>
            <a:off x="568210" y="326002"/>
            <a:ext cx="5338445" cy="397545"/>
          </a:xfrm>
          <a:prstGeom prst="rect">
            <a:avLst/>
          </a:prstGeom>
        </p:spPr>
        <p:txBody>
          <a:bodyPr vert="horz" wrap="square" lIns="0" tIns="12700" rIns="0" bIns="0" rtlCol="0">
            <a:spAutoFit/>
          </a:bodyPr>
          <a:lstStyle>
            <a:lvl1pPr>
              <a:defRPr sz="2500" b="1" i="0">
                <a:solidFill>
                  <a:srgbClr val="005BAA"/>
                </a:solidFill>
                <a:latin typeface="Etelka Text Pro"/>
                <a:ea typeface="+mj-ea"/>
                <a:cs typeface="Etelka Text Pro"/>
              </a:defRPr>
            </a:lvl1pPr>
          </a:lstStyle>
          <a:p>
            <a:pPr marL="12700" marR="0" lvl="0" indent="0" defTabSz="914400" eaLnBrk="1" fontAlgn="auto" latinLnBrk="0" hangingPunct="1">
              <a:lnSpc>
                <a:spcPct val="100000"/>
              </a:lnSpc>
              <a:spcBef>
                <a:spcPts val="100"/>
              </a:spcBef>
              <a:spcAft>
                <a:spcPts val="0"/>
              </a:spcAft>
              <a:buClrTx/>
              <a:buSzTx/>
              <a:buFontTx/>
              <a:buNone/>
              <a:tabLst/>
              <a:defRPr/>
            </a:pPr>
            <a:r>
              <a:rPr lang="fr-FR" kern="0" spc="-10">
                <a:solidFill>
                  <a:srgbClr val="0050A4"/>
                </a:solidFill>
                <a:latin typeface="Avenir Next LT Pro" panose="020B0504020202020204" pitchFamily="34" charset="0"/>
              </a:rPr>
              <a:t>POINT MARCHE ALLEMAND</a:t>
            </a:r>
            <a:endParaRPr kumimoji="0" lang="fr-FR" sz="2500" b="1" i="0" u="none" strike="noStrike" kern="0" cap="none" spc="-10" normalizeH="0" baseline="0" noProof="0">
              <a:ln>
                <a:noFill/>
              </a:ln>
              <a:solidFill>
                <a:srgbClr val="0050A4"/>
              </a:solidFill>
              <a:effectLst/>
              <a:uLnTx/>
              <a:uFillTx/>
              <a:latin typeface="Avenir Next LT Pro" panose="020B0504020202020204" pitchFamily="34" charset="0"/>
            </a:endParaRPr>
          </a:p>
        </p:txBody>
      </p:sp>
      <p:sp>
        <p:nvSpPr>
          <p:cNvPr id="5" name="object 3">
            <a:extLst>
              <a:ext uri="{FF2B5EF4-FFF2-40B4-BE49-F238E27FC236}">
                <a16:creationId xmlns:a16="http://schemas.microsoft.com/office/drawing/2014/main" id="{B174B0CD-8999-CFC7-87B3-0B11DEA3AEFA}"/>
              </a:ext>
            </a:extLst>
          </p:cNvPr>
          <p:cNvSpPr txBox="1"/>
          <p:nvPr/>
        </p:nvSpPr>
        <p:spPr>
          <a:xfrm>
            <a:off x="568209" y="839085"/>
            <a:ext cx="6268019" cy="320601"/>
          </a:xfrm>
          <a:prstGeom prst="rect">
            <a:avLst/>
          </a:prstGeom>
        </p:spPr>
        <p:txBody>
          <a:bodyPr vert="horz" wrap="square" lIns="0" tIns="12700" rIns="0" bIns="0" rtlCol="0">
            <a:spAutoFit/>
          </a:bodyPr>
          <a:lstStyle/>
          <a:p>
            <a:pPr marL="12700" marR="5080">
              <a:spcBef>
                <a:spcPts val="100"/>
              </a:spcBef>
            </a:pPr>
            <a:r>
              <a:rPr lang="fr-FR" sz="2000" kern="0">
                <a:solidFill>
                  <a:srgbClr val="414042"/>
                </a:solidFill>
                <a:latin typeface="Avenir Next LT Pro Demi" panose="020B0704020202020204" pitchFamily="34" charset="0"/>
                <a:cs typeface="Etelka Text Pro"/>
              </a:rPr>
              <a:t>LES ALLEMANDS EN DECOUVERTE DE LA REGION</a:t>
            </a:r>
            <a:endParaRPr sz="2000" kern="0">
              <a:solidFill>
                <a:sysClr val="windowText" lastClr="000000"/>
              </a:solidFill>
              <a:latin typeface="Avenir Next LT Pro Demi" panose="020B0704020202020204" pitchFamily="34" charset="0"/>
              <a:cs typeface="Etelka Text Pro"/>
            </a:endParaRPr>
          </a:p>
        </p:txBody>
      </p:sp>
      <p:pic>
        <p:nvPicPr>
          <p:cNvPr id="10" name="Image 9">
            <a:extLst>
              <a:ext uri="{FF2B5EF4-FFF2-40B4-BE49-F238E27FC236}">
                <a16:creationId xmlns:a16="http://schemas.microsoft.com/office/drawing/2014/main" id="{B40FB7C8-7583-9717-2EF9-16D95195F3AA}"/>
              </a:ext>
            </a:extLst>
          </p:cNvPr>
          <p:cNvPicPr>
            <a:picLocks noChangeAspect="1"/>
          </p:cNvPicPr>
          <p:nvPr/>
        </p:nvPicPr>
        <p:blipFill rotWithShape="1">
          <a:blip r:embed="rId3"/>
          <a:srcRect r="21138" b="30180"/>
          <a:stretch/>
        </p:blipFill>
        <p:spPr>
          <a:xfrm>
            <a:off x="0" y="0"/>
            <a:ext cx="252412" cy="1287624"/>
          </a:xfrm>
          <a:prstGeom prst="rect">
            <a:avLst/>
          </a:prstGeom>
        </p:spPr>
      </p:pic>
      <p:pic>
        <p:nvPicPr>
          <p:cNvPr id="2" name="Image 1">
            <a:extLst>
              <a:ext uri="{FF2B5EF4-FFF2-40B4-BE49-F238E27FC236}">
                <a16:creationId xmlns:a16="http://schemas.microsoft.com/office/drawing/2014/main" id="{5829BFF0-7EBE-9C63-799B-23C5796697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53105" y="243749"/>
            <a:ext cx="474262" cy="474262"/>
          </a:xfrm>
          <a:prstGeom prst="rect">
            <a:avLst/>
          </a:prstGeom>
        </p:spPr>
      </p:pic>
      <p:sp>
        <p:nvSpPr>
          <p:cNvPr id="11" name="ZoneTexte 10">
            <a:extLst>
              <a:ext uri="{FF2B5EF4-FFF2-40B4-BE49-F238E27FC236}">
                <a16:creationId xmlns:a16="http://schemas.microsoft.com/office/drawing/2014/main" id="{58013F25-1B05-5C09-4AD1-99BE6705F370}"/>
              </a:ext>
            </a:extLst>
          </p:cNvPr>
          <p:cNvSpPr txBox="1"/>
          <p:nvPr/>
        </p:nvSpPr>
        <p:spPr>
          <a:xfrm>
            <a:off x="252412" y="1562306"/>
            <a:ext cx="8813799" cy="4524315"/>
          </a:xfrm>
          <a:prstGeom prst="rect">
            <a:avLst/>
          </a:prstGeom>
          <a:noFill/>
        </p:spPr>
        <p:txBody>
          <a:bodyPr wrap="square">
            <a:spAutoFit/>
          </a:bodyPr>
          <a:lstStyle/>
          <a:p>
            <a:pPr marL="285750" indent="-285750" algn="just">
              <a:buFont typeface="Arial" panose="020B0604020202020204" pitchFamily="34" charset="0"/>
              <a:buChar char="•"/>
            </a:pPr>
            <a:r>
              <a:rPr lang="fr-FR" sz="1600" b="1">
                <a:solidFill>
                  <a:srgbClr val="002060"/>
                </a:solidFill>
                <a:cs typeface="Calibri"/>
              </a:rPr>
              <a:t>83,29</a:t>
            </a:r>
            <a:r>
              <a:rPr lang="fr-FR" sz="1600">
                <a:solidFill>
                  <a:srgbClr val="002060"/>
                </a:solidFill>
                <a:cs typeface="Calibri"/>
              </a:rPr>
              <a:t> millions d'habitants</a:t>
            </a:r>
          </a:p>
          <a:p>
            <a:pPr marL="285750" indent="-285750" algn="just">
              <a:buFont typeface="Arial" panose="020B0604020202020204" pitchFamily="34" charset="0"/>
              <a:buChar char="•"/>
            </a:pPr>
            <a:r>
              <a:rPr lang="fr-FR" sz="1600">
                <a:solidFill>
                  <a:srgbClr val="002060"/>
                </a:solidFill>
              </a:rPr>
              <a:t>PIB : 43.290 € / </a:t>
            </a:r>
            <a:r>
              <a:rPr lang="fr-FR" sz="1600" err="1">
                <a:solidFill>
                  <a:srgbClr val="002060"/>
                </a:solidFill>
              </a:rPr>
              <a:t>hab</a:t>
            </a:r>
            <a:r>
              <a:rPr lang="fr-FR" sz="1600">
                <a:solidFill>
                  <a:srgbClr val="002060"/>
                </a:solidFill>
              </a:rPr>
              <a:t> (2021) +2,2% en prévision en 2022</a:t>
            </a:r>
            <a:endParaRPr lang="fr-FR" sz="1600">
              <a:solidFill>
                <a:srgbClr val="002060"/>
              </a:solidFill>
              <a:cs typeface="Calibri"/>
            </a:endParaRPr>
          </a:p>
          <a:p>
            <a:pPr marL="285750" indent="-285750" algn="just">
              <a:buFont typeface="Arial" panose="020B0604020202020204" pitchFamily="34" charset="0"/>
              <a:buChar char="•"/>
            </a:pPr>
            <a:r>
              <a:rPr lang="fr-FR" sz="1600">
                <a:solidFill>
                  <a:srgbClr val="002060"/>
                </a:solidFill>
              </a:rPr>
              <a:t>Taux de chômage : 5,6</a:t>
            </a:r>
            <a:r>
              <a:rPr lang="fr-FR" sz="1600" b="1">
                <a:solidFill>
                  <a:srgbClr val="002060"/>
                </a:solidFill>
              </a:rPr>
              <a:t>%</a:t>
            </a:r>
            <a:r>
              <a:rPr lang="fr-FR" sz="1600">
                <a:solidFill>
                  <a:srgbClr val="002060"/>
                </a:solidFill>
              </a:rPr>
              <a:t> (août 2022)</a:t>
            </a:r>
            <a:endParaRPr lang="fr-FR" sz="1600">
              <a:solidFill>
                <a:srgbClr val="002060"/>
              </a:solidFill>
              <a:cs typeface="Calibri"/>
            </a:endParaRPr>
          </a:p>
          <a:p>
            <a:pPr marL="285750" indent="-285750" algn="just">
              <a:buFont typeface="Arial" panose="020B0604020202020204" pitchFamily="34" charset="0"/>
              <a:buChar char="•"/>
            </a:pPr>
            <a:r>
              <a:rPr lang="fr-FR" sz="1600">
                <a:solidFill>
                  <a:srgbClr val="002060"/>
                </a:solidFill>
              </a:rPr>
              <a:t>Inflation : 10,4% en octobre 2022</a:t>
            </a:r>
            <a:endParaRPr lang="fr-FR" sz="1600">
              <a:solidFill>
                <a:srgbClr val="002060"/>
              </a:solidFill>
              <a:cs typeface="Calibri"/>
            </a:endParaRPr>
          </a:p>
          <a:p>
            <a:pPr marL="285750" indent="-285750" algn="just">
              <a:buFont typeface="Arial" panose="020B0604020202020204" pitchFamily="34" charset="0"/>
              <a:buChar char="•"/>
            </a:pPr>
            <a:r>
              <a:rPr lang="fr-FR" sz="1600">
                <a:solidFill>
                  <a:srgbClr val="002060"/>
                </a:solidFill>
                <a:cs typeface="Calibri"/>
              </a:rPr>
              <a:t>Fort impact de la crise énergétique et la guerre en Ukraine :</a:t>
            </a:r>
          </a:p>
          <a:p>
            <a:pPr marL="742950" lvl="1" indent="-285750" algn="just">
              <a:buFont typeface="Arial" panose="020B0604020202020204" pitchFamily="34" charset="0"/>
              <a:buChar char="•"/>
            </a:pPr>
            <a:r>
              <a:rPr lang="fr-FR" sz="1600">
                <a:solidFill>
                  <a:srgbClr val="002060"/>
                </a:solidFill>
                <a:cs typeface="Calibri"/>
              </a:rPr>
              <a:t>+ 45,8% des prix à la production industrielle (par rapport à août 2021)</a:t>
            </a:r>
          </a:p>
          <a:p>
            <a:pPr marL="742950" lvl="1" indent="-285750" algn="just">
              <a:buFont typeface="Arial" panose="020B0604020202020204" pitchFamily="34" charset="0"/>
              <a:buChar char="•"/>
            </a:pPr>
            <a:r>
              <a:rPr lang="fr-FR" sz="1600">
                <a:solidFill>
                  <a:srgbClr val="002060"/>
                </a:solidFill>
                <a:cs typeface="Calibri"/>
              </a:rPr>
              <a:t>+ 35,5% de hausse des prix sur l'énergie (par rapport à juillet 2021)</a:t>
            </a:r>
          </a:p>
          <a:p>
            <a:pPr marL="285750" indent="-285750" algn="just">
              <a:buFont typeface="Arial" panose="020B0604020202020204" pitchFamily="34" charset="0"/>
              <a:buChar char="•"/>
            </a:pPr>
            <a:endParaRPr lang="fr-FR" sz="1600" b="1">
              <a:solidFill>
                <a:srgbClr val="002060"/>
              </a:solidFill>
            </a:endParaRPr>
          </a:p>
          <a:p>
            <a:pPr marL="285750" indent="-285750" algn="just">
              <a:buFont typeface="Arial" panose="020B0604020202020204" pitchFamily="34" charset="0"/>
              <a:buChar char="•"/>
            </a:pPr>
            <a:r>
              <a:rPr lang="fr-FR" sz="1600" b="1">
                <a:solidFill>
                  <a:srgbClr val="002060"/>
                </a:solidFill>
              </a:rPr>
              <a:t>Le marché allemand en France :</a:t>
            </a:r>
            <a:endParaRPr lang="fr-FR" sz="1600">
              <a:solidFill>
                <a:srgbClr val="002060"/>
              </a:solidFill>
            </a:endParaRPr>
          </a:p>
          <a:p>
            <a:pPr marL="742950" lvl="1" indent="-285750" algn="just">
              <a:buFont typeface="Arial" panose="020B0604020202020204" pitchFamily="34" charset="0"/>
              <a:buChar char="•"/>
            </a:pPr>
            <a:r>
              <a:rPr lang="fr-FR" sz="1600" b="1">
                <a:solidFill>
                  <a:srgbClr val="002060"/>
                </a:solidFill>
                <a:cs typeface="Calibri"/>
              </a:rPr>
              <a:t>1er marché en termes d'arrivées : </a:t>
            </a:r>
            <a:r>
              <a:rPr lang="fr-FR" sz="1600">
                <a:solidFill>
                  <a:srgbClr val="002060"/>
                </a:solidFill>
                <a:cs typeface="Calibri"/>
              </a:rPr>
              <a:t>8,2 millions d'arrivées d'Allemands en France en 2021</a:t>
            </a:r>
          </a:p>
          <a:p>
            <a:pPr marL="742950" lvl="1" indent="-285750" algn="just">
              <a:buFont typeface="Arial" panose="020B0604020202020204" pitchFamily="34" charset="0"/>
              <a:buChar char="•"/>
            </a:pPr>
            <a:r>
              <a:rPr lang="fr-FR" sz="1600">
                <a:solidFill>
                  <a:srgbClr val="002060"/>
                </a:solidFill>
                <a:cs typeface="Calibri"/>
              </a:rPr>
              <a:t>2</a:t>
            </a:r>
            <a:r>
              <a:rPr lang="fr-FR" sz="1600" b="1">
                <a:solidFill>
                  <a:srgbClr val="002060"/>
                </a:solidFill>
                <a:cs typeface="Calibri"/>
              </a:rPr>
              <a:t>ème marché en termes de recettes:</a:t>
            </a:r>
            <a:r>
              <a:rPr lang="fr-FR" sz="1600">
                <a:solidFill>
                  <a:srgbClr val="002060"/>
                </a:solidFill>
                <a:cs typeface="Calibri"/>
              </a:rPr>
              <a:t> 4,7 milliards de recette touristiques issues du tourisme allemand en 2021</a:t>
            </a:r>
            <a:endParaRPr lang="fr-FR" sz="1600">
              <a:solidFill>
                <a:srgbClr val="002060"/>
              </a:solidFill>
            </a:endParaRPr>
          </a:p>
          <a:p>
            <a:pPr marL="742950" lvl="1" indent="-285750" algn="just">
              <a:buFont typeface="Arial" panose="020B0604020202020204" pitchFamily="34" charset="0"/>
              <a:buChar char="•"/>
            </a:pPr>
            <a:r>
              <a:rPr lang="fr-FR" sz="1600">
                <a:solidFill>
                  <a:srgbClr val="002060"/>
                </a:solidFill>
                <a:cs typeface="Calibri"/>
              </a:rPr>
              <a:t>La France métropolitaine est la</a:t>
            </a:r>
            <a:r>
              <a:rPr lang="fr-FR" sz="1600" b="1">
                <a:solidFill>
                  <a:srgbClr val="002060"/>
                </a:solidFill>
                <a:cs typeface="Calibri"/>
              </a:rPr>
              <a:t> 6ème destination </a:t>
            </a:r>
            <a:r>
              <a:rPr lang="fr-FR" sz="1600">
                <a:solidFill>
                  <a:srgbClr val="002060"/>
                </a:solidFill>
                <a:cs typeface="Calibri"/>
              </a:rPr>
              <a:t>des Allemands à l'étranger </a:t>
            </a:r>
            <a:r>
              <a:rPr lang="fr-FR" sz="1600" b="1">
                <a:solidFill>
                  <a:srgbClr val="002060"/>
                </a:solidFill>
                <a:cs typeface="Calibri"/>
              </a:rPr>
              <a:t>et 3ème pour les courts séjours</a:t>
            </a:r>
            <a:endParaRPr lang="fr-FR" sz="1600" b="1">
              <a:solidFill>
                <a:srgbClr val="002060"/>
              </a:solidFill>
            </a:endParaRPr>
          </a:p>
          <a:p>
            <a:pPr marL="742950" lvl="1" indent="-285750" algn="just">
              <a:buFont typeface="Arial" panose="020B0604020202020204" pitchFamily="34" charset="0"/>
              <a:buChar char="•"/>
            </a:pPr>
            <a:r>
              <a:rPr lang="fr-FR" sz="1600" b="1">
                <a:solidFill>
                  <a:srgbClr val="002060"/>
                </a:solidFill>
              </a:rPr>
              <a:t>68% </a:t>
            </a:r>
            <a:r>
              <a:rPr lang="fr-FR" sz="1600">
                <a:solidFill>
                  <a:srgbClr val="002060"/>
                </a:solidFill>
              </a:rPr>
              <a:t>des Allemands partent en vacances</a:t>
            </a:r>
            <a:endParaRPr lang="fr-FR" sz="1600">
              <a:solidFill>
                <a:srgbClr val="002060"/>
              </a:solidFill>
              <a:cs typeface="Calibri"/>
            </a:endParaRPr>
          </a:p>
          <a:p>
            <a:pPr marL="285750" indent="-285750" algn="just">
              <a:buFont typeface="Arial" panose="020B0604020202020204" pitchFamily="34" charset="0"/>
              <a:buChar char="•"/>
            </a:pPr>
            <a:endParaRPr lang="fr-FR" sz="1600" b="1">
              <a:solidFill>
                <a:srgbClr val="002060"/>
              </a:solidFill>
            </a:endParaRPr>
          </a:p>
          <a:p>
            <a:pPr marL="285750" indent="-285750" algn="just">
              <a:buFont typeface="Arial" panose="020B0604020202020204" pitchFamily="34" charset="0"/>
              <a:buChar char="•"/>
            </a:pPr>
            <a:r>
              <a:rPr lang="fr-FR" sz="1600" b="1">
                <a:solidFill>
                  <a:srgbClr val="002060"/>
                </a:solidFill>
              </a:rPr>
              <a:t>En Août 2022, les Allemands en force dans les Hauts-de-France: 2ème nation la plus présente après les Belges</a:t>
            </a:r>
            <a:endParaRPr lang="fr-FR" sz="1100">
              <a:solidFill>
                <a:srgbClr val="002060"/>
              </a:solidFill>
              <a:cs typeface="Calibri"/>
            </a:endParaRPr>
          </a:p>
        </p:txBody>
      </p:sp>
      <p:pic>
        <p:nvPicPr>
          <p:cNvPr id="12" name="Image 16">
            <a:extLst>
              <a:ext uri="{FF2B5EF4-FFF2-40B4-BE49-F238E27FC236}">
                <a16:creationId xmlns:a16="http://schemas.microsoft.com/office/drawing/2014/main" id="{36E1E65F-6FF3-636E-3458-7862067D95B1}"/>
              </a:ext>
            </a:extLst>
          </p:cNvPr>
          <p:cNvPicPr>
            <a:picLocks noChangeAspect="1"/>
          </p:cNvPicPr>
          <p:nvPr/>
        </p:nvPicPr>
        <p:blipFill>
          <a:blip r:embed="rId5"/>
          <a:stretch>
            <a:fillRect/>
          </a:stretch>
        </p:blipFill>
        <p:spPr>
          <a:xfrm>
            <a:off x="9003633" y="1177087"/>
            <a:ext cx="3023734" cy="3031705"/>
          </a:xfrm>
          <a:prstGeom prst="rect">
            <a:avLst/>
          </a:prstGeom>
        </p:spPr>
      </p:pic>
      <p:sp>
        <p:nvSpPr>
          <p:cNvPr id="8" name="ZoneTexte 7">
            <a:extLst>
              <a:ext uri="{FF2B5EF4-FFF2-40B4-BE49-F238E27FC236}">
                <a16:creationId xmlns:a16="http://schemas.microsoft.com/office/drawing/2014/main" id="{D7B870A9-8284-3423-1036-C347D564894B}"/>
              </a:ext>
            </a:extLst>
          </p:cNvPr>
          <p:cNvSpPr txBox="1"/>
          <p:nvPr/>
        </p:nvSpPr>
        <p:spPr>
          <a:xfrm>
            <a:off x="4779530" y="6532567"/>
            <a:ext cx="2946400" cy="246221"/>
          </a:xfrm>
          <a:prstGeom prst="rect">
            <a:avLst/>
          </a:prstGeom>
          <a:noFill/>
        </p:spPr>
        <p:txBody>
          <a:bodyPr wrap="square" rtlCol="0" anchor="ctr">
            <a:spAutoFit/>
          </a:bodyPr>
          <a:lstStyle/>
          <a:p>
            <a:pPr algn="ctr"/>
            <a:r>
              <a:rPr lang="fr-FR" sz="1000">
                <a:solidFill>
                  <a:schemeClr val="bg1"/>
                </a:solidFill>
                <a:latin typeface="Avenir Next LT Pro Light" panose="020B0304020202020204" pitchFamily="34" charset="0"/>
              </a:rPr>
              <a:t>CLUB MARCHE EUROPEEN – JANVIER 2023</a:t>
            </a:r>
          </a:p>
        </p:txBody>
      </p:sp>
    </p:spTree>
    <p:extLst>
      <p:ext uri="{BB962C8B-B14F-4D97-AF65-F5344CB8AC3E}">
        <p14:creationId xmlns:p14="http://schemas.microsoft.com/office/powerpoint/2010/main" val="22556867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E56D6F9-5565-6B21-C3FB-4FE2742C47A1}"/>
              </a:ext>
            </a:extLst>
          </p:cNvPr>
          <p:cNvSpPr/>
          <p:nvPr/>
        </p:nvSpPr>
        <p:spPr>
          <a:xfrm>
            <a:off x="0" y="6448612"/>
            <a:ext cx="12192000" cy="409387"/>
          </a:xfrm>
          <a:prstGeom prst="rect">
            <a:avLst/>
          </a:prstGeom>
          <a:solidFill>
            <a:srgbClr val="0050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94496"/>
              </a:solidFill>
            </a:endParaRPr>
          </a:p>
        </p:txBody>
      </p:sp>
      <p:sp>
        <p:nvSpPr>
          <p:cNvPr id="6" name="ZoneTexte 5">
            <a:extLst>
              <a:ext uri="{FF2B5EF4-FFF2-40B4-BE49-F238E27FC236}">
                <a16:creationId xmlns:a16="http://schemas.microsoft.com/office/drawing/2014/main" id="{E0BF42CA-06F6-3684-B22B-6CB5EC247B57}"/>
              </a:ext>
            </a:extLst>
          </p:cNvPr>
          <p:cNvSpPr txBox="1"/>
          <p:nvPr/>
        </p:nvSpPr>
        <p:spPr>
          <a:xfrm>
            <a:off x="4779530" y="6532567"/>
            <a:ext cx="2946400" cy="246221"/>
          </a:xfrm>
          <a:prstGeom prst="rect">
            <a:avLst/>
          </a:prstGeom>
          <a:noFill/>
        </p:spPr>
        <p:txBody>
          <a:bodyPr wrap="square" rtlCol="0" anchor="ctr">
            <a:spAutoFit/>
          </a:bodyPr>
          <a:lstStyle/>
          <a:p>
            <a:pPr algn="ctr"/>
            <a:r>
              <a:rPr lang="fr-FR" sz="1000">
                <a:solidFill>
                  <a:schemeClr val="bg1"/>
                </a:solidFill>
                <a:latin typeface="Avenir Next LT Pro Light" panose="020B0304020202020204" pitchFamily="34" charset="0"/>
              </a:rPr>
              <a:t>Titre du document</a:t>
            </a:r>
          </a:p>
        </p:txBody>
      </p:sp>
      <p:sp>
        <p:nvSpPr>
          <p:cNvPr id="7" name="Espace réservé du numéro de diapositive 27">
            <a:extLst>
              <a:ext uri="{FF2B5EF4-FFF2-40B4-BE49-F238E27FC236}">
                <a16:creationId xmlns:a16="http://schemas.microsoft.com/office/drawing/2014/main" id="{E0FB8DB1-1636-CB8D-EAC2-431ECA10F92C}"/>
              </a:ext>
            </a:extLst>
          </p:cNvPr>
          <p:cNvSpPr txBox="1">
            <a:spLocks/>
          </p:cNvSpPr>
          <p:nvPr/>
        </p:nvSpPr>
        <p:spPr>
          <a:xfrm>
            <a:off x="11527902" y="6491196"/>
            <a:ext cx="664098" cy="278717"/>
          </a:xfrm>
          <a:prstGeom prst="rect">
            <a:avLst/>
          </a:prstGeom>
        </p:spPr>
        <p:txBody>
          <a:bodyPr anchor="ct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8AC7C10-199F-484E-9772-D20B8002819D}" type="slidenum">
              <a:rPr lang="fr-FR" sz="1000" smtClean="0">
                <a:solidFill>
                  <a:schemeClr val="bg1"/>
                </a:solidFill>
                <a:latin typeface="Avenir Next LT Pro Light" panose="020B0304020202020204" pitchFamily="34" charset="0"/>
              </a:rPr>
              <a:pPr algn="r"/>
              <a:t>7</a:t>
            </a:fld>
            <a:endParaRPr lang="fr-FR" sz="1000">
              <a:solidFill>
                <a:schemeClr val="bg1"/>
              </a:solidFill>
              <a:latin typeface="Avenir Next LT Pro Light" panose="020B0304020202020204" pitchFamily="34" charset="0"/>
            </a:endParaRPr>
          </a:p>
        </p:txBody>
      </p:sp>
      <p:pic>
        <p:nvPicPr>
          <p:cNvPr id="9" name="Image 8" descr="Une image contenant texte&#10;&#10;Description générée automatiquement">
            <a:extLst>
              <a:ext uri="{FF2B5EF4-FFF2-40B4-BE49-F238E27FC236}">
                <a16:creationId xmlns:a16="http://schemas.microsoft.com/office/drawing/2014/main" id="{94A0D061-A93D-F338-07EB-4145DBB2B0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1219" y="6508623"/>
            <a:ext cx="1189318" cy="289365"/>
          </a:xfrm>
          <a:prstGeom prst="rect">
            <a:avLst/>
          </a:prstGeom>
        </p:spPr>
      </p:pic>
      <p:pic>
        <p:nvPicPr>
          <p:cNvPr id="13" name="Image 12">
            <a:extLst>
              <a:ext uri="{FF2B5EF4-FFF2-40B4-BE49-F238E27FC236}">
                <a16:creationId xmlns:a16="http://schemas.microsoft.com/office/drawing/2014/main" id="{7DD8DB5E-BA3E-C7FA-8E6F-962B834BB2CF}"/>
              </a:ext>
            </a:extLst>
          </p:cNvPr>
          <p:cNvPicPr>
            <a:picLocks noChangeAspect="1"/>
          </p:cNvPicPr>
          <p:nvPr/>
        </p:nvPicPr>
        <p:blipFill>
          <a:blip r:embed="rId3"/>
          <a:stretch>
            <a:fillRect/>
          </a:stretch>
        </p:blipFill>
        <p:spPr>
          <a:xfrm>
            <a:off x="482558" y="369543"/>
            <a:ext cx="10743820" cy="6043399"/>
          </a:xfrm>
          <a:prstGeom prst="rect">
            <a:avLst/>
          </a:prstGeom>
        </p:spPr>
      </p:pic>
      <p:sp>
        <p:nvSpPr>
          <p:cNvPr id="3" name="object 2">
            <a:extLst>
              <a:ext uri="{FF2B5EF4-FFF2-40B4-BE49-F238E27FC236}">
                <a16:creationId xmlns:a16="http://schemas.microsoft.com/office/drawing/2014/main" id="{9B83DFF2-C52F-D107-A626-26CE08E3BD4B}"/>
              </a:ext>
            </a:extLst>
          </p:cNvPr>
          <p:cNvSpPr txBox="1">
            <a:spLocks/>
          </p:cNvSpPr>
          <p:nvPr/>
        </p:nvSpPr>
        <p:spPr>
          <a:xfrm>
            <a:off x="568210" y="326002"/>
            <a:ext cx="8379847" cy="397545"/>
          </a:xfrm>
          <a:prstGeom prst="rect">
            <a:avLst/>
          </a:prstGeom>
        </p:spPr>
        <p:txBody>
          <a:bodyPr vert="horz" wrap="square" lIns="0" tIns="12700" rIns="0" bIns="0" rtlCol="0">
            <a:spAutoFit/>
          </a:bodyPr>
          <a:lstStyle>
            <a:lvl1pPr>
              <a:defRPr sz="2500" b="1" i="0">
                <a:solidFill>
                  <a:srgbClr val="005BAA"/>
                </a:solidFill>
                <a:latin typeface="Etelka Text Pro"/>
                <a:ea typeface="+mj-ea"/>
                <a:cs typeface="Etelka Text Pro"/>
              </a:defRPr>
            </a:lvl1pPr>
          </a:lstStyle>
          <a:p>
            <a:pPr marL="12700" marR="0" lvl="0" indent="0" defTabSz="914400" eaLnBrk="1" fontAlgn="auto" latinLnBrk="0" hangingPunct="1">
              <a:lnSpc>
                <a:spcPct val="100000"/>
              </a:lnSpc>
              <a:spcBef>
                <a:spcPts val="100"/>
              </a:spcBef>
              <a:spcAft>
                <a:spcPts val="0"/>
              </a:spcAft>
              <a:buClrTx/>
              <a:buSzTx/>
              <a:buFontTx/>
              <a:buNone/>
              <a:tabLst/>
              <a:defRPr/>
            </a:pPr>
            <a:r>
              <a:rPr lang="fr-FR" kern="0" spc="-10">
                <a:solidFill>
                  <a:srgbClr val="0050A4"/>
                </a:solidFill>
                <a:latin typeface="Avenir Next LT Pro" panose="020B0504020202020204" pitchFamily="34" charset="0"/>
              </a:rPr>
              <a:t>LES FORCES DE PORTER SUR LE  MARCHE ALLEMAND</a:t>
            </a:r>
            <a:endParaRPr kumimoji="0" lang="fr-FR" sz="2500" b="1" i="0" u="none" strike="noStrike" kern="0" cap="none" spc="-10" normalizeH="0" baseline="0" noProof="0">
              <a:ln>
                <a:noFill/>
              </a:ln>
              <a:solidFill>
                <a:srgbClr val="0050A4"/>
              </a:solidFill>
              <a:effectLst/>
              <a:uLnTx/>
              <a:uFillTx/>
              <a:latin typeface="Avenir Next LT Pro" panose="020B0504020202020204" pitchFamily="34" charset="0"/>
            </a:endParaRPr>
          </a:p>
        </p:txBody>
      </p:sp>
      <p:pic>
        <p:nvPicPr>
          <p:cNvPr id="10" name="Image 9">
            <a:extLst>
              <a:ext uri="{FF2B5EF4-FFF2-40B4-BE49-F238E27FC236}">
                <a16:creationId xmlns:a16="http://schemas.microsoft.com/office/drawing/2014/main" id="{B40FB7C8-7583-9717-2EF9-16D95195F3AA}"/>
              </a:ext>
            </a:extLst>
          </p:cNvPr>
          <p:cNvPicPr>
            <a:picLocks noChangeAspect="1"/>
          </p:cNvPicPr>
          <p:nvPr/>
        </p:nvPicPr>
        <p:blipFill rotWithShape="1">
          <a:blip r:embed="rId4"/>
          <a:srcRect r="21138" b="30180"/>
          <a:stretch/>
        </p:blipFill>
        <p:spPr>
          <a:xfrm>
            <a:off x="0" y="0"/>
            <a:ext cx="252412" cy="1287624"/>
          </a:xfrm>
          <a:prstGeom prst="rect">
            <a:avLst/>
          </a:prstGeom>
        </p:spPr>
      </p:pic>
      <p:pic>
        <p:nvPicPr>
          <p:cNvPr id="2" name="Image 1">
            <a:extLst>
              <a:ext uri="{FF2B5EF4-FFF2-40B4-BE49-F238E27FC236}">
                <a16:creationId xmlns:a16="http://schemas.microsoft.com/office/drawing/2014/main" id="{5829BFF0-7EBE-9C63-799B-23C57966971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53105" y="243749"/>
            <a:ext cx="474262" cy="474262"/>
          </a:xfrm>
          <a:prstGeom prst="rect">
            <a:avLst/>
          </a:prstGeom>
        </p:spPr>
      </p:pic>
    </p:spTree>
    <p:extLst>
      <p:ext uri="{BB962C8B-B14F-4D97-AF65-F5344CB8AC3E}">
        <p14:creationId xmlns:p14="http://schemas.microsoft.com/office/powerpoint/2010/main" val="16956919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E56D6F9-5565-6B21-C3FB-4FE2742C47A1}"/>
              </a:ext>
            </a:extLst>
          </p:cNvPr>
          <p:cNvSpPr/>
          <p:nvPr/>
        </p:nvSpPr>
        <p:spPr>
          <a:xfrm>
            <a:off x="0" y="6448612"/>
            <a:ext cx="12192000" cy="409387"/>
          </a:xfrm>
          <a:prstGeom prst="rect">
            <a:avLst/>
          </a:prstGeom>
          <a:solidFill>
            <a:srgbClr val="0050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94496"/>
              </a:solidFill>
            </a:endParaRPr>
          </a:p>
        </p:txBody>
      </p:sp>
      <p:sp>
        <p:nvSpPr>
          <p:cNvPr id="7" name="Espace réservé du numéro de diapositive 27">
            <a:extLst>
              <a:ext uri="{FF2B5EF4-FFF2-40B4-BE49-F238E27FC236}">
                <a16:creationId xmlns:a16="http://schemas.microsoft.com/office/drawing/2014/main" id="{E0FB8DB1-1636-CB8D-EAC2-431ECA10F92C}"/>
              </a:ext>
            </a:extLst>
          </p:cNvPr>
          <p:cNvSpPr txBox="1">
            <a:spLocks/>
          </p:cNvSpPr>
          <p:nvPr/>
        </p:nvSpPr>
        <p:spPr>
          <a:xfrm>
            <a:off x="11527902" y="6491196"/>
            <a:ext cx="664098" cy="278717"/>
          </a:xfrm>
          <a:prstGeom prst="rect">
            <a:avLst/>
          </a:prstGeom>
        </p:spPr>
        <p:txBody>
          <a:bodyPr anchor="ct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8AC7C10-199F-484E-9772-D20B8002819D}" type="slidenum">
              <a:rPr lang="fr-FR" sz="1000" smtClean="0">
                <a:solidFill>
                  <a:schemeClr val="bg1"/>
                </a:solidFill>
                <a:latin typeface="Avenir Next LT Pro Light" panose="020B0304020202020204" pitchFamily="34" charset="0"/>
              </a:rPr>
              <a:pPr algn="r"/>
              <a:t>8</a:t>
            </a:fld>
            <a:endParaRPr lang="fr-FR" sz="1000">
              <a:solidFill>
                <a:schemeClr val="bg1"/>
              </a:solidFill>
              <a:latin typeface="Avenir Next LT Pro Light" panose="020B0304020202020204" pitchFamily="34" charset="0"/>
            </a:endParaRPr>
          </a:p>
        </p:txBody>
      </p:sp>
      <p:pic>
        <p:nvPicPr>
          <p:cNvPr id="9" name="Image 8" descr="Une image contenant texte&#10;&#10;Description générée automatiquement">
            <a:extLst>
              <a:ext uri="{FF2B5EF4-FFF2-40B4-BE49-F238E27FC236}">
                <a16:creationId xmlns:a16="http://schemas.microsoft.com/office/drawing/2014/main" id="{94A0D061-A93D-F338-07EB-4145DBB2B0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1219" y="6508623"/>
            <a:ext cx="1189318" cy="289365"/>
          </a:xfrm>
          <a:prstGeom prst="rect">
            <a:avLst/>
          </a:prstGeom>
        </p:spPr>
      </p:pic>
      <p:sp>
        <p:nvSpPr>
          <p:cNvPr id="3" name="object 2">
            <a:extLst>
              <a:ext uri="{FF2B5EF4-FFF2-40B4-BE49-F238E27FC236}">
                <a16:creationId xmlns:a16="http://schemas.microsoft.com/office/drawing/2014/main" id="{9B83DFF2-C52F-D107-A626-26CE08E3BD4B}"/>
              </a:ext>
            </a:extLst>
          </p:cNvPr>
          <p:cNvSpPr txBox="1">
            <a:spLocks/>
          </p:cNvSpPr>
          <p:nvPr/>
        </p:nvSpPr>
        <p:spPr>
          <a:xfrm>
            <a:off x="551645" y="152067"/>
            <a:ext cx="6257814" cy="397545"/>
          </a:xfrm>
          <a:prstGeom prst="rect">
            <a:avLst/>
          </a:prstGeom>
        </p:spPr>
        <p:txBody>
          <a:bodyPr vert="horz" wrap="square" lIns="0" tIns="12700" rIns="0" bIns="0" rtlCol="0" anchor="t">
            <a:spAutoFit/>
          </a:bodyPr>
          <a:lstStyle>
            <a:lvl1pPr>
              <a:defRPr sz="2500" b="1" i="0">
                <a:solidFill>
                  <a:srgbClr val="005BAA"/>
                </a:solidFill>
                <a:latin typeface="Etelka Text Pro"/>
                <a:ea typeface="+mj-ea"/>
                <a:cs typeface="Etelka Text Pro"/>
              </a:defRPr>
            </a:lvl1pPr>
          </a:lstStyle>
          <a:p>
            <a:pPr marL="12700">
              <a:spcBef>
                <a:spcPts val="100"/>
              </a:spcBef>
              <a:defRPr/>
            </a:pPr>
            <a:r>
              <a:rPr lang="fr-FR" kern="0" spc="-10">
                <a:solidFill>
                  <a:srgbClr val="0050A4"/>
                </a:solidFill>
                <a:latin typeface="Avenir Next LT Pro"/>
              </a:rPr>
              <a:t>LA SWOT DU MARCHE ALLEMAND</a:t>
            </a:r>
            <a:endParaRPr kumimoji="0" lang="fr-FR" sz="2500" b="1" i="0" u="none" strike="noStrike" kern="0" cap="none" spc="-10" normalizeH="0" baseline="0" noProof="0">
              <a:ln>
                <a:noFill/>
              </a:ln>
              <a:solidFill>
                <a:srgbClr val="0050A4"/>
              </a:solidFill>
              <a:effectLst/>
              <a:uLnTx/>
              <a:uFillTx/>
              <a:latin typeface="Avenir Next LT Pro"/>
            </a:endParaRPr>
          </a:p>
        </p:txBody>
      </p:sp>
      <p:pic>
        <p:nvPicPr>
          <p:cNvPr id="10" name="Image 9">
            <a:extLst>
              <a:ext uri="{FF2B5EF4-FFF2-40B4-BE49-F238E27FC236}">
                <a16:creationId xmlns:a16="http://schemas.microsoft.com/office/drawing/2014/main" id="{B40FB7C8-7583-9717-2EF9-16D95195F3AA}"/>
              </a:ext>
            </a:extLst>
          </p:cNvPr>
          <p:cNvPicPr>
            <a:picLocks noChangeAspect="1"/>
          </p:cNvPicPr>
          <p:nvPr/>
        </p:nvPicPr>
        <p:blipFill rotWithShape="1">
          <a:blip r:embed="rId3"/>
          <a:srcRect r="21138" b="30180"/>
          <a:stretch/>
        </p:blipFill>
        <p:spPr>
          <a:xfrm>
            <a:off x="0" y="0"/>
            <a:ext cx="252412" cy="1287624"/>
          </a:xfrm>
          <a:prstGeom prst="rect">
            <a:avLst/>
          </a:prstGeom>
        </p:spPr>
      </p:pic>
      <p:sp>
        <p:nvSpPr>
          <p:cNvPr id="8" name="TextBox 30">
            <a:extLst>
              <a:ext uri="{FF2B5EF4-FFF2-40B4-BE49-F238E27FC236}">
                <a16:creationId xmlns:a16="http://schemas.microsoft.com/office/drawing/2014/main" id="{572E3534-F046-A300-A12B-10B81B762762}"/>
              </a:ext>
            </a:extLst>
          </p:cNvPr>
          <p:cNvSpPr txBox="1"/>
          <p:nvPr/>
        </p:nvSpPr>
        <p:spPr>
          <a:xfrm>
            <a:off x="982689" y="2130988"/>
            <a:ext cx="1340116" cy="253367"/>
          </a:xfrm>
          <a:prstGeom prst="rect">
            <a:avLst/>
          </a:prstGeom>
        </p:spPr>
        <p:txBody>
          <a:bodyPr lIns="0" tIns="16800" rIns="0" bIns="0" rtlCol="0" anchor="t"/>
          <a:lstStyle/>
          <a:p>
            <a:pPr algn="ctr">
              <a:lnSpc>
                <a:spcPts val="1549"/>
              </a:lnSpc>
            </a:pPr>
            <a:r>
              <a:rPr lang="en-US" sz="1400" b="1" i="1">
                <a:solidFill>
                  <a:srgbClr val="000000">
                    <a:alpha val="100000"/>
                  </a:srgbClr>
                </a:solidFill>
                <a:latin typeface="Century Gothic" panose="020B0502020202020204" pitchFamily="34" charset="0"/>
              </a:rPr>
              <a:t>Forces</a:t>
            </a:r>
          </a:p>
        </p:txBody>
      </p:sp>
      <p:grpSp>
        <p:nvGrpSpPr>
          <p:cNvPr id="13" name="Groupe 12">
            <a:extLst>
              <a:ext uri="{FF2B5EF4-FFF2-40B4-BE49-F238E27FC236}">
                <a16:creationId xmlns:a16="http://schemas.microsoft.com/office/drawing/2014/main" id="{11B2B0CC-D69D-B588-2EA0-50917DC02CE8}"/>
              </a:ext>
            </a:extLst>
          </p:cNvPr>
          <p:cNvGrpSpPr/>
          <p:nvPr/>
        </p:nvGrpSpPr>
        <p:grpSpPr>
          <a:xfrm>
            <a:off x="200547" y="2387733"/>
            <a:ext cx="2855153" cy="4052692"/>
            <a:chOff x="153839" y="2951940"/>
            <a:chExt cx="3058683" cy="3567122"/>
          </a:xfrm>
        </p:grpSpPr>
        <p:grpSp>
          <p:nvGrpSpPr>
            <p:cNvPr id="14" name="Group 29">
              <a:extLst>
                <a:ext uri="{FF2B5EF4-FFF2-40B4-BE49-F238E27FC236}">
                  <a16:creationId xmlns:a16="http://schemas.microsoft.com/office/drawing/2014/main" id="{3661CB01-55E0-8C45-238F-EF1FE6101854}"/>
                </a:ext>
              </a:extLst>
            </p:cNvPr>
            <p:cNvGrpSpPr/>
            <p:nvPr/>
          </p:nvGrpSpPr>
          <p:grpSpPr>
            <a:xfrm>
              <a:off x="153839" y="2951940"/>
              <a:ext cx="3058683" cy="3520010"/>
              <a:chOff x="2992358" y="4550404"/>
              <a:chExt cx="3605129" cy="5280015"/>
            </a:xfrm>
          </p:grpSpPr>
          <p:sp>
            <p:nvSpPr>
              <p:cNvPr id="16" name="Freeform 28">
                <a:extLst>
                  <a:ext uri="{FF2B5EF4-FFF2-40B4-BE49-F238E27FC236}">
                    <a16:creationId xmlns:a16="http://schemas.microsoft.com/office/drawing/2014/main" id="{D5C2B258-C548-5F4F-40D1-C901ECDDDD2E}"/>
                  </a:ext>
                </a:extLst>
              </p:cNvPr>
              <p:cNvSpPr/>
              <p:nvPr/>
            </p:nvSpPr>
            <p:spPr>
              <a:xfrm>
                <a:off x="2992358" y="4550404"/>
                <a:ext cx="3605129" cy="5280015"/>
              </a:xfrm>
              <a:custGeom>
                <a:avLst/>
                <a:gdLst/>
                <a:ahLst/>
                <a:cxnLst/>
                <a:rect l="0" t="0" r="0" b="0"/>
                <a:pathLst>
                  <a:path w="304800" h="304800">
                    <a:moveTo>
                      <a:pt x="0" y="0"/>
                    </a:moveTo>
                    <a:lnTo>
                      <a:pt x="0" y="304800"/>
                    </a:lnTo>
                    <a:lnTo>
                      <a:pt x="304800" y="304800"/>
                    </a:lnTo>
                    <a:lnTo>
                      <a:pt x="304800" y="0"/>
                    </a:lnTo>
                    <a:lnTo>
                      <a:pt x="0" y="0"/>
                    </a:lnTo>
                    <a:close/>
                  </a:path>
                </a:pathLst>
              </a:custGeom>
              <a:solidFill>
                <a:srgbClr val="E5E5E5">
                  <a:alpha val="100000"/>
                </a:srgbClr>
              </a:solidFill>
            </p:spPr>
          </p:sp>
        </p:grpSp>
        <p:sp>
          <p:nvSpPr>
            <p:cNvPr id="15" name="TextBox 34">
              <a:extLst>
                <a:ext uri="{FF2B5EF4-FFF2-40B4-BE49-F238E27FC236}">
                  <a16:creationId xmlns:a16="http://schemas.microsoft.com/office/drawing/2014/main" id="{4CBEF9A1-7B36-2544-4D58-2BCA899B6C8B}"/>
                </a:ext>
              </a:extLst>
            </p:cNvPr>
            <p:cNvSpPr txBox="1"/>
            <p:nvPr/>
          </p:nvSpPr>
          <p:spPr>
            <a:xfrm>
              <a:off x="206861" y="3040885"/>
              <a:ext cx="2840688" cy="3478177"/>
            </a:xfrm>
            <a:prstGeom prst="rect">
              <a:avLst/>
            </a:prstGeom>
          </p:spPr>
          <p:txBody>
            <a:bodyPr lIns="0" tIns="16800" rIns="0" bIns="0" rtlCol="0" anchor="t"/>
            <a:lstStyle/>
            <a:p>
              <a:pPr marL="171450" indent="-171450">
                <a:lnSpc>
                  <a:spcPct val="107000"/>
                </a:lnSpc>
                <a:buFont typeface="Arial" panose="020B0604020202020204" pitchFamily="34" charset="0"/>
                <a:buChar char="•"/>
              </a:pPr>
              <a:r>
                <a:rPr lang="fr-FR" sz="1250" b="1">
                  <a:solidFill>
                    <a:srgbClr val="00B050"/>
                  </a:solidFill>
                  <a:latin typeface="Century Gothic"/>
                  <a:ea typeface="Calibri" panose="020F0502020204030204" pitchFamily="34" charset="0"/>
                  <a:cs typeface="Times New Roman"/>
                </a:rPr>
                <a:t>Accessibilité</a:t>
              </a:r>
              <a:r>
                <a:rPr lang="fr-FR" sz="1250">
                  <a:solidFill>
                    <a:schemeClr val="tx1">
                      <a:lumMod val="75000"/>
                      <a:lumOff val="25000"/>
                    </a:schemeClr>
                  </a:solidFill>
                  <a:latin typeface="Century Gothic"/>
                  <a:ea typeface="Calibri" panose="020F0502020204030204" pitchFamily="34" charset="0"/>
                  <a:cs typeface="Times New Roman"/>
                </a:rPr>
                <a:t> : 2h/4h de voiture </a:t>
              </a:r>
              <a:endParaRPr lang="fr-FR" sz="125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endParaRPr>
            </a:p>
            <a:p>
              <a:pPr lvl="0">
                <a:lnSpc>
                  <a:spcPct val="107000"/>
                </a:lnSpc>
                <a:spcAft>
                  <a:spcPts val="0"/>
                </a:spcAft>
              </a:pPr>
              <a:endParaRPr lang="fr-FR" sz="125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endParaRPr>
            </a:p>
            <a:p>
              <a:pPr marL="171450" indent="-171450">
                <a:lnSpc>
                  <a:spcPct val="107000"/>
                </a:lnSpc>
                <a:buFont typeface="Arial" panose="020B0604020202020204" pitchFamily="34" charset="0"/>
                <a:buChar char="•"/>
              </a:pPr>
              <a:r>
                <a:rPr lang="fr-FR" sz="1250">
                  <a:solidFill>
                    <a:schemeClr val="tx1">
                      <a:lumMod val="75000"/>
                      <a:lumOff val="25000"/>
                    </a:schemeClr>
                  </a:solidFill>
                  <a:latin typeface="Century Gothic"/>
                  <a:ea typeface="Calibri" panose="020F0502020204030204" pitchFamily="34" charset="0"/>
                  <a:cs typeface="Times New Roman"/>
                </a:rPr>
                <a:t>Grande </a:t>
              </a:r>
              <a:r>
                <a:rPr lang="fr-FR" sz="1250" b="1">
                  <a:solidFill>
                    <a:schemeClr val="tx1">
                      <a:lumMod val="75000"/>
                      <a:lumOff val="25000"/>
                    </a:schemeClr>
                  </a:solidFill>
                  <a:latin typeface="Century Gothic"/>
                  <a:ea typeface="Calibri" panose="020F0502020204030204" pitchFamily="34" charset="0"/>
                  <a:cs typeface="Times New Roman"/>
                </a:rPr>
                <a:t>diversité des activités </a:t>
              </a:r>
              <a:r>
                <a:rPr lang="fr-FR" sz="1250">
                  <a:solidFill>
                    <a:schemeClr val="tx1">
                      <a:lumMod val="75000"/>
                      <a:lumOff val="25000"/>
                    </a:schemeClr>
                  </a:solidFill>
                  <a:latin typeface="Century Gothic"/>
                  <a:ea typeface="Calibri" panose="020F0502020204030204" pitchFamily="34" charset="0"/>
                  <a:cs typeface="Times New Roman"/>
                </a:rPr>
                <a:t>proposées : culture, patrimoine, loisirs</a:t>
              </a:r>
            </a:p>
            <a:p>
              <a:pPr marL="171450" lvl="0" indent="-171450">
                <a:lnSpc>
                  <a:spcPct val="107000"/>
                </a:lnSpc>
                <a:spcAft>
                  <a:spcPts val="0"/>
                </a:spcAft>
                <a:buFont typeface="Arial" panose="020B0604020202020204" pitchFamily="34" charset="0"/>
                <a:buChar char="•"/>
              </a:pPr>
              <a:endParaRPr lang="fr-FR" sz="125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endParaRPr>
            </a:p>
            <a:p>
              <a:pPr marL="171450" lvl="0" indent="-171450">
                <a:lnSpc>
                  <a:spcPct val="107000"/>
                </a:lnSpc>
                <a:spcAft>
                  <a:spcPts val="0"/>
                </a:spcAft>
                <a:buFont typeface="Arial" panose="020B0604020202020204" pitchFamily="34" charset="0"/>
                <a:buChar char="•"/>
              </a:pPr>
              <a:r>
                <a:rPr lang="fr-FR" sz="1250" b="1">
                  <a:solidFill>
                    <a:schemeClr val="tx1">
                      <a:lumMod val="75000"/>
                      <a:lumOff val="25000"/>
                    </a:schemeClr>
                  </a:solidFill>
                  <a:latin typeface="Century Gothic"/>
                  <a:ea typeface="Calibri" panose="020F0502020204030204" pitchFamily="34" charset="0"/>
                  <a:cs typeface="Times New Roman"/>
                </a:rPr>
                <a:t>Diversité géographique</a:t>
              </a:r>
              <a:r>
                <a:rPr lang="fr-FR" sz="1250">
                  <a:solidFill>
                    <a:schemeClr val="tx1">
                      <a:lumMod val="75000"/>
                      <a:lumOff val="25000"/>
                    </a:schemeClr>
                  </a:solidFill>
                  <a:latin typeface="Century Gothic"/>
                  <a:ea typeface="Calibri" panose="020F0502020204030204" pitchFamily="34" charset="0"/>
                  <a:cs typeface="Times New Roman"/>
                </a:rPr>
                <a:t>, les grands espaces préservés, les paysages (mer, littoral, campagne)</a:t>
              </a:r>
            </a:p>
            <a:p>
              <a:pPr lvl="0">
                <a:lnSpc>
                  <a:spcPct val="107000"/>
                </a:lnSpc>
                <a:spcAft>
                  <a:spcPts val="0"/>
                </a:spcAft>
              </a:pPr>
              <a:endParaRPr lang="fr-FR" sz="125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endParaRPr>
            </a:p>
            <a:p>
              <a:pPr marL="171450" indent="-171450">
                <a:lnSpc>
                  <a:spcPct val="107000"/>
                </a:lnSpc>
                <a:buFont typeface="Arial" panose="020B0604020202020204" pitchFamily="34" charset="0"/>
                <a:buChar char="•"/>
              </a:pPr>
              <a:r>
                <a:rPr lang="fr-FR" sz="1250">
                  <a:solidFill>
                    <a:schemeClr val="tx1">
                      <a:lumMod val="75000"/>
                      <a:lumOff val="25000"/>
                    </a:schemeClr>
                  </a:solidFill>
                  <a:latin typeface="Century Gothic"/>
                  <a:ea typeface="Calibri" panose="020F0502020204030204" pitchFamily="34" charset="0"/>
                  <a:cs typeface="Times New Roman"/>
                </a:rPr>
                <a:t>La </a:t>
              </a:r>
              <a:r>
                <a:rPr lang="fr-FR" sz="1250" b="1">
                  <a:solidFill>
                    <a:srgbClr val="00B050"/>
                  </a:solidFill>
                  <a:latin typeface="Century Gothic"/>
                  <a:ea typeface="Calibri" panose="020F0502020204030204" pitchFamily="34" charset="0"/>
                  <a:cs typeface="Times New Roman"/>
                </a:rPr>
                <a:t>gastronomie</a:t>
              </a:r>
              <a:r>
                <a:rPr lang="fr-FR" sz="1250">
                  <a:solidFill>
                    <a:schemeClr val="tx1">
                      <a:lumMod val="75000"/>
                      <a:lumOff val="25000"/>
                    </a:schemeClr>
                  </a:solidFill>
                  <a:latin typeface="Century Gothic"/>
                  <a:ea typeface="Calibri" panose="020F0502020204030204" pitchFamily="34" charset="0"/>
                  <a:cs typeface="Times New Roman"/>
                </a:rPr>
                <a:t> et l’art de vivre</a:t>
              </a:r>
            </a:p>
            <a:p>
              <a:pPr marL="171450" indent="-171450">
                <a:lnSpc>
                  <a:spcPct val="107000"/>
                </a:lnSpc>
                <a:buFont typeface="Arial" panose="020B0604020202020204" pitchFamily="34" charset="0"/>
                <a:buChar char="•"/>
              </a:pPr>
              <a:endParaRPr lang="fr-FR" sz="1250">
                <a:solidFill>
                  <a:schemeClr val="tx1">
                    <a:lumMod val="75000"/>
                    <a:lumOff val="25000"/>
                  </a:schemeClr>
                </a:solidFill>
                <a:latin typeface="Century Gothic"/>
                <a:ea typeface="Calibri" panose="020F0502020204030204" pitchFamily="34" charset="0"/>
                <a:cs typeface="Times New Roman"/>
              </a:endParaRPr>
            </a:p>
            <a:p>
              <a:pPr marL="171450" indent="-171450">
                <a:lnSpc>
                  <a:spcPct val="107000"/>
                </a:lnSpc>
                <a:buFont typeface="Arial" panose="020B0604020202020204" pitchFamily="34" charset="0"/>
                <a:buChar char="•"/>
              </a:pPr>
              <a:r>
                <a:rPr lang="fr-FR" sz="1250">
                  <a:solidFill>
                    <a:schemeClr val="tx1">
                      <a:lumMod val="75000"/>
                      <a:lumOff val="25000"/>
                    </a:schemeClr>
                  </a:solidFill>
                  <a:latin typeface="Century Gothic"/>
                  <a:ea typeface="Calibri" panose="020F0502020204030204" pitchFamily="34" charset="0"/>
                  <a:cs typeface="Times New Roman"/>
                </a:rPr>
                <a:t>La </a:t>
              </a:r>
              <a:r>
                <a:rPr lang="fr-FR" sz="1250" b="1">
                  <a:solidFill>
                    <a:srgbClr val="00B050"/>
                  </a:solidFill>
                  <a:latin typeface="Century Gothic"/>
                  <a:ea typeface="Calibri" panose="020F0502020204030204" pitchFamily="34" charset="0"/>
                  <a:cs typeface="Times New Roman"/>
                </a:rPr>
                <a:t>convivialité </a:t>
              </a:r>
              <a:r>
                <a:rPr lang="fr-FR" sz="1250">
                  <a:solidFill>
                    <a:schemeClr val="tx1">
                      <a:lumMod val="75000"/>
                      <a:lumOff val="25000"/>
                    </a:schemeClr>
                  </a:solidFill>
                  <a:latin typeface="Century Gothic"/>
                  <a:ea typeface="Calibri" panose="020F0502020204030204" pitchFamily="34" charset="0"/>
                  <a:cs typeface="Times New Roman"/>
                </a:rPr>
                <a:t>et la chaleur de l'accueil</a:t>
              </a:r>
            </a:p>
            <a:p>
              <a:pPr marL="171450" indent="-171450">
                <a:lnSpc>
                  <a:spcPct val="107000"/>
                </a:lnSpc>
                <a:buFont typeface="Arial" panose="020B0604020202020204" pitchFamily="34" charset="0"/>
                <a:buChar char="•"/>
              </a:pPr>
              <a:endParaRPr lang="fr-FR" sz="1250">
                <a:solidFill>
                  <a:schemeClr val="tx1">
                    <a:lumMod val="75000"/>
                    <a:lumOff val="25000"/>
                  </a:schemeClr>
                </a:solidFill>
                <a:latin typeface="Century Gothic"/>
                <a:ea typeface="Calibri" panose="020F0502020204030204" pitchFamily="34" charset="0"/>
                <a:cs typeface="Times New Roman"/>
              </a:endParaRPr>
            </a:p>
            <a:p>
              <a:pPr marL="171450" indent="-171450">
                <a:lnSpc>
                  <a:spcPct val="107000"/>
                </a:lnSpc>
                <a:buFont typeface="Arial" panose="020B0604020202020204" pitchFamily="34" charset="0"/>
                <a:buChar char="•"/>
              </a:pPr>
              <a:r>
                <a:rPr lang="fr-FR" sz="1250">
                  <a:solidFill>
                    <a:schemeClr val="tx1">
                      <a:lumMod val="75000"/>
                      <a:lumOff val="25000"/>
                    </a:schemeClr>
                  </a:solidFill>
                  <a:latin typeface="Century Gothic"/>
                  <a:ea typeface="Calibri" panose="020F0502020204030204" pitchFamily="34" charset="0"/>
                  <a:cs typeface="Times New Roman"/>
                </a:rPr>
                <a:t>Business </a:t>
              </a:r>
              <a:r>
                <a:rPr lang="fr-FR" sz="1250" err="1">
                  <a:solidFill>
                    <a:schemeClr val="tx1">
                      <a:lumMod val="75000"/>
                      <a:lumOff val="25000"/>
                    </a:schemeClr>
                  </a:solidFill>
                  <a:latin typeface="Century Gothic"/>
                  <a:ea typeface="Calibri" panose="020F0502020204030204" pitchFamily="34" charset="0"/>
                  <a:cs typeface="Times New Roman"/>
                </a:rPr>
                <a:t>developer</a:t>
              </a:r>
              <a:r>
                <a:rPr lang="fr-FR" sz="1250">
                  <a:solidFill>
                    <a:schemeClr val="tx1">
                      <a:lumMod val="75000"/>
                      <a:lumOff val="25000"/>
                    </a:schemeClr>
                  </a:solidFill>
                  <a:latin typeface="Century Gothic"/>
                  <a:ea typeface="Calibri" panose="020F0502020204030204" pitchFamily="34" charset="0"/>
                  <a:cs typeface="Times New Roman"/>
                </a:rPr>
                <a:t> </a:t>
              </a:r>
              <a:r>
                <a:rPr lang="fr-FR" sz="1250" b="1">
                  <a:solidFill>
                    <a:schemeClr val="tx1">
                      <a:lumMod val="75000"/>
                      <a:lumOff val="25000"/>
                    </a:schemeClr>
                  </a:solidFill>
                  <a:latin typeface="Century Gothic"/>
                  <a:ea typeface="Calibri" panose="020F0502020204030204" pitchFamily="34" charset="0"/>
                  <a:cs typeface="Times New Roman"/>
                </a:rPr>
                <a:t>natif </a:t>
              </a:r>
              <a:r>
                <a:rPr lang="fr-FR" sz="1250">
                  <a:solidFill>
                    <a:schemeClr val="tx1">
                      <a:lumMod val="75000"/>
                      <a:lumOff val="25000"/>
                    </a:schemeClr>
                  </a:solidFill>
                  <a:latin typeface="Century Gothic"/>
                  <a:ea typeface="Calibri" panose="020F0502020204030204" pitchFamily="34" charset="0"/>
                  <a:cs typeface="Times New Roman"/>
                </a:rPr>
                <a:t>avec </a:t>
              </a:r>
              <a:r>
                <a:rPr lang="fr-FR" sz="1250" b="1">
                  <a:solidFill>
                    <a:schemeClr val="tx1">
                      <a:lumMod val="75000"/>
                      <a:lumOff val="25000"/>
                    </a:schemeClr>
                  </a:solidFill>
                  <a:latin typeface="Century Gothic"/>
                  <a:ea typeface="Calibri" panose="020F0502020204030204" pitchFamily="34" charset="0"/>
                  <a:cs typeface="Times New Roman"/>
                </a:rPr>
                <a:t>double culture</a:t>
              </a:r>
              <a:endParaRPr lang="fr-FR" sz="1250" b="1">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endParaRPr>
            </a:p>
            <a:p>
              <a:pPr>
                <a:lnSpc>
                  <a:spcPct val="107000"/>
                </a:lnSpc>
              </a:pPr>
              <a:endParaRPr lang="fr-FR" sz="140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endParaRPr>
            </a:p>
          </p:txBody>
        </p:sp>
      </p:grpSp>
      <p:sp>
        <p:nvSpPr>
          <p:cNvPr id="17" name="TextBox 31">
            <a:extLst>
              <a:ext uri="{FF2B5EF4-FFF2-40B4-BE49-F238E27FC236}">
                <a16:creationId xmlns:a16="http://schemas.microsoft.com/office/drawing/2014/main" id="{26137D16-BA5B-956E-6BCE-E02502FF30F9}"/>
              </a:ext>
            </a:extLst>
          </p:cNvPr>
          <p:cNvSpPr txBox="1"/>
          <p:nvPr/>
        </p:nvSpPr>
        <p:spPr>
          <a:xfrm>
            <a:off x="3920816" y="2110654"/>
            <a:ext cx="1460596" cy="192845"/>
          </a:xfrm>
          <a:prstGeom prst="rect">
            <a:avLst/>
          </a:prstGeom>
        </p:spPr>
        <p:txBody>
          <a:bodyPr lIns="0" tIns="16800" rIns="0" bIns="0" rtlCol="0" anchor="t"/>
          <a:lstStyle/>
          <a:p>
            <a:pPr algn="ctr">
              <a:lnSpc>
                <a:spcPts val="1549"/>
              </a:lnSpc>
            </a:pPr>
            <a:r>
              <a:rPr lang="en-US" sz="1400" b="1" i="1">
                <a:solidFill>
                  <a:srgbClr val="000000">
                    <a:alpha val="100000"/>
                  </a:srgbClr>
                </a:solidFill>
                <a:latin typeface="Century Gothic" panose="020B0502020202020204" pitchFamily="34" charset="0"/>
              </a:rPr>
              <a:t>Faiblesses</a:t>
            </a:r>
          </a:p>
        </p:txBody>
      </p:sp>
      <p:grpSp>
        <p:nvGrpSpPr>
          <p:cNvPr id="18" name="Groupe 17">
            <a:extLst>
              <a:ext uri="{FF2B5EF4-FFF2-40B4-BE49-F238E27FC236}">
                <a16:creationId xmlns:a16="http://schemas.microsoft.com/office/drawing/2014/main" id="{4C9FE63E-54B7-4A86-1D24-EDAAE643E58A}"/>
              </a:ext>
            </a:extLst>
          </p:cNvPr>
          <p:cNvGrpSpPr/>
          <p:nvPr/>
        </p:nvGrpSpPr>
        <p:grpSpPr>
          <a:xfrm>
            <a:off x="3213010" y="2389697"/>
            <a:ext cx="2880000" cy="4014130"/>
            <a:chOff x="3610043" y="3031996"/>
            <a:chExt cx="2459599" cy="3170079"/>
          </a:xfrm>
        </p:grpSpPr>
        <p:grpSp>
          <p:nvGrpSpPr>
            <p:cNvPr id="19" name="Group 27">
              <a:extLst>
                <a:ext uri="{FF2B5EF4-FFF2-40B4-BE49-F238E27FC236}">
                  <a16:creationId xmlns:a16="http://schemas.microsoft.com/office/drawing/2014/main" id="{CFC3A9DE-D5E4-516E-E3FE-DC36EEC4A2F0}"/>
                </a:ext>
              </a:extLst>
            </p:cNvPr>
            <p:cNvGrpSpPr/>
            <p:nvPr/>
          </p:nvGrpSpPr>
          <p:grpSpPr>
            <a:xfrm>
              <a:off x="3610043" y="3031996"/>
              <a:ext cx="2459599" cy="3170079"/>
              <a:chOff x="6275596" y="4972060"/>
              <a:chExt cx="2620433" cy="4755118"/>
            </a:xfrm>
          </p:grpSpPr>
          <p:sp>
            <p:nvSpPr>
              <p:cNvPr id="21" name="Freeform 26">
                <a:extLst>
                  <a:ext uri="{FF2B5EF4-FFF2-40B4-BE49-F238E27FC236}">
                    <a16:creationId xmlns:a16="http://schemas.microsoft.com/office/drawing/2014/main" id="{4EF8B8D6-30A9-B586-9F28-D9BB715F5401}"/>
                  </a:ext>
                </a:extLst>
              </p:cNvPr>
              <p:cNvSpPr/>
              <p:nvPr/>
            </p:nvSpPr>
            <p:spPr>
              <a:xfrm>
                <a:off x="6275596" y="4972060"/>
                <a:ext cx="2620433" cy="4755118"/>
              </a:xfrm>
              <a:custGeom>
                <a:avLst/>
                <a:gdLst/>
                <a:ahLst/>
                <a:cxnLst/>
                <a:rect l="0" t="0" r="0" b="0"/>
                <a:pathLst>
                  <a:path w="304800" h="304800">
                    <a:moveTo>
                      <a:pt x="0" y="0"/>
                    </a:moveTo>
                    <a:lnTo>
                      <a:pt x="0" y="304800"/>
                    </a:lnTo>
                    <a:lnTo>
                      <a:pt x="304800" y="304800"/>
                    </a:lnTo>
                    <a:lnTo>
                      <a:pt x="304800" y="0"/>
                    </a:lnTo>
                    <a:lnTo>
                      <a:pt x="0" y="0"/>
                    </a:lnTo>
                    <a:close/>
                  </a:path>
                </a:pathLst>
              </a:custGeom>
              <a:solidFill>
                <a:srgbClr val="E5E5E5">
                  <a:alpha val="100000"/>
                </a:srgbClr>
              </a:solidFill>
            </p:spPr>
          </p:sp>
        </p:grpSp>
        <p:sp>
          <p:nvSpPr>
            <p:cNvPr id="20" name="TextBox 35">
              <a:extLst>
                <a:ext uri="{FF2B5EF4-FFF2-40B4-BE49-F238E27FC236}">
                  <a16:creationId xmlns:a16="http://schemas.microsoft.com/office/drawing/2014/main" id="{F0ABCB41-529B-37D1-A14E-A2F16AF13FF9}"/>
                </a:ext>
              </a:extLst>
            </p:cNvPr>
            <p:cNvSpPr txBox="1"/>
            <p:nvPr/>
          </p:nvSpPr>
          <p:spPr>
            <a:xfrm>
              <a:off x="3689192" y="3263425"/>
              <a:ext cx="2333489" cy="2295508"/>
            </a:xfrm>
            <a:prstGeom prst="rect">
              <a:avLst/>
            </a:prstGeom>
          </p:spPr>
          <p:txBody>
            <a:bodyPr lIns="0" tIns="16800" rIns="0" bIns="0" rtlCol="0" anchor="ctr"/>
            <a:lstStyle/>
            <a:p>
              <a:pPr marL="171450" indent="-171450">
                <a:lnSpc>
                  <a:spcPct val="107000"/>
                </a:lnSpc>
                <a:buFont typeface="Arial" panose="020B0604020202020204" pitchFamily="34" charset="0"/>
                <a:buChar char="•"/>
              </a:pPr>
              <a:r>
                <a:rPr lang="fr-FR" sz="1400" b="1">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rPr>
                <a:t>Image des Hauts de France</a:t>
              </a:r>
              <a:r>
                <a:rPr lang="fr-FR" sz="140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rPr>
                <a:t>, une région </a:t>
              </a:r>
              <a:r>
                <a:rPr lang="fr-FR" sz="1400" b="1">
                  <a:solidFill>
                    <a:srgbClr val="FFC000"/>
                  </a:solidFill>
                  <a:latin typeface="Century Gothic" panose="020B0502020202020204" pitchFamily="34" charset="0"/>
                  <a:ea typeface="Calibri" panose="020F0502020204030204" pitchFamily="34" charset="0"/>
                  <a:cs typeface="Times New Roman" panose="02020603050405020304" pitchFamily="18" charset="0"/>
                </a:rPr>
                <a:t>peu connue</a:t>
              </a:r>
              <a:r>
                <a:rPr lang="fr-FR" sz="140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rPr>
                <a:t>, un nom peu évocateur</a:t>
              </a:r>
            </a:p>
            <a:p>
              <a:pPr marL="171450" indent="-171450">
                <a:lnSpc>
                  <a:spcPct val="107000"/>
                </a:lnSpc>
                <a:buFont typeface="Arial" panose="020B0604020202020204" pitchFamily="34" charset="0"/>
                <a:buChar char="•"/>
              </a:pPr>
              <a:endParaRPr lang="fr-FR" sz="140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endParaRPr>
            </a:p>
            <a:p>
              <a:pPr marL="171450" indent="-171450">
                <a:lnSpc>
                  <a:spcPct val="107000"/>
                </a:lnSpc>
                <a:buFont typeface="Arial" panose="020B0604020202020204" pitchFamily="34" charset="0"/>
                <a:buChar char="•"/>
              </a:pPr>
              <a:r>
                <a:rPr lang="fr-FR" sz="140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rPr>
                <a:t>Préjugés négatifs</a:t>
              </a:r>
            </a:p>
            <a:p>
              <a:pPr lvl="0">
                <a:lnSpc>
                  <a:spcPct val="107000"/>
                </a:lnSpc>
                <a:spcAft>
                  <a:spcPts val="0"/>
                </a:spcAft>
              </a:pPr>
              <a:endParaRPr lang="fr-FR" sz="140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endParaRPr>
            </a:p>
            <a:p>
              <a:pPr marL="171450" lvl="0" indent="-171450">
                <a:lnSpc>
                  <a:spcPct val="107000"/>
                </a:lnSpc>
                <a:spcAft>
                  <a:spcPts val="0"/>
                </a:spcAft>
                <a:buFont typeface="Arial" panose="020B0604020202020204" pitchFamily="34" charset="0"/>
                <a:buChar char="•"/>
              </a:pPr>
              <a:r>
                <a:rPr lang="fr-FR" sz="1400" b="1">
                  <a:solidFill>
                    <a:srgbClr val="FF0000"/>
                  </a:solidFill>
                  <a:latin typeface="Century Gothic" panose="020B0502020202020204" pitchFamily="34" charset="0"/>
                  <a:ea typeface="Calibri" panose="020F0502020204030204" pitchFamily="34" charset="0"/>
                  <a:cs typeface="Times New Roman" panose="02020603050405020304" pitchFamily="18" charset="0"/>
                </a:rPr>
                <a:t>Barrière de la langue </a:t>
              </a:r>
              <a:r>
                <a:rPr lang="fr-FR" sz="140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rPr>
                <a:t>: maîtrise partielle de l’anglais et très faible du néerlandais et de l’allemand. Manque de documentation en langues étrangères.</a:t>
              </a:r>
            </a:p>
            <a:p>
              <a:pPr marL="171450" lvl="0" indent="-171450">
                <a:lnSpc>
                  <a:spcPct val="107000"/>
                </a:lnSpc>
                <a:spcAft>
                  <a:spcPts val="0"/>
                </a:spcAft>
                <a:buFont typeface="Arial" panose="020B0604020202020204" pitchFamily="34" charset="0"/>
                <a:buChar char="•"/>
              </a:pPr>
              <a:endParaRPr lang="fr-FR" sz="140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endParaRPr>
            </a:p>
          </p:txBody>
        </p:sp>
      </p:grpSp>
      <p:sp>
        <p:nvSpPr>
          <p:cNvPr id="22" name="TextBox 32">
            <a:extLst>
              <a:ext uri="{FF2B5EF4-FFF2-40B4-BE49-F238E27FC236}">
                <a16:creationId xmlns:a16="http://schemas.microsoft.com/office/drawing/2014/main" id="{E86F388C-22AF-A390-27E8-440793CBB578}"/>
              </a:ext>
            </a:extLst>
          </p:cNvPr>
          <p:cNvSpPr txBox="1"/>
          <p:nvPr/>
        </p:nvSpPr>
        <p:spPr>
          <a:xfrm>
            <a:off x="6930972" y="2131657"/>
            <a:ext cx="1440516" cy="253367"/>
          </a:xfrm>
          <a:prstGeom prst="rect">
            <a:avLst/>
          </a:prstGeom>
        </p:spPr>
        <p:txBody>
          <a:bodyPr lIns="0" tIns="16800" rIns="0" bIns="0" rtlCol="0" anchor="t"/>
          <a:lstStyle/>
          <a:p>
            <a:pPr algn="ctr">
              <a:lnSpc>
                <a:spcPts val="1549"/>
              </a:lnSpc>
            </a:pPr>
            <a:r>
              <a:rPr lang="fr-FR" sz="1400" b="1" i="1">
                <a:solidFill>
                  <a:srgbClr val="000000">
                    <a:alpha val="100000"/>
                  </a:srgbClr>
                </a:solidFill>
                <a:latin typeface="Century Gothic" panose="020B0502020202020204" pitchFamily="34" charset="0"/>
              </a:rPr>
              <a:t>Opportunités</a:t>
            </a:r>
          </a:p>
        </p:txBody>
      </p:sp>
      <p:grpSp>
        <p:nvGrpSpPr>
          <p:cNvPr id="23" name="Group 39">
            <a:extLst>
              <a:ext uri="{FF2B5EF4-FFF2-40B4-BE49-F238E27FC236}">
                <a16:creationId xmlns:a16="http://schemas.microsoft.com/office/drawing/2014/main" id="{2E2A742B-E7E7-234D-4DD3-5B345DFFA2C8}"/>
              </a:ext>
            </a:extLst>
          </p:cNvPr>
          <p:cNvGrpSpPr/>
          <p:nvPr/>
        </p:nvGrpSpPr>
        <p:grpSpPr>
          <a:xfrm>
            <a:off x="6189794" y="2388401"/>
            <a:ext cx="2880000" cy="4005847"/>
            <a:chOff x="9118354" y="4851976"/>
            <a:chExt cx="2620433" cy="4755118"/>
          </a:xfrm>
        </p:grpSpPr>
        <p:sp>
          <p:nvSpPr>
            <p:cNvPr id="24" name="Freeform 38">
              <a:extLst>
                <a:ext uri="{FF2B5EF4-FFF2-40B4-BE49-F238E27FC236}">
                  <a16:creationId xmlns:a16="http://schemas.microsoft.com/office/drawing/2014/main" id="{CD7587E7-17FB-1192-0ACF-2BCD9DE7E477}"/>
                </a:ext>
              </a:extLst>
            </p:cNvPr>
            <p:cNvSpPr/>
            <p:nvPr/>
          </p:nvSpPr>
          <p:spPr>
            <a:xfrm>
              <a:off x="9118354" y="4851976"/>
              <a:ext cx="2620433" cy="4755118"/>
            </a:xfrm>
            <a:custGeom>
              <a:avLst/>
              <a:gdLst/>
              <a:ahLst/>
              <a:cxnLst/>
              <a:rect l="0" t="0" r="0" b="0"/>
              <a:pathLst>
                <a:path w="304800" h="304800">
                  <a:moveTo>
                    <a:pt x="0" y="0"/>
                  </a:moveTo>
                  <a:lnTo>
                    <a:pt x="0" y="304800"/>
                  </a:lnTo>
                  <a:lnTo>
                    <a:pt x="304800" y="304800"/>
                  </a:lnTo>
                  <a:lnTo>
                    <a:pt x="304800" y="0"/>
                  </a:lnTo>
                  <a:lnTo>
                    <a:pt x="0" y="0"/>
                  </a:lnTo>
                  <a:close/>
                </a:path>
              </a:pathLst>
            </a:custGeom>
            <a:solidFill>
              <a:srgbClr val="E5E5E5">
                <a:alpha val="100000"/>
              </a:srgbClr>
            </a:solidFill>
          </p:spPr>
        </p:sp>
      </p:grpSp>
      <p:sp>
        <p:nvSpPr>
          <p:cNvPr id="26" name="TextBox 33">
            <a:extLst>
              <a:ext uri="{FF2B5EF4-FFF2-40B4-BE49-F238E27FC236}">
                <a16:creationId xmlns:a16="http://schemas.microsoft.com/office/drawing/2014/main" id="{8A5CACD7-2D86-D3BF-D98F-E7A34F76414B}"/>
              </a:ext>
            </a:extLst>
          </p:cNvPr>
          <p:cNvSpPr txBox="1"/>
          <p:nvPr/>
        </p:nvSpPr>
        <p:spPr>
          <a:xfrm>
            <a:off x="10077862" y="2134750"/>
            <a:ext cx="1320036" cy="256761"/>
          </a:xfrm>
          <a:prstGeom prst="rect">
            <a:avLst/>
          </a:prstGeom>
        </p:spPr>
        <p:txBody>
          <a:bodyPr lIns="0" tIns="16800" rIns="0" bIns="0" rtlCol="0" anchor="t"/>
          <a:lstStyle/>
          <a:p>
            <a:pPr algn="ctr">
              <a:lnSpc>
                <a:spcPts val="1549"/>
              </a:lnSpc>
            </a:pPr>
            <a:r>
              <a:rPr lang="en-US" sz="1400" b="1" i="1">
                <a:solidFill>
                  <a:srgbClr val="000000">
                    <a:alpha val="100000"/>
                  </a:srgbClr>
                </a:solidFill>
                <a:latin typeface="Century Gothic" panose="020B0502020202020204" pitchFamily="34" charset="0"/>
              </a:rPr>
              <a:t>Menaces</a:t>
            </a:r>
          </a:p>
        </p:txBody>
      </p:sp>
      <p:grpSp>
        <p:nvGrpSpPr>
          <p:cNvPr id="27" name="Group 37">
            <a:extLst>
              <a:ext uri="{FF2B5EF4-FFF2-40B4-BE49-F238E27FC236}">
                <a16:creationId xmlns:a16="http://schemas.microsoft.com/office/drawing/2014/main" id="{84CC6D0F-55B5-DA7F-63D6-699F33ACF459}"/>
              </a:ext>
            </a:extLst>
          </p:cNvPr>
          <p:cNvGrpSpPr/>
          <p:nvPr/>
        </p:nvGrpSpPr>
        <p:grpSpPr>
          <a:xfrm>
            <a:off x="9207992" y="2387809"/>
            <a:ext cx="2880000" cy="4005847"/>
            <a:chOff x="11934125" y="4837711"/>
            <a:chExt cx="2620433" cy="4755118"/>
          </a:xfrm>
        </p:grpSpPr>
        <p:sp>
          <p:nvSpPr>
            <p:cNvPr id="28" name="Freeform 36">
              <a:extLst>
                <a:ext uri="{FF2B5EF4-FFF2-40B4-BE49-F238E27FC236}">
                  <a16:creationId xmlns:a16="http://schemas.microsoft.com/office/drawing/2014/main" id="{507AA644-BC43-C3A2-E89C-C616B062BB29}"/>
                </a:ext>
              </a:extLst>
            </p:cNvPr>
            <p:cNvSpPr/>
            <p:nvPr/>
          </p:nvSpPr>
          <p:spPr>
            <a:xfrm>
              <a:off x="11934125" y="4837711"/>
              <a:ext cx="2620433" cy="4755118"/>
            </a:xfrm>
            <a:custGeom>
              <a:avLst/>
              <a:gdLst/>
              <a:ahLst/>
              <a:cxnLst/>
              <a:rect l="0" t="0" r="0" b="0"/>
              <a:pathLst>
                <a:path w="304800" h="304800">
                  <a:moveTo>
                    <a:pt x="0" y="0"/>
                  </a:moveTo>
                  <a:lnTo>
                    <a:pt x="0" y="304800"/>
                  </a:lnTo>
                  <a:lnTo>
                    <a:pt x="304800" y="304800"/>
                  </a:lnTo>
                  <a:lnTo>
                    <a:pt x="304800" y="0"/>
                  </a:lnTo>
                  <a:lnTo>
                    <a:pt x="0" y="0"/>
                  </a:lnTo>
                  <a:close/>
                </a:path>
              </a:pathLst>
            </a:custGeom>
            <a:solidFill>
              <a:srgbClr val="E5E5E5">
                <a:alpha val="100000"/>
              </a:srgbClr>
            </a:solidFill>
          </p:spPr>
        </p:sp>
      </p:grpSp>
      <p:sp>
        <p:nvSpPr>
          <p:cNvPr id="29" name="TextBox 41">
            <a:extLst>
              <a:ext uri="{FF2B5EF4-FFF2-40B4-BE49-F238E27FC236}">
                <a16:creationId xmlns:a16="http://schemas.microsoft.com/office/drawing/2014/main" id="{F4CC4C3F-0006-3015-1A0B-EB468D7EDB00}"/>
              </a:ext>
            </a:extLst>
          </p:cNvPr>
          <p:cNvSpPr txBox="1"/>
          <p:nvPr/>
        </p:nvSpPr>
        <p:spPr>
          <a:xfrm>
            <a:off x="9211773" y="3089009"/>
            <a:ext cx="2756481" cy="2901430"/>
          </a:xfrm>
          <a:prstGeom prst="rect">
            <a:avLst/>
          </a:prstGeom>
        </p:spPr>
        <p:txBody>
          <a:bodyPr lIns="0" tIns="16800" rIns="0" bIns="0" rtlCol="0" anchor="ctr"/>
          <a:lstStyle/>
          <a:p>
            <a:pPr marL="285750" indent="-285750">
              <a:lnSpc>
                <a:spcPct val="107000"/>
              </a:lnSpc>
              <a:buFont typeface="Arial" panose="020B0604020202020204" pitchFamily="34" charset="0"/>
              <a:buChar char="•"/>
            </a:pPr>
            <a:r>
              <a:rPr lang="fr-FR" sz="1400" b="1">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rPr>
              <a:t>Contexte économique </a:t>
            </a:r>
            <a:r>
              <a:rPr lang="fr-FR" sz="140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rPr>
              <a:t>: crises, pandémie, guerre,  inflation, prix de l’énergie</a:t>
            </a:r>
          </a:p>
          <a:p>
            <a:pPr marL="171450" indent="-171450">
              <a:lnSpc>
                <a:spcPct val="107000"/>
              </a:lnSpc>
              <a:buFont typeface="Wingdings" panose="05000000000000000000" pitchFamily="2" charset="2"/>
              <a:buChar char="§"/>
            </a:pPr>
            <a:endParaRPr lang="fr-FR" sz="140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endParaRPr>
          </a:p>
          <a:p>
            <a:pPr marL="285750" indent="-285750">
              <a:lnSpc>
                <a:spcPct val="107000"/>
              </a:lnSpc>
              <a:buFont typeface="Arial" panose="020B0604020202020204" pitchFamily="34" charset="0"/>
              <a:buChar char="•"/>
            </a:pPr>
            <a:r>
              <a:rPr lang="fr-FR" sz="140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rPr>
              <a:t>Marché national, </a:t>
            </a:r>
            <a:r>
              <a:rPr lang="fr-FR" sz="1400" b="1" err="1">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rPr>
              <a:t>staycation</a:t>
            </a:r>
            <a:endParaRPr lang="fr-FR" sz="1400" b="1">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endParaRPr>
          </a:p>
          <a:p>
            <a:pPr>
              <a:lnSpc>
                <a:spcPct val="107000"/>
              </a:lnSpc>
            </a:pPr>
            <a:endParaRPr lang="fr-FR" sz="140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endParaRPr>
          </a:p>
          <a:p>
            <a:pPr marL="285750" indent="-285750">
              <a:lnSpc>
                <a:spcPct val="107000"/>
              </a:lnSpc>
              <a:buFont typeface="Arial" panose="020B0604020202020204" pitchFamily="34" charset="0"/>
              <a:buChar char="•"/>
            </a:pPr>
            <a:r>
              <a:rPr lang="fr-FR" sz="140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rPr>
              <a:t>Concurrence des autres </a:t>
            </a:r>
            <a:r>
              <a:rPr lang="fr-FR" sz="1400" b="1">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rPr>
              <a:t>pays européens </a:t>
            </a:r>
            <a:r>
              <a:rPr lang="fr-FR" sz="140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rPr>
              <a:t>(Belgique, Allemagne, Pays-Bas, Autriche…)</a:t>
            </a:r>
          </a:p>
          <a:p>
            <a:pPr marL="171450" indent="-171450">
              <a:lnSpc>
                <a:spcPct val="107000"/>
              </a:lnSpc>
              <a:buFont typeface="Wingdings" panose="05000000000000000000" pitchFamily="2" charset="2"/>
              <a:buChar char="§"/>
            </a:pPr>
            <a:endParaRPr lang="fr-FR" sz="140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endParaRPr>
          </a:p>
          <a:p>
            <a:pPr marL="285750" lvl="0" indent="-285750">
              <a:lnSpc>
                <a:spcPct val="107000"/>
              </a:lnSpc>
              <a:spcAft>
                <a:spcPts val="0"/>
              </a:spcAft>
              <a:buFont typeface="Arial" panose="020B0604020202020204" pitchFamily="34" charset="0"/>
              <a:buChar char="•"/>
            </a:pPr>
            <a:r>
              <a:rPr lang="fr-FR" sz="140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rPr>
              <a:t>Concurrence des autres </a:t>
            </a:r>
            <a:r>
              <a:rPr lang="fr-FR" sz="1400" b="1">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rPr>
              <a:t>régions françaises </a:t>
            </a:r>
            <a:r>
              <a:rPr lang="fr-FR" sz="140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rPr>
              <a:t>(Normandie, Bretagne </a:t>
            </a:r>
            <a:r>
              <a:rPr lang="is-IS" sz="140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rPr>
              <a:t>…</a:t>
            </a:r>
            <a:r>
              <a:rPr lang="fr-FR" sz="140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rPr>
              <a:t>)</a:t>
            </a:r>
          </a:p>
          <a:p>
            <a:pPr lvl="0">
              <a:lnSpc>
                <a:spcPct val="107000"/>
              </a:lnSpc>
              <a:spcAft>
                <a:spcPts val="0"/>
              </a:spcAft>
            </a:pPr>
            <a:endParaRPr lang="fr-FR" sz="140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endParaRPr>
          </a:p>
          <a:p>
            <a:pPr marL="171450" indent="-171450">
              <a:lnSpc>
                <a:spcPct val="107000"/>
              </a:lnSpc>
              <a:buFont typeface="Arial" panose="020B0604020202020204" pitchFamily="34" charset="0"/>
              <a:buChar char="•"/>
            </a:pPr>
            <a:endParaRPr lang="fr-FR" sz="1400" b="1">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endParaRPr>
          </a:p>
          <a:p>
            <a:pPr>
              <a:lnSpc>
                <a:spcPct val="107000"/>
              </a:lnSpc>
            </a:pPr>
            <a:endParaRPr lang="fr-FR" sz="1400" b="1">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endParaRPr>
          </a:p>
          <a:p>
            <a:pPr marL="171450" lvl="0" indent="-171450">
              <a:lnSpc>
                <a:spcPct val="107000"/>
              </a:lnSpc>
              <a:spcAft>
                <a:spcPts val="0"/>
              </a:spcAft>
              <a:buFont typeface="Arial" panose="020B0604020202020204" pitchFamily="34" charset="0"/>
              <a:buChar char="•"/>
            </a:pPr>
            <a:endParaRPr lang="fr-FR" sz="1400" b="1">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endParaRPr>
          </a:p>
        </p:txBody>
      </p:sp>
      <p:grpSp>
        <p:nvGrpSpPr>
          <p:cNvPr id="30" name="Groupe 29">
            <a:extLst>
              <a:ext uri="{FF2B5EF4-FFF2-40B4-BE49-F238E27FC236}">
                <a16:creationId xmlns:a16="http://schemas.microsoft.com/office/drawing/2014/main" id="{F17BFD94-2694-3856-4674-65AB436CA19C}"/>
              </a:ext>
            </a:extLst>
          </p:cNvPr>
          <p:cNvGrpSpPr/>
          <p:nvPr/>
        </p:nvGrpSpPr>
        <p:grpSpPr>
          <a:xfrm>
            <a:off x="1044279" y="807005"/>
            <a:ext cx="1195404" cy="1168232"/>
            <a:chOff x="3540320" y="809308"/>
            <a:chExt cx="2530064" cy="2530064"/>
          </a:xfrm>
        </p:grpSpPr>
        <p:pic>
          <p:nvPicPr>
            <p:cNvPr id="31" name="Picture 2">
              <a:extLst>
                <a:ext uri="{FF2B5EF4-FFF2-40B4-BE49-F238E27FC236}">
                  <a16:creationId xmlns:a16="http://schemas.microsoft.com/office/drawing/2014/main" id="{9F648DD5-3B98-8328-8E14-7ED4EBAD0CDC}"/>
                </a:ext>
              </a:extLst>
            </p:cNvPr>
            <p:cNvPicPr>
              <a:picLocks noChangeAspect="1"/>
            </p:cNvPicPr>
            <p:nvPr/>
          </p:nvPicPr>
          <p:blipFill>
            <a:blip r:embed="rId4">
              <a:alphaModFix/>
            </a:blip>
            <a:srcRect/>
            <a:stretch>
              <a:fillRect/>
            </a:stretch>
          </p:blipFill>
          <p:spPr>
            <a:xfrm rot="21600000">
              <a:off x="4147126" y="1416114"/>
              <a:ext cx="1316453" cy="1316453"/>
            </a:xfrm>
            <a:prstGeom prst="rect">
              <a:avLst/>
            </a:prstGeom>
          </p:spPr>
        </p:pic>
        <p:grpSp>
          <p:nvGrpSpPr>
            <p:cNvPr id="32" name="Group 4">
              <a:extLst>
                <a:ext uri="{FF2B5EF4-FFF2-40B4-BE49-F238E27FC236}">
                  <a16:creationId xmlns:a16="http://schemas.microsoft.com/office/drawing/2014/main" id="{4404133D-DA5F-47DE-2AF0-71E57146AE54}"/>
                </a:ext>
              </a:extLst>
            </p:cNvPr>
            <p:cNvGrpSpPr/>
            <p:nvPr/>
          </p:nvGrpSpPr>
          <p:grpSpPr>
            <a:xfrm rot="21600000">
              <a:off x="3540320" y="809308"/>
              <a:ext cx="2530064" cy="2530064"/>
              <a:chOff x="3540320" y="809308"/>
              <a:chExt cx="2530064" cy="2530064"/>
            </a:xfrm>
          </p:grpSpPr>
          <p:sp>
            <p:nvSpPr>
              <p:cNvPr id="36" name="Freeform 3">
                <a:extLst>
                  <a:ext uri="{FF2B5EF4-FFF2-40B4-BE49-F238E27FC236}">
                    <a16:creationId xmlns:a16="http://schemas.microsoft.com/office/drawing/2014/main" id="{4C14226D-D4D0-F257-8F62-D86E924DD04C}"/>
                  </a:ext>
                </a:extLst>
              </p:cNvPr>
              <p:cNvSpPr/>
              <p:nvPr/>
            </p:nvSpPr>
            <p:spPr>
              <a:xfrm>
                <a:off x="3540320" y="809308"/>
                <a:ext cx="2530064" cy="2530064"/>
              </a:xfrm>
              <a:custGeom>
                <a:avLst/>
                <a:gdLst/>
                <a:ahLst/>
                <a:cxnLst/>
                <a:rect l="0" t="0" r="0" b="0"/>
                <a:pathLst>
                  <a:path w="302895" h="302895">
                    <a:moveTo>
                      <a:pt x="151448" y="105"/>
                    </a:moveTo>
                    <a:cubicBezTo>
                      <a:pt x="67780" y="105"/>
                      <a:pt x="0" y="67885"/>
                      <a:pt x="0" y="151476"/>
                    </a:cubicBezTo>
                    <a:cubicBezTo>
                      <a:pt x="0" y="235087"/>
                      <a:pt x="67780" y="302790"/>
                      <a:pt x="151448" y="302790"/>
                    </a:cubicBezTo>
                    <a:cubicBezTo>
                      <a:pt x="235058" y="302790"/>
                      <a:pt x="302905" y="235096"/>
                      <a:pt x="302905" y="151486"/>
                    </a:cubicBezTo>
                    <a:cubicBezTo>
                      <a:pt x="302895" y="67885"/>
                      <a:pt x="235048" y="105"/>
                      <a:pt x="151448" y="105"/>
                    </a:cubicBezTo>
                    <a:close/>
                  </a:path>
                </a:pathLst>
              </a:custGeom>
              <a:blipFill>
                <a:blip r:embed="rId5">
                  <a:alphaModFix/>
                </a:blip>
                <a:stretch>
                  <a:fillRect l="-25180" r="-25180"/>
                </a:stretch>
              </a:blipFill>
            </p:spPr>
          </p:sp>
        </p:grpSp>
        <p:grpSp>
          <p:nvGrpSpPr>
            <p:cNvPr id="33" name="Group 6">
              <a:extLst>
                <a:ext uri="{FF2B5EF4-FFF2-40B4-BE49-F238E27FC236}">
                  <a16:creationId xmlns:a16="http://schemas.microsoft.com/office/drawing/2014/main" id="{445B51CB-3DB3-3D7B-EBCE-6DEAC4A870BD}"/>
                </a:ext>
              </a:extLst>
            </p:cNvPr>
            <p:cNvGrpSpPr/>
            <p:nvPr/>
          </p:nvGrpSpPr>
          <p:grpSpPr>
            <a:xfrm rot="21600000">
              <a:off x="4147126" y="1416107"/>
              <a:ext cx="1316453" cy="1316453"/>
              <a:chOff x="4147126" y="1416107"/>
              <a:chExt cx="1316453" cy="1316453"/>
            </a:xfrm>
          </p:grpSpPr>
          <p:sp>
            <p:nvSpPr>
              <p:cNvPr id="35" name="Freeform 5">
                <a:extLst>
                  <a:ext uri="{FF2B5EF4-FFF2-40B4-BE49-F238E27FC236}">
                    <a16:creationId xmlns:a16="http://schemas.microsoft.com/office/drawing/2014/main" id="{E95D72D7-CFDC-24F6-017C-F019853D6DEB}"/>
                  </a:ext>
                </a:extLst>
              </p:cNvPr>
              <p:cNvSpPr/>
              <p:nvPr/>
            </p:nvSpPr>
            <p:spPr>
              <a:xfrm>
                <a:off x="4147126" y="1416107"/>
                <a:ext cx="1316453" cy="1316453"/>
              </a:xfrm>
              <a:custGeom>
                <a:avLst/>
                <a:gdLst/>
                <a:ahLst/>
                <a:cxnLst/>
                <a:rect l="0" t="0" r="0" b="0"/>
                <a:pathLst>
                  <a:path w="302905" h="302685">
                    <a:moveTo>
                      <a:pt x="151447" y="0"/>
                    </a:moveTo>
                    <a:cubicBezTo>
                      <a:pt x="67780" y="0"/>
                      <a:pt x="0" y="67780"/>
                      <a:pt x="0" y="151371"/>
                    </a:cubicBezTo>
                    <a:cubicBezTo>
                      <a:pt x="0" y="234982"/>
                      <a:pt x="67780" y="302685"/>
                      <a:pt x="151447" y="302685"/>
                    </a:cubicBezTo>
                    <a:cubicBezTo>
                      <a:pt x="235058" y="302685"/>
                      <a:pt x="302905" y="234991"/>
                      <a:pt x="302905" y="151381"/>
                    </a:cubicBezTo>
                    <a:cubicBezTo>
                      <a:pt x="302895" y="67780"/>
                      <a:pt x="235048" y="0"/>
                      <a:pt x="151447" y="0"/>
                    </a:cubicBezTo>
                    <a:close/>
                  </a:path>
                </a:pathLst>
              </a:custGeom>
              <a:solidFill>
                <a:srgbClr val="FFFFFF">
                  <a:alpha val="100000"/>
                </a:srgbClr>
              </a:solidFill>
            </p:spPr>
          </p:sp>
        </p:grpSp>
        <p:sp>
          <p:nvSpPr>
            <p:cNvPr id="34" name="TextBox 22">
              <a:extLst>
                <a:ext uri="{FF2B5EF4-FFF2-40B4-BE49-F238E27FC236}">
                  <a16:creationId xmlns:a16="http://schemas.microsoft.com/office/drawing/2014/main" id="{312D7ECD-F6C7-1F20-3E23-9FDF20C85EF8}"/>
                </a:ext>
              </a:extLst>
            </p:cNvPr>
            <p:cNvSpPr txBox="1"/>
            <p:nvPr/>
          </p:nvSpPr>
          <p:spPr>
            <a:xfrm>
              <a:off x="4169234" y="933088"/>
              <a:ext cx="1272237" cy="2272631"/>
            </a:xfrm>
            <a:prstGeom prst="rect">
              <a:avLst/>
            </a:prstGeom>
          </p:spPr>
          <p:txBody>
            <a:bodyPr lIns="0" tIns="93600" rIns="0" bIns="0" rtlCol="0" anchor="t"/>
            <a:lstStyle/>
            <a:p>
              <a:pPr algn="ctr">
                <a:lnSpc>
                  <a:spcPts val="6522"/>
                </a:lnSpc>
              </a:pPr>
              <a:r>
                <a:rPr lang="en-US" sz="3600" b="0" i="0" spc="0">
                  <a:solidFill>
                    <a:srgbClr val="000000">
                      <a:alpha val="100000"/>
                    </a:srgbClr>
                  </a:solidFill>
                  <a:latin typeface="Abril Fatface"/>
                </a:rPr>
                <a:t>S</a:t>
              </a:r>
            </a:p>
          </p:txBody>
        </p:sp>
      </p:grpSp>
      <p:grpSp>
        <p:nvGrpSpPr>
          <p:cNvPr id="37" name="Groupe 36">
            <a:extLst>
              <a:ext uri="{FF2B5EF4-FFF2-40B4-BE49-F238E27FC236}">
                <a16:creationId xmlns:a16="http://schemas.microsoft.com/office/drawing/2014/main" id="{363D25FC-9D7A-FF76-C23E-FACBEF350EA0}"/>
              </a:ext>
            </a:extLst>
          </p:cNvPr>
          <p:cNvGrpSpPr/>
          <p:nvPr/>
        </p:nvGrpSpPr>
        <p:grpSpPr>
          <a:xfrm>
            <a:off x="4107386" y="803841"/>
            <a:ext cx="1195200" cy="1170000"/>
            <a:chOff x="6353316" y="809254"/>
            <a:chExt cx="2530064" cy="2530064"/>
          </a:xfrm>
        </p:grpSpPr>
        <p:pic>
          <p:nvPicPr>
            <p:cNvPr id="38" name="Picture 7">
              <a:extLst>
                <a:ext uri="{FF2B5EF4-FFF2-40B4-BE49-F238E27FC236}">
                  <a16:creationId xmlns:a16="http://schemas.microsoft.com/office/drawing/2014/main" id="{DC2A1777-B1B6-E065-277C-E698216D6263}"/>
                </a:ext>
              </a:extLst>
            </p:cNvPr>
            <p:cNvPicPr>
              <a:picLocks noChangeAspect="1"/>
            </p:cNvPicPr>
            <p:nvPr/>
          </p:nvPicPr>
          <p:blipFill>
            <a:blip r:embed="rId4">
              <a:alphaModFix/>
            </a:blip>
            <a:srcRect/>
            <a:stretch>
              <a:fillRect/>
            </a:stretch>
          </p:blipFill>
          <p:spPr>
            <a:xfrm rot="21600000">
              <a:off x="6960122" y="1416060"/>
              <a:ext cx="1316453" cy="1316453"/>
            </a:xfrm>
            <a:prstGeom prst="rect">
              <a:avLst/>
            </a:prstGeom>
          </p:spPr>
        </p:pic>
        <p:grpSp>
          <p:nvGrpSpPr>
            <p:cNvPr id="39" name="Group 9">
              <a:extLst>
                <a:ext uri="{FF2B5EF4-FFF2-40B4-BE49-F238E27FC236}">
                  <a16:creationId xmlns:a16="http://schemas.microsoft.com/office/drawing/2014/main" id="{95A77888-6C6E-CA26-E657-B686E1727101}"/>
                </a:ext>
              </a:extLst>
            </p:cNvPr>
            <p:cNvGrpSpPr/>
            <p:nvPr/>
          </p:nvGrpSpPr>
          <p:grpSpPr>
            <a:xfrm rot="21600000">
              <a:off x="6353316" y="809254"/>
              <a:ext cx="2530064" cy="2530064"/>
              <a:chOff x="6353316" y="809254"/>
              <a:chExt cx="2530064" cy="2530064"/>
            </a:xfrm>
          </p:grpSpPr>
          <p:sp>
            <p:nvSpPr>
              <p:cNvPr id="43" name="Freeform 8">
                <a:extLst>
                  <a:ext uri="{FF2B5EF4-FFF2-40B4-BE49-F238E27FC236}">
                    <a16:creationId xmlns:a16="http://schemas.microsoft.com/office/drawing/2014/main" id="{6E355BD9-EDD6-1DA2-0090-E0D7DE82C9F3}"/>
                  </a:ext>
                </a:extLst>
              </p:cNvPr>
              <p:cNvSpPr/>
              <p:nvPr/>
            </p:nvSpPr>
            <p:spPr>
              <a:xfrm>
                <a:off x="6353316" y="809254"/>
                <a:ext cx="2530064" cy="2530064"/>
              </a:xfrm>
              <a:custGeom>
                <a:avLst/>
                <a:gdLst/>
                <a:ahLst/>
                <a:cxnLst/>
                <a:rect l="0" t="0" r="0" b="0"/>
                <a:pathLst>
                  <a:path w="302895" h="302895">
                    <a:moveTo>
                      <a:pt x="151448" y="105"/>
                    </a:moveTo>
                    <a:cubicBezTo>
                      <a:pt x="67780" y="105"/>
                      <a:pt x="0" y="67885"/>
                      <a:pt x="0" y="151476"/>
                    </a:cubicBezTo>
                    <a:cubicBezTo>
                      <a:pt x="0" y="235087"/>
                      <a:pt x="67780" y="302790"/>
                      <a:pt x="151448" y="302790"/>
                    </a:cubicBezTo>
                    <a:cubicBezTo>
                      <a:pt x="235058" y="302790"/>
                      <a:pt x="302905" y="235096"/>
                      <a:pt x="302905" y="151486"/>
                    </a:cubicBezTo>
                    <a:cubicBezTo>
                      <a:pt x="302895" y="67885"/>
                      <a:pt x="235048" y="105"/>
                      <a:pt x="151448" y="105"/>
                    </a:cubicBezTo>
                    <a:close/>
                  </a:path>
                </a:pathLst>
              </a:custGeom>
              <a:blipFill>
                <a:blip r:embed="rId6">
                  <a:alphaModFix/>
                </a:blip>
                <a:stretch>
                  <a:fillRect l="-24975" r="-24975"/>
                </a:stretch>
              </a:blipFill>
            </p:spPr>
          </p:sp>
        </p:grpSp>
        <p:grpSp>
          <p:nvGrpSpPr>
            <p:cNvPr id="40" name="Group 11">
              <a:extLst>
                <a:ext uri="{FF2B5EF4-FFF2-40B4-BE49-F238E27FC236}">
                  <a16:creationId xmlns:a16="http://schemas.microsoft.com/office/drawing/2014/main" id="{C60FF50E-F8D0-AD22-2CF4-C3A2207ED001}"/>
                </a:ext>
              </a:extLst>
            </p:cNvPr>
            <p:cNvGrpSpPr/>
            <p:nvPr/>
          </p:nvGrpSpPr>
          <p:grpSpPr>
            <a:xfrm rot="21600000">
              <a:off x="6955668" y="1416054"/>
              <a:ext cx="1316453" cy="1316453"/>
              <a:chOff x="6955668" y="1416054"/>
              <a:chExt cx="1316453" cy="1316453"/>
            </a:xfrm>
          </p:grpSpPr>
          <p:sp>
            <p:nvSpPr>
              <p:cNvPr id="42" name="Freeform 10">
                <a:extLst>
                  <a:ext uri="{FF2B5EF4-FFF2-40B4-BE49-F238E27FC236}">
                    <a16:creationId xmlns:a16="http://schemas.microsoft.com/office/drawing/2014/main" id="{0D06A24C-74DF-2FC5-EA78-99CF4986B92A}"/>
                  </a:ext>
                </a:extLst>
              </p:cNvPr>
              <p:cNvSpPr/>
              <p:nvPr/>
            </p:nvSpPr>
            <p:spPr>
              <a:xfrm>
                <a:off x="6955668" y="1416054"/>
                <a:ext cx="1316453" cy="1316453"/>
              </a:xfrm>
              <a:custGeom>
                <a:avLst/>
                <a:gdLst/>
                <a:ahLst/>
                <a:cxnLst/>
                <a:rect l="0" t="0" r="0" b="0"/>
                <a:pathLst>
                  <a:path w="302905" h="302685">
                    <a:moveTo>
                      <a:pt x="151447" y="0"/>
                    </a:moveTo>
                    <a:cubicBezTo>
                      <a:pt x="67780" y="0"/>
                      <a:pt x="0" y="67780"/>
                      <a:pt x="0" y="151371"/>
                    </a:cubicBezTo>
                    <a:cubicBezTo>
                      <a:pt x="0" y="234982"/>
                      <a:pt x="67780" y="302685"/>
                      <a:pt x="151447" y="302685"/>
                    </a:cubicBezTo>
                    <a:cubicBezTo>
                      <a:pt x="235058" y="302685"/>
                      <a:pt x="302905" y="234991"/>
                      <a:pt x="302905" y="151381"/>
                    </a:cubicBezTo>
                    <a:cubicBezTo>
                      <a:pt x="302895" y="67780"/>
                      <a:pt x="235048" y="0"/>
                      <a:pt x="151447" y="0"/>
                    </a:cubicBezTo>
                    <a:close/>
                  </a:path>
                </a:pathLst>
              </a:custGeom>
              <a:solidFill>
                <a:srgbClr val="FFFFFF">
                  <a:alpha val="100000"/>
                </a:srgbClr>
              </a:solidFill>
            </p:spPr>
          </p:sp>
        </p:grpSp>
        <p:sp>
          <p:nvSpPr>
            <p:cNvPr id="41" name="TextBox 23">
              <a:extLst>
                <a:ext uri="{FF2B5EF4-FFF2-40B4-BE49-F238E27FC236}">
                  <a16:creationId xmlns:a16="http://schemas.microsoft.com/office/drawing/2014/main" id="{26D0EE9F-E0D2-0FC3-88DD-FBFD7AC70AB4}"/>
                </a:ext>
              </a:extLst>
            </p:cNvPr>
            <p:cNvSpPr txBox="1"/>
            <p:nvPr/>
          </p:nvSpPr>
          <p:spPr>
            <a:xfrm>
              <a:off x="6977255" y="978593"/>
              <a:ext cx="1272236" cy="809625"/>
            </a:xfrm>
            <a:prstGeom prst="rect">
              <a:avLst/>
            </a:prstGeom>
          </p:spPr>
          <p:txBody>
            <a:bodyPr lIns="0" tIns="93600" rIns="0" bIns="0" rtlCol="0" anchor="t"/>
            <a:lstStyle/>
            <a:p>
              <a:pPr algn="ctr">
                <a:lnSpc>
                  <a:spcPts val="6522"/>
                </a:lnSpc>
              </a:pPr>
              <a:r>
                <a:rPr lang="en-US" sz="3600" b="0" i="0" spc="0">
                  <a:solidFill>
                    <a:srgbClr val="000000">
                      <a:alpha val="100000"/>
                    </a:srgbClr>
                  </a:solidFill>
                  <a:latin typeface="Abril Fatface"/>
                </a:rPr>
                <a:t>W</a:t>
              </a:r>
            </a:p>
          </p:txBody>
        </p:sp>
      </p:grpSp>
      <p:grpSp>
        <p:nvGrpSpPr>
          <p:cNvPr id="44" name="Groupe 43">
            <a:extLst>
              <a:ext uri="{FF2B5EF4-FFF2-40B4-BE49-F238E27FC236}">
                <a16:creationId xmlns:a16="http://schemas.microsoft.com/office/drawing/2014/main" id="{F73412F3-37CA-B868-3766-69A1171632A4}"/>
              </a:ext>
            </a:extLst>
          </p:cNvPr>
          <p:cNvGrpSpPr/>
          <p:nvPr/>
        </p:nvGrpSpPr>
        <p:grpSpPr>
          <a:xfrm>
            <a:off x="7038719" y="799005"/>
            <a:ext cx="1195200" cy="1170000"/>
            <a:chOff x="9166313" y="809307"/>
            <a:chExt cx="2530064" cy="2530064"/>
          </a:xfrm>
        </p:grpSpPr>
        <p:pic>
          <p:nvPicPr>
            <p:cNvPr id="45" name="Picture 12">
              <a:extLst>
                <a:ext uri="{FF2B5EF4-FFF2-40B4-BE49-F238E27FC236}">
                  <a16:creationId xmlns:a16="http://schemas.microsoft.com/office/drawing/2014/main" id="{D191FC0E-D077-F9F7-8832-7AA5E284C739}"/>
                </a:ext>
              </a:extLst>
            </p:cNvPr>
            <p:cNvPicPr>
              <a:picLocks noChangeAspect="1"/>
            </p:cNvPicPr>
            <p:nvPr/>
          </p:nvPicPr>
          <p:blipFill>
            <a:blip r:embed="rId4">
              <a:alphaModFix/>
            </a:blip>
            <a:srcRect/>
            <a:stretch>
              <a:fillRect/>
            </a:stretch>
          </p:blipFill>
          <p:spPr>
            <a:xfrm rot="21600000">
              <a:off x="9773118" y="1416113"/>
              <a:ext cx="1316453" cy="1316453"/>
            </a:xfrm>
            <a:prstGeom prst="rect">
              <a:avLst/>
            </a:prstGeom>
          </p:spPr>
        </p:pic>
        <p:grpSp>
          <p:nvGrpSpPr>
            <p:cNvPr id="46" name="Group 14">
              <a:extLst>
                <a:ext uri="{FF2B5EF4-FFF2-40B4-BE49-F238E27FC236}">
                  <a16:creationId xmlns:a16="http://schemas.microsoft.com/office/drawing/2014/main" id="{956D3B47-FB58-6292-D12E-D8D80159EDEF}"/>
                </a:ext>
              </a:extLst>
            </p:cNvPr>
            <p:cNvGrpSpPr/>
            <p:nvPr/>
          </p:nvGrpSpPr>
          <p:grpSpPr>
            <a:xfrm rot="21600000">
              <a:off x="9166313" y="809307"/>
              <a:ext cx="2530064" cy="2530064"/>
              <a:chOff x="9166313" y="809307"/>
              <a:chExt cx="2530064" cy="2530064"/>
            </a:xfrm>
          </p:grpSpPr>
          <p:sp>
            <p:nvSpPr>
              <p:cNvPr id="50" name="Freeform 13">
                <a:extLst>
                  <a:ext uri="{FF2B5EF4-FFF2-40B4-BE49-F238E27FC236}">
                    <a16:creationId xmlns:a16="http://schemas.microsoft.com/office/drawing/2014/main" id="{77B0B278-8842-26B5-AA14-F7FFE2B5EE02}"/>
                  </a:ext>
                </a:extLst>
              </p:cNvPr>
              <p:cNvSpPr/>
              <p:nvPr/>
            </p:nvSpPr>
            <p:spPr>
              <a:xfrm>
                <a:off x="9166313" y="809307"/>
                <a:ext cx="2530064" cy="2530064"/>
              </a:xfrm>
              <a:custGeom>
                <a:avLst/>
                <a:gdLst/>
                <a:ahLst/>
                <a:cxnLst/>
                <a:rect l="0" t="0" r="0" b="0"/>
                <a:pathLst>
                  <a:path w="302895" h="302895">
                    <a:moveTo>
                      <a:pt x="151448" y="105"/>
                    </a:moveTo>
                    <a:cubicBezTo>
                      <a:pt x="67780" y="105"/>
                      <a:pt x="0" y="67885"/>
                      <a:pt x="0" y="151476"/>
                    </a:cubicBezTo>
                    <a:cubicBezTo>
                      <a:pt x="0" y="235087"/>
                      <a:pt x="67780" y="302790"/>
                      <a:pt x="151448" y="302790"/>
                    </a:cubicBezTo>
                    <a:cubicBezTo>
                      <a:pt x="235058" y="302790"/>
                      <a:pt x="302905" y="235096"/>
                      <a:pt x="302905" y="151486"/>
                    </a:cubicBezTo>
                    <a:cubicBezTo>
                      <a:pt x="302895" y="67885"/>
                      <a:pt x="235048" y="105"/>
                      <a:pt x="151448" y="105"/>
                    </a:cubicBezTo>
                    <a:close/>
                  </a:path>
                </a:pathLst>
              </a:custGeom>
              <a:blipFill>
                <a:blip r:embed="rId7">
                  <a:alphaModFix/>
                </a:blip>
                <a:stretch>
                  <a:fillRect t="-840" b="-840"/>
                </a:stretch>
              </a:blipFill>
            </p:spPr>
          </p:sp>
        </p:grpSp>
        <p:grpSp>
          <p:nvGrpSpPr>
            <p:cNvPr id="47" name="Group 16">
              <a:extLst>
                <a:ext uri="{FF2B5EF4-FFF2-40B4-BE49-F238E27FC236}">
                  <a16:creationId xmlns:a16="http://schemas.microsoft.com/office/drawing/2014/main" id="{EA9CC017-628D-5BB7-4DF5-25B0A0652428}"/>
                </a:ext>
              </a:extLst>
            </p:cNvPr>
            <p:cNvGrpSpPr/>
            <p:nvPr/>
          </p:nvGrpSpPr>
          <p:grpSpPr>
            <a:xfrm rot="21600000">
              <a:off x="9770344" y="1416106"/>
              <a:ext cx="1316453" cy="1316453"/>
              <a:chOff x="9770344" y="1416106"/>
              <a:chExt cx="1316453" cy="1316453"/>
            </a:xfrm>
          </p:grpSpPr>
          <p:sp>
            <p:nvSpPr>
              <p:cNvPr id="49" name="Freeform 15">
                <a:extLst>
                  <a:ext uri="{FF2B5EF4-FFF2-40B4-BE49-F238E27FC236}">
                    <a16:creationId xmlns:a16="http://schemas.microsoft.com/office/drawing/2014/main" id="{11913ABD-C451-D810-1B39-AB1436AD9C8C}"/>
                  </a:ext>
                </a:extLst>
              </p:cNvPr>
              <p:cNvSpPr/>
              <p:nvPr/>
            </p:nvSpPr>
            <p:spPr>
              <a:xfrm>
                <a:off x="9770344" y="1416106"/>
                <a:ext cx="1316453" cy="1316453"/>
              </a:xfrm>
              <a:custGeom>
                <a:avLst/>
                <a:gdLst/>
                <a:ahLst/>
                <a:cxnLst/>
                <a:rect l="0" t="0" r="0" b="0"/>
                <a:pathLst>
                  <a:path w="302905" h="302685">
                    <a:moveTo>
                      <a:pt x="151447" y="0"/>
                    </a:moveTo>
                    <a:cubicBezTo>
                      <a:pt x="67780" y="0"/>
                      <a:pt x="0" y="67780"/>
                      <a:pt x="0" y="151371"/>
                    </a:cubicBezTo>
                    <a:cubicBezTo>
                      <a:pt x="0" y="234982"/>
                      <a:pt x="67780" y="302685"/>
                      <a:pt x="151447" y="302685"/>
                    </a:cubicBezTo>
                    <a:cubicBezTo>
                      <a:pt x="235058" y="302685"/>
                      <a:pt x="302905" y="234991"/>
                      <a:pt x="302905" y="151381"/>
                    </a:cubicBezTo>
                    <a:cubicBezTo>
                      <a:pt x="302895" y="67780"/>
                      <a:pt x="235048" y="0"/>
                      <a:pt x="151447" y="0"/>
                    </a:cubicBezTo>
                    <a:close/>
                  </a:path>
                </a:pathLst>
              </a:custGeom>
              <a:solidFill>
                <a:srgbClr val="FFFFFF">
                  <a:alpha val="100000"/>
                </a:srgbClr>
              </a:solidFill>
            </p:spPr>
          </p:sp>
        </p:grpSp>
        <p:sp>
          <p:nvSpPr>
            <p:cNvPr id="48" name="TextBox 24">
              <a:extLst>
                <a:ext uri="{FF2B5EF4-FFF2-40B4-BE49-F238E27FC236}">
                  <a16:creationId xmlns:a16="http://schemas.microsoft.com/office/drawing/2014/main" id="{759B9F29-8397-BA42-B8C5-DCB459D2CAF7}"/>
                </a:ext>
              </a:extLst>
            </p:cNvPr>
            <p:cNvSpPr txBox="1"/>
            <p:nvPr/>
          </p:nvSpPr>
          <p:spPr>
            <a:xfrm>
              <a:off x="9767572" y="912185"/>
              <a:ext cx="1272236" cy="809625"/>
            </a:xfrm>
            <a:prstGeom prst="rect">
              <a:avLst/>
            </a:prstGeom>
          </p:spPr>
          <p:txBody>
            <a:bodyPr lIns="0" tIns="93600" rIns="0" bIns="0" rtlCol="0" anchor="t"/>
            <a:lstStyle/>
            <a:p>
              <a:pPr algn="ctr">
                <a:lnSpc>
                  <a:spcPts val="6522"/>
                </a:lnSpc>
              </a:pPr>
              <a:r>
                <a:rPr lang="en-US" sz="3600" b="0" i="0" spc="0">
                  <a:solidFill>
                    <a:srgbClr val="000000">
                      <a:alpha val="100000"/>
                    </a:srgbClr>
                  </a:solidFill>
                  <a:latin typeface="Abril Fatface"/>
                </a:rPr>
                <a:t>O</a:t>
              </a:r>
            </a:p>
          </p:txBody>
        </p:sp>
      </p:grpSp>
      <p:grpSp>
        <p:nvGrpSpPr>
          <p:cNvPr id="51" name="Groupe 50">
            <a:extLst>
              <a:ext uri="{FF2B5EF4-FFF2-40B4-BE49-F238E27FC236}">
                <a16:creationId xmlns:a16="http://schemas.microsoft.com/office/drawing/2014/main" id="{685D5525-8277-8662-729A-0A2EE022D668}"/>
              </a:ext>
            </a:extLst>
          </p:cNvPr>
          <p:cNvGrpSpPr/>
          <p:nvPr/>
        </p:nvGrpSpPr>
        <p:grpSpPr>
          <a:xfrm>
            <a:off x="10140279" y="781825"/>
            <a:ext cx="1195200" cy="1170000"/>
            <a:chOff x="11979309" y="809201"/>
            <a:chExt cx="2530064" cy="2530064"/>
          </a:xfrm>
        </p:grpSpPr>
        <p:pic>
          <p:nvPicPr>
            <p:cNvPr id="52" name="Picture 17">
              <a:extLst>
                <a:ext uri="{FF2B5EF4-FFF2-40B4-BE49-F238E27FC236}">
                  <a16:creationId xmlns:a16="http://schemas.microsoft.com/office/drawing/2014/main" id="{5C8484EB-6C87-3A5A-63C6-4D347A1EC5B3}"/>
                </a:ext>
              </a:extLst>
            </p:cNvPr>
            <p:cNvPicPr>
              <a:picLocks noChangeAspect="1"/>
            </p:cNvPicPr>
            <p:nvPr/>
          </p:nvPicPr>
          <p:blipFill>
            <a:blip r:embed="rId4">
              <a:alphaModFix/>
            </a:blip>
            <a:srcRect/>
            <a:stretch>
              <a:fillRect/>
            </a:stretch>
          </p:blipFill>
          <p:spPr>
            <a:xfrm rot="21600000">
              <a:off x="12586115" y="1416006"/>
              <a:ext cx="1316453" cy="1316453"/>
            </a:xfrm>
            <a:prstGeom prst="rect">
              <a:avLst/>
            </a:prstGeom>
          </p:spPr>
        </p:pic>
        <p:grpSp>
          <p:nvGrpSpPr>
            <p:cNvPr id="53" name="Group 19">
              <a:extLst>
                <a:ext uri="{FF2B5EF4-FFF2-40B4-BE49-F238E27FC236}">
                  <a16:creationId xmlns:a16="http://schemas.microsoft.com/office/drawing/2014/main" id="{1EA30226-05E8-8AF0-FE05-E1D0132495C6}"/>
                </a:ext>
              </a:extLst>
            </p:cNvPr>
            <p:cNvGrpSpPr/>
            <p:nvPr/>
          </p:nvGrpSpPr>
          <p:grpSpPr>
            <a:xfrm rot="21600000">
              <a:off x="11979309" y="809201"/>
              <a:ext cx="2530064" cy="2530064"/>
              <a:chOff x="11979309" y="809201"/>
              <a:chExt cx="2530064" cy="2530064"/>
            </a:xfrm>
          </p:grpSpPr>
          <p:sp>
            <p:nvSpPr>
              <p:cNvPr id="57" name="Freeform 18">
                <a:extLst>
                  <a:ext uri="{FF2B5EF4-FFF2-40B4-BE49-F238E27FC236}">
                    <a16:creationId xmlns:a16="http://schemas.microsoft.com/office/drawing/2014/main" id="{5785CD3C-9BA7-5B0A-F13E-99BC96A8B3E7}"/>
                  </a:ext>
                </a:extLst>
              </p:cNvPr>
              <p:cNvSpPr/>
              <p:nvPr/>
            </p:nvSpPr>
            <p:spPr>
              <a:xfrm>
                <a:off x="11979309" y="809201"/>
                <a:ext cx="2530064" cy="2530064"/>
              </a:xfrm>
              <a:custGeom>
                <a:avLst/>
                <a:gdLst/>
                <a:ahLst/>
                <a:cxnLst/>
                <a:rect l="0" t="0" r="0" b="0"/>
                <a:pathLst>
                  <a:path w="302895" h="302895">
                    <a:moveTo>
                      <a:pt x="151448" y="105"/>
                    </a:moveTo>
                    <a:cubicBezTo>
                      <a:pt x="67780" y="105"/>
                      <a:pt x="0" y="67885"/>
                      <a:pt x="0" y="151476"/>
                    </a:cubicBezTo>
                    <a:cubicBezTo>
                      <a:pt x="0" y="235087"/>
                      <a:pt x="67780" y="302790"/>
                      <a:pt x="151448" y="302790"/>
                    </a:cubicBezTo>
                    <a:cubicBezTo>
                      <a:pt x="235058" y="302790"/>
                      <a:pt x="302905" y="235096"/>
                      <a:pt x="302905" y="151486"/>
                    </a:cubicBezTo>
                    <a:cubicBezTo>
                      <a:pt x="302895" y="67885"/>
                      <a:pt x="235048" y="105"/>
                      <a:pt x="151448" y="105"/>
                    </a:cubicBezTo>
                    <a:close/>
                  </a:path>
                </a:pathLst>
              </a:custGeom>
              <a:blipFill>
                <a:blip r:embed="rId8">
                  <a:alphaModFix/>
                </a:blip>
                <a:stretch>
                  <a:fillRect l="-418" r="-418"/>
                </a:stretch>
              </a:blipFill>
            </p:spPr>
          </p:sp>
        </p:grpSp>
        <p:grpSp>
          <p:nvGrpSpPr>
            <p:cNvPr id="54" name="Group 21">
              <a:extLst>
                <a:ext uri="{FF2B5EF4-FFF2-40B4-BE49-F238E27FC236}">
                  <a16:creationId xmlns:a16="http://schemas.microsoft.com/office/drawing/2014/main" id="{A8D7DC51-D417-CD1C-EB16-4538704681EB}"/>
                </a:ext>
              </a:extLst>
            </p:cNvPr>
            <p:cNvGrpSpPr/>
            <p:nvPr/>
          </p:nvGrpSpPr>
          <p:grpSpPr>
            <a:xfrm rot="21600000">
              <a:off x="12586115" y="1416000"/>
              <a:ext cx="1316453" cy="1316453"/>
              <a:chOff x="12586115" y="1416000"/>
              <a:chExt cx="1316453" cy="1316453"/>
            </a:xfrm>
          </p:grpSpPr>
          <p:sp>
            <p:nvSpPr>
              <p:cNvPr id="56" name="Freeform 20">
                <a:extLst>
                  <a:ext uri="{FF2B5EF4-FFF2-40B4-BE49-F238E27FC236}">
                    <a16:creationId xmlns:a16="http://schemas.microsoft.com/office/drawing/2014/main" id="{B2370BCD-1A82-4CB9-B1BF-4395502A4A30}"/>
                  </a:ext>
                </a:extLst>
              </p:cNvPr>
              <p:cNvSpPr/>
              <p:nvPr/>
            </p:nvSpPr>
            <p:spPr>
              <a:xfrm>
                <a:off x="12586115" y="1416000"/>
                <a:ext cx="1316453" cy="1316453"/>
              </a:xfrm>
              <a:custGeom>
                <a:avLst/>
                <a:gdLst/>
                <a:ahLst/>
                <a:cxnLst/>
                <a:rect l="0" t="0" r="0" b="0"/>
                <a:pathLst>
                  <a:path w="302905" h="302685">
                    <a:moveTo>
                      <a:pt x="151447" y="0"/>
                    </a:moveTo>
                    <a:cubicBezTo>
                      <a:pt x="67780" y="0"/>
                      <a:pt x="0" y="67780"/>
                      <a:pt x="0" y="151371"/>
                    </a:cubicBezTo>
                    <a:cubicBezTo>
                      <a:pt x="0" y="234982"/>
                      <a:pt x="67780" y="302685"/>
                      <a:pt x="151447" y="302685"/>
                    </a:cubicBezTo>
                    <a:cubicBezTo>
                      <a:pt x="235058" y="302685"/>
                      <a:pt x="302905" y="234991"/>
                      <a:pt x="302905" y="151381"/>
                    </a:cubicBezTo>
                    <a:cubicBezTo>
                      <a:pt x="302895" y="67780"/>
                      <a:pt x="235048" y="0"/>
                      <a:pt x="151447" y="0"/>
                    </a:cubicBezTo>
                    <a:close/>
                  </a:path>
                </a:pathLst>
              </a:custGeom>
              <a:solidFill>
                <a:srgbClr val="FFFFFF">
                  <a:alpha val="100000"/>
                </a:srgbClr>
              </a:solidFill>
            </p:spPr>
          </p:sp>
        </p:grpSp>
        <p:sp>
          <p:nvSpPr>
            <p:cNvPr id="55" name="TextBox 25">
              <a:extLst>
                <a:ext uri="{FF2B5EF4-FFF2-40B4-BE49-F238E27FC236}">
                  <a16:creationId xmlns:a16="http://schemas.microsoft.com/office/drawing/2014/main" id="{57C6A75C-A1BF-3804-DE64-3A000C3C2873}"/>
                </a:ext>
              </a:extLst>
            </p:cNvPr>
            <p:cNvSpPr txBox="1"/>
            <p:nvPr/>
          </p:nvSpPr>
          <p:spPr>
            <a:xfrm>
              <a:off x="12608222" y="935901"/>
              <a:ext cx="1272236" cy="809625"/>
            </a:xfrm>
            <a:prstGeom prst="rect">
              <a:avLst/>
            </a:prstGeom>
          </p:spPr>
          <p:txBody>
            <a:bodyPr lIns="0" tIns="93600" rIns="0" bIns="0" rtlCol="0" anchor="t"/>
            <a:lstStyle/>
            <a:p>
              <a:pPr algn="ctr">
                <a:lnSpc>
                  <a:spcPts val="6522"/>
                </a:lnSpc>
              </a:pPr>
              <a:r>
                <a:rPr lang="en-US" sz="3600" b="0" i="0" spc="0">
                  <a:solidFill>
                    <a:srgbClr val="000000">
                      <a:alpha val="100000"/>
                    </a:srgbClr>
                  </a:solidFill>
                  <a:latin typeface="Abril Fatface"/>
                </a:rPr>
                <a:t>T</a:t>
              </a:r>
            </a:p>
          </p:txBody>
        </p:sp>
      </p:grpSp>
      <p:sp>
        <p:nvSpPr>
          <p:cNvPr id="2" name="ZoneTexte 1">
            <a:extLst>
              <a:ext uri="{FF2B5EF4-FFF2-40B4-BE49-F238E27FC236}">
                <a16:creationId xmlns:a16="http://schemas.microsoft.com/office/drawing/2014/main" id="{D09D6B35-22BC-6793-B44A-2314751459DE}"/>
              </a:ext>
            </a:extLst>
          </p:cNvPr>
          <p:cNvSpPr txBox="1"/>
          <p:nvPr/>
        </p:nvSpPr>
        <p:spPr>
          <a:xfrm>
            <a:off x="4779530" y="6532567"/>
            <a:ext cx="2946400" cy="246221"/>
          </a:xfrm>
          <a:prstGeom prst="rect">
            <a:avLst/>
          </a:prstGeom>
          <a:noFill/>
        </p:spPr>
        <p:txBody>
          <a:bodyPr wrap="square" rtlCol="0" anchor="ctr">
            <a:spAutoFit/>
          </a:bodyPr>
          <a:lstStyle/>
          <a:p>
            <a:pPr algn="ctr"/>
            <a:r>
              <a:rPr lang="fr-FR" sz="1000">
                <a:solidFill>
                  <a:schemeClr val="bg1"/>
                </a:solidFill>
                <a:latin typeface="Avenir Next LT Pro Light" panose="020B0304020202020204" pitchFamily="34" charset="0"/>
              </a:rPr>
              <a:t>CLUB MARCHE EUROPEEN – JANVIER 2023</a:t>
            </a:r>
          </a:p>
        </p:txBody>
      </p:sp>
      <p:pic>
        <p:nvPicPr>
          <p:cNvPr id="11" name="Image 1">
            <a:extLst>
              <a:ext uri="{FF2B5EF4-FFF2-40B4-BE49-F238E27FC236}">
                <a16:creationId xmlns:a16="http://schemas.microsoft.com/office/drawing/2014/main" id="{6C5452D8-FD1A-41FB-1874-A09D226800F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553105" y="243749"/>
            <a:ext cx="474262" cy="474262"/>
          </a:xfrm>
          <a:prstGeom prst="rect">
            <a:avLst/>
          </a:prstGeom>
        </p:spPr>
      </p:pic>
      <p:pic>
        <p:nvPicPr>
          <p:cNvPr id="12" name="Image 1">
            <a:extLst>
              <a:ext uri="{FF2B5EF4-FFF2-40B4-BE49-F238E27FC236}">
                <a16:creationId xmlns:a16="http://schemas.microsoft.com/office/drawing/2014/main" id="{3C171AA5-BFDD-553D-F78E-CBDEA2797E0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49300" y="5991880"/>
            <a:ext cx="258915" cy="250632"/>
          </a:xfrm>
          <a:prstGeom prst="rect">
            <a:avLst/>
          </a:prstGeom>
        </p:spPr>
      </p:pic>
      <p:pic>
        <p:nvPicPr>
          <p:cNvPr id="59" name="Image 1">
            <a:extLst>
              <a:ext uri="{FF2B5EF4-FFF2-40B4-BE49-F238E27FC236}">
                <a16:creationId xmlns:a16="http://schemas.microsoft.com/office/drawing/2014/main" id="{23BE8BB0-2706-05E5-7597-576C0DA220C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680734" y="3962640"/>
            <a:ext cx="258915" cy="250632"/>
          </a:xfrm>
          <a:prstGeom prst="rect">
            <a:avLst/>
          </a:prstGeom>
        </p:spPr>
      </p:pic>
      <p:pic>
        <p:nvPicPr>
          <p:cNvPr id="60" name="Image 1">
            <a:extLst>
              <a:ext uri="{FF2B5EF4-FFF2-40B4-BE49-F238E27FC236}">
                <a16:creationId xmlns:a16="http://schemas.microsoft.com/office/drawing/2014/main" id="{5118B62E-033F-799F-17EB-870A490F312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579647" y="5859357"/>
            <a:ext cx="258915" cy="250632"/>
          </a:xfrm>
          <a:prstGeom prst="rect">
            <a:avLst/>
          </a:prstGeom>
        </p:spPr>
      </p:pic>
      <p:sp>
        <p:nvSpPr>
          <p:cNvPr id="61" name="TextBox 60">
            <a:extLst>
              <a:ext uri="{FF2B5EF4-FFF2-40B4-BE49-F238E27FC236}">
                <a16:creationId xmlns:a16="http://schemas.microsoft.com/office/drawing/2014/main" id="{2FB04E00-5328-3151-AB8C-117D585BC4CD}"/>
              </a:ext>
            </a:extLst>
          </p:cNvPr>
          <p:cNvSpPr txBox="1"/>
          <p:nvPr/>
        </p:nvSpPr>
        <p:spPr>
          <a:xfrm>
            <a:off x="6186620" y="2392212"/>
            <a:ext cx="2980495" cy="393954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fr-FR" sz="1250">
                <a:latin typeface="Century Gothic"/>
                <a:cs typeface="Calibri" panose="020F0502020204030204"/>
              </a:rPr>
              <a:t>Contexte favorable au développement du </a:t>
            </a:r>
            <a:r>
              <a:rPr lang="fr-FR" sz="1250" b="1">
                <a:latin typeface="Century Gothic"/>
                <a:cs typeface="Calibri" panose="020F0502020204030204"/>
              </a:rPr>
              <a:t>tourisme de </a:t>
            </a:r>
            <a:r>
              <a:rPr lang="fr-FR" sz="1250" b="1">
                <a:solidFill>
                  <a:srgbClr val="00B050"/>
                </a:solidFill>
                <a:latin typeface="Century Gothic"/>
                <a:cs typeface="Calibri" panose="020F0502020204030204"/>
              </a:rPr>
              <a:t>proximité</a:t>
            </a:r>
            <a:r>
              <a:rPr lang="fr-FR" sz="1250">
                <a:latin typeface="Century Gothic"/>
                <a:cs typeface="Calibri" panose="020F0502020204030204"/>
              </a:rPr>
              <a:t>, en dehors des sentiers battus, loin du tourisme de masse</a:t>
            </a:r>
          </a:p>
          <a:p>
            <a:pPr marL="285750" indent="-285750">
              <a:buFont typeface="Arial"/>
              <a:buChar char="•"/>
            </a:pPr>
            <a:endParaRPr lang="fr-FR" sz="1250">
              <a:latin typeface="Century Gothic"/>
              <a:cs typeface="Calibri" panose="020F0502020204030204"/>
            </a:endParaRPr>
          </a:p>
          <a:p>
            <a:pPr marL="285750" indent="-285750">
              <a:buFont typeface="Arial"/>
              <a:buChar char="•"/>
            </a:pPr>
            <a:r>
              <a:rPr lang="fr-FR" sz="1250" b="1">
                <a:latin typeface="Century Gothic"/>
                <a:cs typeface="Calibri" panose="020F0502020204030204"/>
              </a:rPr>
              <a:t>Prise de conscience écologique</a:t>
            </a:r>
            <a:r>
              <a:rPr lang="fr-FR" sz="1250">
                <a:latin typeface="Century Gothic"/>
                <a:cs typeface="Calibri" panose="020F0502020204030204"/>
              </a:rPr>
              <a:t> et préoccupation de l'empreinte carbone  (accès en train/ voiture vs avion) et par rapport au climat (météo plus clémente)</a:t>
            </a:r>
          </a:p>
          <a:p>
            <a:pPr marL="285750" indent="-285750">
              <a:buFont typeface="Arial"/>
              <a:buChar char="•"/>
            </a:pPr>
            <a:endParaRPr lang="fr-FR" sz="1250">
              <a:latin typeface="Century Gothic"/>
              <a:cs typeface="Calibri" panose="020F0502020204030204"/>
            </a:endParaRPr>
          </a:p>
          <a:p>
            <a:pPr marL="285750" indent="-285750">
              <a:buFont typeface="Arial"/>
              <a:buChar char="•"/>
            </a:pPr>
            <a:r>
              <a:rPr lang="fr-FR" sz="1250" b="1">
                <a:latin typeface="Century Gothic"/>
                <a:cs typeface="Calibri" panose="020F0502020204030204"/>
              </a:rPr>
              <a:t>La voiture</a:t>
            </a:r>
            <a:r>
              <a:rPr lang="fr-FR" sz="1250">
                <a:latin typeface="Century Gothic"/>
                <a:cs typeface="Calibri" panose="020F0502020204030204"/>
              </a:rPr>
              <a:t> = le mode de transport principal pour les courts-séjours.</a:t>
            </a:r>
          </a:p>
          <a:p>
            <a:pPr marL="285750" indent="-285750">
              <a:buFont typeface="Arial"/>
              <a:buChar char="•"/>
            </a:pPr>
            <a:endParaRPr lang="fr-FR" sz="1250">
              <a:latin typeface="Century Gothic"/>
              <a:cs typeface="Calibri" panose="020F0502020204030204"/>
            </a:endParaRPr>
          </a:p>
          <a:p>
            <a:pPr marL="285750" indent="-285750">
              <a:buFont typeface="Arial"/>
              <a:buChar char="•"/>
            </a:pPr>
            <a:r>
              <a:rPr lang="fr-FR" sz="1250" b="1">
                <a:latin typeface="Century Gothic"/>
                <a:cs typeface="Calibri" panose="020F0502020204030204"/>
              </a:rPr>
              <a:t>Intérêt croissant</a:t>
            </a:r>
            <a:r>
              <a:rPr lang="fr-FR" sz="1250">
                <a:latin typeface="Century Gothic"/>
                <a:cs typeface="Calibri" panose="020F0502020204030204"/>
              </a:rPr>
              <a:t> des partenaires HDF pour les marchés européens</a:t>
            </a:r>
          </a:p>
        </p:txBody>
      </p:sp>
      <p:pic>
        <p:nvPicPr>
          <p:cNvPr id="62" name="Image 1">
            <a:extLst>
              <a:ext uri="{FF2B5EF4-FFF2-40B4-BE49-F238E27FC236}">
                <a16:creationId xmlns:a16="http://schemas.microsoft.com/office/drawing/2014/main" id="{79B9B5B0-B949-A07F-C0F7-2AD4995EF98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660777" y="2496618"/>
            <a:ext cx="258915" cy="250632"/>
          </a:xfrm>
          <a:prstGeom prst="rect">
            <a:avLst/>
          </a:prstGeom>
        </p:spPr>
      </p:pic>
      <p:pic>
        <p:nvPicPr>
          <p:cNvPr id="63" name="Image 1">
            <a:extLst>
              <a:ext uri="{FF2B5EF4-FFF2-40B4-BE49-F238E27FC236}">
                <a16:creationId xmlns:a16="http://schemas.microsoft.com/office/drawing/2014/main" id="{98FA63BD-7627-790C-338E-5EEDAB8A7B7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49300" y="5362401"/>
            <a:ext cx="258915" cy="250632"/>
          </a:xfrm>
          <a:prstGeom prst="rect">
            <a:avLst/>
          </a:prstGeom>
        </p:spPr>
      </p:pic>
    </p:spTree>
    <p:extLst>
      <p:ext uri="{BB962C8B-B14F-4D97-AF65-F5344CB8AC3E}">
        <p14:creationId xmlns:p14="http://schemas.microsoft.com/office/powerpoint/2010/main" val="18912461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E56D6F9-5565-6B21-C3FB-4FE2742C47A1}"/>
              </a:ext>
            </a:extLst>
          </p:cNvPr>
          <p:cNvSpPr/>
          <p:nvPr/>
        </p:nvSpPr>
        <p:spPr>
          <a:xfrm>
            <a:off x="0" y="6448612"/>
            <a:ext cx="12192000" cy="409387"/>
          </a:xfrm>
          <a:prstGeom prst="rect">
            <a:avLst/>
          </a:prstGeom>
          <a:solidFill>
            <a:srgbClr val="0050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94496"/>
              </a:solidFill>
            </a:endParaRPr>
          </a:p>
        </p:txBody>
      </p:sp>
      <p:sp>
        <p:nvSpPr>
          <p:cNvPr id="7" name="Espace réservé du numéro de diapositive 27">
            <a:extLst>
              <a:ext uri="{FF2B5EF4-FFF2-40B4-BE49-F238E27FC236}">
                <a16:creationId xmlns:a16="http://schemas.microsoft.com/office/drawing/2014/main" id="{E0FB8DB1-1636-CB8D-EAC2-431ECA10F92C}"/>
              </a:ext>
            </a:extLst>
          </p:cNvPr>
          <p:cNvSpPr txBox="1">
            <a:spLocks/>
          </p:cNvSpPr>
          <p:nvPr/>
        </p:nvSpPr>
        <p:spPr>
          <a:xfrm>
            <a:off x="11527902" y="6491196"/>
            <a:ext cx="664098" cy="278717"/>
          </a:xfrm>
          <a:prstGeom prst="rect">
            <a:avLst/>
          </a:prstGeom>
        </p:spPr>
        <p:txBody>
          <a:bodyPr anchor="ct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8AC7C10-199F-484E-9772-D20B8002819D}" type="slidenum">
              <a:rPr lang="fr-FR" sz="1000" smtClean="0">
                <a:solidFill>
                  <a:schemeClr val="bg1"/>
                </a:solidFill>
                <a:latin typeface="Avenir Next LT Pro Light" panose="020B0304020202020204" pitchFamily="34" charset="0"/>
              </a:rPr>
              <a:pPr algn="r"/>
              <a:t>9</a:t>
            </a:fld>
            <a:endParaRPr lang="fr-FR" sz="1000">
              <a:solidFill>
                <a:schemeClr val="bg1"/>
              </a:solidFill>
              <a:latin typeface="Avenir Next LT Pro Light" panose="020B0304020202020204" pitchFamily="34" charset="0"/>
            </a:endParaRPr>
          </a:p>
        </p:txBody>
      </p:sp>
      <p:pic>
        <p:nvPicPr>
          <p:cNvPr id="9" name="Image 8" descr="Une image contenant texte&#10;&#10;Description générée automatiquement">
            <a:extLst>
              <a:ext uri="{FF2B5EF4-FFF2-40B4-BE49-F238E27FC236}">
                <a16:creationId xmlns:a16="http://schemas.microsoft.com/office/drawing/2014/main" id="{94A0D061-A93D-F338-07EB-4145DBB2B0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1219" y="6508623"/>
            <a:ext cx="1189318" cy="289365"/>
          </a:xfrm>
          <a:prstGeom prst="rect">
            <a:avLst/>
          </a:prstGeom>
        </p:spPr>
      </p:pic>
      <p:sp>
        <p:nvSpPr>
          <p:cNvPr id="3" name="object 2">
            <a:extLst>
              <a:ext uri="{FF2B5EF4-FFF2-40B4-BE49-F238E27FC236}">
                <a16:creationId xmlns:a16="http://schemas.microsoft.com/office/drawing/2014/main" id="{9B83DFF2-C52F-D107-A626-26CE08E3BD4B}"/>
              </a:ext>
            </a:extLst>
          </p:cNvPr>
          <p:cNvSpPr txBox="1">
            <a:spLocks/>
          </p:cNvSpPr>
          <p:nvPr/>
        </p:nvSpPr>
        <p:spPr>
          <a:xfrm>
            <a:off x="568210" y="326002"/>
            <a:ext cx="8220792" cy="397545"/>
          </a:xfrm>
          <a:prstGeom prst="rect">
            <a:avLst/>
          </a:prstGeom>
        </p:spPr>
        <p:txBody>
          <a:bodyPr vert="horz" wrap="square" lIns="0" tIns="12700" rIns="0" bIns="0" rtlCol="0" anchor="t">
            <a:spAutoFit/>
          </a:bodyPr>
          <a:lstStyle>
            <a:lvl1pPr>
              <a:defRPr sz="2500" b="1" i="0">
                <a:solidFill>
                  <a:srgbClr val="005BAA"/>
                </a:solidFill>
                <a:latin typeface="Etelka Text Pro"/>
                <a:ea typeface="+mj-ea"/>
                <a:cs typeface="Etelka Text Pro"/>
              </a:defRPr>
            </a:lvl1pPr>
          </a:lstStyle>
          <a:p>
            <a:pPr marL="12700">
              <a:spcBef>
                <a:spcPts val="100"/>
              </a:spcBef>
              <a:defRPr/>
            </a:pPr>
            <a:r>
              <a:rPr lang="fr-FR" kern="0" spc="-10">
                <a:solidFill>
                  <a:srgbClr val="0050A4"/>
                </a:solidFill>
                <a:latin typeface="Avenir Next LT Pro"/>
              </a:rPr>
              <a:t>SYNTHESE DES FORCES DE PORTEUR ET DU SWOT</a:t>
            </a:r>
            <a:endParaRPr lang="en-US"/>
          </a:p>
        </p:txBody>
      </p:sp>
      <p:pic>
        <p:nvPicPr>
          <p:cNvPr id="10" name="Image 9">
            <a:extLst>
              <a:ext uri="{FF2B5EF4-FFF2-40B4-BE49-F238E27FC236}">
                <a16:creationId xmlns:a16="http://schemas.microsoft.com/office/drawing/2014/main" id="{B40FB7C8-7583-9717-2EF9-16D95195F3AA}"/>
              </a:ext>
            </a:extLst>
          </p:cNvPr>
          <p:cNvPicPr>
            <a:picLocks noChangeAspect="1"/>
          </p:cNvPicPr>
          <p:nvPr/>
        </p:nvPicPr>
        <p:blipFill rotWithShape="1">
          <a:blip r:embed="rId3"/>
          <a:srcRect r="21138" b="30180"/>
          <a:stretch/>
        </p:blipFill>
        <p:spPr>
          <a:xfrm>
            <a:off x="0" y="0"/>
            <a:ext cx="252412" cy="1287624"/>
          </a:xfrm>
          <a:prstGeom prst="rect">
            <a:avLst/>
          </a:prstGeom>
        </p:spPr>
      </p:pic>
      <p:pic>
        <p:nvPicPr>
          <p:cNvPr id="2" name="Image 1">
            <a:extLst>
              <a:ext uri="{FF2B5EF4-FFF2-40B4-BE49-F238E27FC236}">
                <a16:creationId xmlns:a16="http://schemas.microsoft.com/office/drawing/2014/main" id="{5829BFF0-7EBE-9C63-799B-23C5796697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53105" y="243749"/>
            <a:ext cx="474262" cy="474262"/>
          </a:xfrm>
          <a:prstGeom prst="rect">
            <a:avLst/>
          </a:prstGeom>
        </p:spPr>
      </p:pic>
      <p:sp>
        <p:nvSpPr>
          <p:cNvPr id="8" name="ZoneTexte 7">
            <a:extLst>
              <a:ext uri="{FF2B5EF4-FFF2-40B4-BE49-F238E27FC236}">
                <a16:creationId xmlns:a16="http://schemas.microsoft.com/office/drawing/2014/main" id="{D7B870A9-8284-3423-1036-C347D564894B}"/>
              </a:ext>
            </a:extLst>
          </p:cNvPr>
          <p:cNvSpPr txBox="1"/>
          <p:nvPr/>
        </p:nvSpPr>
        <p:spPr>
          <a:xfrm>
            <a:off x="4779530" y="6532567"/>
            <a:ext cx="2946400" cy="246221"/>
          </a:xfrm>
          <a:prstGeom prst="rect">
            <a:avLst/>
          </a:prstGeom>
          <a:noFill/>
        </p:spPr>
        <p:txBody>
          <a:bodyPr wrap="square" rtlCol="0" anchor="ctr">
            <a:spAutoFit/>
          </a:bodyPr>
          <a:lstStyle/>
          <a:p>
            <a:pPr algn="ctr"/>
            <a:r>
              <a:rPr lang="fr-FR" sz="1000">
                <a:solidFill>
                  <a:schemeClr val="bg1"/>
                </a:solidFill>
                <a:latin typeface="Avenir Next LT Pro Light" panose="020B0304020202020204" pitchFamily="34" charset="0"/>
              </a:rPr>
              <a:t>CLUB MARCHE EUROPEEN – JANVIER 2023</a:t>
            </a:r>
          </a:p>
        </p:txBody>
      </p:sp>
      <p:sp>
        <p:nvSpPr>
          <p:cNvPr id="6" name="TextBox 5">
            <a:extLst>
              <a:ext uri="{FF2B5EF4-FFF2-40B4-BE49-F238E27FC236}">
                <a16:creationId xmlns:a16="http://schemas.microsoft.com/office/drawing/2014/main" id="{2382BBDD-5A5B-9899-3781-F47D57D9C8FC}"/>
              </a:ext>
            </a:extLst>
          </p:cNvPr>
          <p:cNvSpPr txBox="1"/>
          <p:nvPr/>
        </p:nvSpPr>
        <p:spPr>
          <a:xfrm>
            <a:off x="730817" y="1008529"/>
            <a:ext cx="10269192"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fr-FR">
                <a:cs typeface="Calibri" panose="020F0502020204030204"/>
              </a:rPr>
              <a:t>L'Allemagne: Un marché à fort potentiel mais très concurrentiel</a:t>
            </a:r>
          </a:p>
          <a:p>
            <a:pPr marL="285750" indent="-285750">
              <a:buFont typeface="Arial"/>
              <a:buChar char="•"/>
            </a:pPr>
            <a:r>
              <a:rPr lang="fr-FR">
                <a:cs typeface="Calibri" panose="020F0502020204030204"/>
              </a:rPr>
              <a:t>Fort pouvoir d'influence des OTA avec 30% des réservations faites (dont majoritairement sur booking.com</a:t>
            </a:r>
          </a:p>
          <a:p>
            <a:pPr marL="285750" indent="-285750">
              <a:buFont typeface="Arial"/>
              <a:buChar char="•"/>
            </a:pPr>
            <a:r>
              <a:rPr lang="fr-FR">
                <a:cs typeface="Calibri" panose="020F0502020204030204"/>
              </a:rPr>
              <a:t>Réservation en direct en hausse</a:t>
            </a:r>
          </a:p>
          <a:p>
            <a:r>
              <a:rPr lang="fr-FR" b="1">
                <a:cs typeface="Calibri" panose="020F0502020204030204"/>
              </a:rPr>
              <a:t>=&gt; Fort pouvoir de négociation du client très bien renseigné sur la destination sélectionnée</a:t>
            </a:r>
          </a:p>
          <a:p>
            <a:pPr marL="285750" indent="-285750">
              <a:buFont typeface="Arial"/>
              <a:buChar char="•"/>
            </a:pPr>
            <a:endParaRPr lang="fr-FR">
              <a:cs typeface="Calibri" panose="020F0502020204030204"/>
            </a:endParaRPr>
          </a:p>
        </p:txBody>
      </p:sp>
      <p:sp>
        <p:nvSpPr>
          <p:cNvPr id="13" name="TextBox 12">
            <a:extLst>
              <a:ext uri="{FF2B5EF4-FFF2-40B4-BE49-F238E27FC236}">
                <a16:creationId xmlns:a16="http://schemas.microsoft.com/office/drawing/2014/main" id="{8D13C8A5-E05B-6ADE-CD85-4ADEDE4FF17B}"/>
              </a:ext>
            </a:extLst>
          </p:cNvPr>
          <p:cNvSpPr txBox="1"/>
          <p:nvPr/>
        </p:nvSpPr>
        <p:spPr>
          <a:xfrm>
            <a:off x="551037" y="2486243"/>
            <a:ext cx="11246539"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a:cs typeface="Calibri"/>
              </a:rPr>
              <a:t>La région possède d'</a:t>
            </a:r>
            <a:r>
              <a:rPr lang="fr-FR" b="1">
                <a:cs typeface="Calibri"/>
              </a:rPr>
              <a:t>important d'atouts </a:t>
            </a:r>
            <a:r>
              <a:rPr lang="fr-FR">
                <a:cs typeface="Calibri"/>
              </a:rPr>
              <a:t>pour attirer des touristes allemands:</a:t>
            </a:r>
          </a:p>
          <a:p>
            <a:pPr marL="285750" indent="-285750">
              <a:buFont typeface="Calibri"/>
              <a:buChar char="-"/>
            </a:pPr>
            <a:r>
              <a:rPr lang="fr-FR">
                <a:cs typeface="Calibri"/>
              </a:rPr>
              <a:t>Une </a:t>
            </a:r>
            <a:r>
              <a:rPr lang="fr-FR" b="1">
                <a:solidFill>
                  <a:srgbClr val="00B050"/>
                </a:solidFill>
                <a:cs typeface="Calibri"/>
              </a:rPr>
              <a:t>grande diversité des activités</a:t>
            </a:r>
            <a:r>
              <a:rPr lang="fr-FR">
                <a:cs typeface="Calibri"/>
              </a:rPr>
              <a:t> extérieurs et culturelles</a:t>
            </a:r>
          </a:p>
          <a:p>
            <a:pPr marL="285750" indent="-285750">
              <a:buFont typeface="Calibri"/>
              <a:buChar char="-"/>
            </a:pPr>
            <a:r>
              <a:rPr lang="fr-FR">
                <a:cs typeface="Calibri"/>
              </a:rPr>
              <a:t>Une </a:t>
            </a:r>
            <a:r>
              <a:rPr lang="fr-FR" b="1">
                <a:solidFill>
                  <a:srgbClr val="00B050"/>
                </a:solidFill>
                <a:cs typeface="Calibri"/>
              </a:rPr>
              <a:t>convivialité </a:t>
            </a:r>
            <a:r>
              <a:rPr lang="fr-FR">
                <a:cs typeface="Calibri"/>
              </a:rPr>
              <a:t>et un </a:t>
            </a:r>
            <a:r>
              <a:rPr lang="fr-FR" b="1">
                <a:solidFill>
                  <a:srgbClr val="00B050"/>
                </a:solidFill>
                <a:cs typeface="Calibri"/>
              </a:rPr>
              <a:t>accueil chaleureux et généreux</a:t>
            </a:r>
            <a:r>
              <a:rPr lang="fr-FR">
                <a:cs typeface="Calibri"/>
              </a:rPr>
              <a:t> très appréciés par les touristes allemands</a:t>
            </a:r>
          </a:p>
          <a:p>
            <a:pPr marL="285750" indent="-285750">
              <a:buFont typeface="Calibri"/>
              <a:buChar char="-"/>
            </a:pPr>
            <a:r>
              <a:rPr lang="fr-FR">
                <a:cs typeface="Calibri"/>
              </a:rPr>
              <a:t>Une </a:t>
            </a:r>
            <a:r>
              <a:rPr lang="fr-FR" b="1">
                <a:cs typeface="Calibri"/>
              </a:rPr>
              <a:t>proximité géographique</a:t>
            </a:r>
            <a:r>
              <a:rPr lang="fr-FR">
                <a:cs typeface="Calibri"/>
              </a:rPr>
              <a:t> rassurante dans le contexte actuel préoccupant</a:t>
            </a:r>
          </a:p>
          <a:p>
            <a:endParaRPr lang="fr-FR">
              <a:cs typeface="Calibri"/>
            </a:endParaRPr>
          </a:p>
          <a:p>
            <a:r>
              <a:rPr lang="fr-FR">
                <a:cs typeface="Calibri"/>
              </a:rPr>
              <a:t>Afin de positionner la région comme une</a:t>
            </a:r>
            <a:r>
              <a:rPr lang="fr-FR" b="1">
                <a:cs typeface="Calibri"/>
              </a:rPr>
              <a:t> véritable destination touristique</a:t>
            </a:r>
            <a:r>
              <a:rPr lang="fr-FR">
                <a:cs typeface="Calibri"/>
              </a:rPr>
              <a:t> pour des courts et moyens séjours, il faudra:</a:t>
            </a:r>
          </a:p>
          <a:p>
            <a:pPr marL="285750" indent="-285750">
              <a:buFont typeface="Calibri"/>
              <a:buChar char="-"/>
            </a:pPr>
            <a:r>
              <a:rPr lang="fr-FR">
                <a:cs typeface="Calibri"/>
              </a:rPr>
              <a:t>Travailler la </a:t>
            </a:r>
            <a:r>
              <a:rPr lang="fr-FR" b="1">
                <a:solidFill>
                  <a:srgbClr val="FF0000"/>
                </a:solidFill>
                <a:cs typeface="Calibri"/>
              </a:rPr>
              <a:t>notoriété et l'image de la région </a:t>
            </a:r>
            <a:r>
              <a:rPr lang="fr-FR">
                <a:cs typeface="Calibri"/>
              </a:rPr>
              <a:t>auprès des touristes allemands, tout en se différenciant des autres régions/ pays concurrents</a:t>
            </a:r>
          </a:p>
          <a:p>
            <a:pPr marL="285750" indent="-285750">
              <a:buFont typeface="Calibri"/>
              <a:buChar char="-"/>
            </a:pPr>
            <a:r>
              <a:rPr lang="fr-FR">
                <a:cs typeface="Calibri"/>
              </a:rPr>
              <a:t>Préparer l'</a:t>
            </a:r>
            <a:r>
              <a:rPr lang="fr-FR" b="1">
                <a:solidFill>
                  <a:srgbClr val="FF0000"/>
                </a:solidFill>
                <a:cs typeface="Calibri"/>
              </a:rPr>
              <a:t>accueil des Allemands en leur langue </a:t>
            </a:r>
            <a:r>
              <a:rPr lang="fr-FR">
                <a:cs typeface="Calibri"/>
              </a:rPr>
              <a:t>(à minima en anglais): guides touristiques germanophones, documentations et sites internet en allemands</a:t>
            </a:r>
          </a:p>
          <a:p>
            <a:endParaRPr lang="fr-FR">
              <a:cs typeface="Calibri"/>
            </a:endParaRPr>
          </a:p>
        </p:txBody>
      </p:sp>
    </p:spTree>
    <p:extLst>
      <p:ext uri="{BB962C8B-B14F-4D97-AF65-F5344CB8AC3E}">
        <p14:creationId xmlns:p14="http://schemas.microsoft.com/office/powerpoint/2010/main" val="1024193884"/>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043C3CA18017A40AF2E7D0F736E7200" ma:contentTypeVersion="4" ma:contentTypeDescription="Crée un document." ma:contentTypeScope="" ma:versionID="132cc348ff2aeea10ecaee2441882006">
  <xsd:schema xmlns:xsd="http://www.w3.org/2001/XMLSchema" xmlns:xs="http://www.w3.org/2001/XMLSchema" xmlns:p="http://schemas.microsoft.com/office/2006/metadata/properties" xmlns:ns2="caf83c12-c203-4d14-af8f-1d047d007e09" xmlns:ns3="063c83e6-734b-4563-8391-bde3a39e1683" targetNamespace="http://schemas.microsoft.com/office/2006/metadata/properties" ma:root="true" ma:fieldsID="72e861a41818247b13ff5524dd0e466f" ns2:_="" ns3:_="">
    <xsd:import namespace="caf83c12-c203-4d14-af8f-1d047d007e09"/>
    <xsd:import namespace="063c83e6-734b-4563-8391-bde3a39e1683"/>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af83c12-c203-4d14-af8f-1d047d007e0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63c83e6-734b-4563-8391-bde3a39e1683" elementFormDefault="qualified">
    <xsd:import namespace="http://schemas.microsoft.com/office/2006/documentManagement/types"/>
    <xsd:import namespace="http://schemas.microsoft.com/office/infopath/2007/PartnerControls"/>
    <xsd:element name="SharedWithUsers" ma:index="10"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Partagé avec dé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2A067B0-D241-4C3A-9D50-34189CD15970}">
  <ds:schemaRefs>
    <ds:schemaRef ds:uri="http://schemas.microsoft.com/sharepoint/v3/contenttype/forms"/>
  </ds:schemaRefs>
</ds:datastoreItem>
</file>

<file path=customXml/itemProps2.xml><?xml version="1.0" encoding="utf-8"?>
<ds:datastoreItem xmlns:ds="http://schemas.openxmlformats.org/officeDocument/2006/customXml" ds:itemID="{A296EFCD-04C3-462B-9A66-635F94557EA7}">
  <ds:schemaRefs>
    <ds:schemaRef ds:uri="063c83e6-734b-4563-8391-bde3a39e1683"/>
    <ds:schemaRef ds:uri="caf83c12-c203-4d14-af8f-1d047d007e0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D905F438-A8DB-45D5-9559-94A310DCB72B}">
  <ds:schemaRefs>
    <ds:schemaRef ds:uri="063c83e6-734b-4563-8391-bde3a39e1683"/>
    <ds:schemaRef ds:uri="caf83c12-c203-4d14-af8f-1d047d007e0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10316</Words>
  <Application>Microsoft Office PowerPoint</Application>
  <PresentationFormat>Grand écran</PresentationFormat>
  <Paragraphs>1278</Paragraphs>
  <Slides>55</Slides>
  <Notes>15</Notes>
  <HiddenSlides>0</HiddenSlides>
  <MMClips>0</MMClips>
  <ScaleCrop>false</ScaleCrop>
  <HeadingPairs>
    <vt:vector size="6" baseType="variant">
      <vt:variant>
        <vt:lpstr>Polices utilisées</vt:lpstr>
      </vt:variant>
      <vt:variant>
        <vt:i4>15</vt:i4>
      </vt:variant>
      <vt:variant>
        <vt:lpstr>Thème</vt:lpstr>
      </vt:variant>
      <vt:variant>
        <vt:i4>1</vt:i4>
      </vt:variant>
      <vt:variant>
        <vt:lpstr>Titres des diapositives</vt:lpstr>
      </vt:variant>
      <vt:variant>
        <vt:i4>55</vt:i4>
      </vt:variant>
    </vt:vector>
  </HeadingPairs>
  <TitlesOfParts>
    <vt:vector size="71" baseType="lpstr">
      <vt:lpstr>Abril Fatface</vt:lpstr>
      <vt:lpstr>Arial</vt:lpstr>
      <vt:lpstr>Arial,Sans-Serif</vt:lpstr>
      <vt:lpstr>Avenir Next LT Pro</vt:lpstr>
      <vt:lpstr>Avenir Next LT Pro Demi</vt:lpstr>
      <vt:lpstr>Avenir Next LT Pro Light</vt:lpstr>
      <vt:lpstr>AvenirNext LT Pro Bold</vt:lpstr>
      <vt:lpstr>Biome</vt:lpstr>
      <vt:lpstr>Calibri</vt:lpstr>
      <vt:lpstr>Calibri Light</vt:lpstr>
      <vt:lpstr>Century Gothic</vt:lpstr>
      <vt:lpstr>Courier New</vt:lpstr>
      <vt:lpstr>Etelka Text Pro</vt:lpstr>
      <vt:lpstr>EtelkaTextPro</vt:lpstr>
      <vt:lpstr>Wingdings</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Sandrine Wacquez</dc:creator>
  <cp:lastModifiedBy>Laurence Péan-Cousin</cp:lastModifiedBy>
  <cp:revision>4</cp:revision>
  <dcterms:created xsi:type="dcterms:W3CDTF">2022-07-20T12:34:18Z</dcterms:created>
  <dcterms:modified xsi:type="dcterms:W3CDTF">2023-01-12T11:13:06Z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0x0101005043C3CA18017A40AF2E7D0F736E7200</vt:lpwstr>
  </property>
</Properties>
</file>